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Lst>
  <p:sldSz cy="5143500" cx="9144000"/>
  <p:notesSz cx="6858000" cy="9144000"/>
  <p:embeddedFontLst>
    <p:embeddedFont>
      <p:font typeface="Proxima Nova"/>
      <p:regular r:id="rId14"/>
      <p:bold r:id="rId15"/>
      <p:italic r:id="rId16"/>
      <p:boldItalic r:id="rId1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tableStyles.xml><?xml version="1.0" encoding="utf-8"?>
<a:tblStyleLst xmlns:a="http://schemas.openxmlformats.org/drawingml/2006/main" xmlns:r="http://schemas.openxmlformats.org/officeDocument/2006/relationships" def="{F526519B-A03B-4314-A9AE-BB6102A3C052}">
  <a:tblStyle styleId="{F526519B-A03B-4314-A9AE-BB6102A3C052}"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font" Target="fonts/ProximaNova-bold.fntdata"/><Relationship Id="rId14" Type="http://schemas.openxmlformats.org/officeDocument/2006/relationships/font" Target="fonts/ProximaNova-regular.fntdata"/><Relationship Id="rId17" Type="http://schemas.openxmlformats.org/officeDocument/2006/relationships/font" Target="fonts/ProximaNova-boldItalic.fntdata"/><Relationship Id="rId16" Type="http://schemas.openxmlformats.org/officeDocument/2006/relationships/font" Target="fonts/ProximaNova-italic.fntdata"/><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 name="Shape 50"/>
        <p:cNvGrpSpPr/>
        <p:nvPr/>
      </p:nvGrpSpPr>
      <p:grpSpPr>
        <a:xfrm>
          <a:off x="0" y="0"/>
          <a:ext cx="0" cy="0"/>
          <a:chOff x="0" y="0"/>
          <a:chExt cx="0" cy="0"/>
        </a:xfrm>
      </p:grpSpPr>
      <p:sp>
        <p:nvSpPr>
          <p:cNvPr id="51" name="Google Shape;51;g3ee27bae65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3ee27bae65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9" name="Shape 59"/>
        <p:cNvGrpSpPr/>
        <p:nvPr/>
      </p:nvGrpSpPr>
      <p:grpSpPr>
        <a:xfrm>
          <a:off x="0" y="0"/>
          <a:ext cx="0" cy="0"/>
          <a:chOff x="0" y="0"/>
          <a:chExt cx="0" cy="0"/>
        </a:xfrm>
      </p:grpSpPr>
      <p:sp>
        <p:nvSpPr>
          <p:cNvPr id="60" name="Google Shape;60;g3ee27bae65_0_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1" name="Google Shape;61;g3ee27bae65_0_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6" name="Shape 66"/>
        <p:cNvGrpSpPr/>
        <p:nvPr/>
      </p:nvGrpSpPr>
      <p:grpSpPr>
        <a:xfrm>
          <a:off x="0" y="0"/>
          <a:ext cx="0" cy="0"/>
          <a:chOff x="0" y="0"/>
          <a:chExt cx="0" cy="0"/>
        </a:xfrm>
      </p:grpSpPr>
      <p:sp>
        <p:nvSpPr>
          <p:cNvPr id="67" name="Google Shape;67;g3ee27bae65_0_2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3ee27bae65_0_2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2" name="Shape 72"/>
        <p:cNvGrpSpPr/>
        <p:nvPr/>
      </p:nvGrpSpPr>
      <p:grpSpPr>
        <a:xfrm>
          <a:off x="0" y="0"/>
          <a:ext cx="0" cy="0"/>
          <a:chOff x="0" y="0"/>
          <a:chExt cx="0" cy="0"/>
        </a:xfrm>
      </p:grpSpPr>
      <p:sp>
        <p:nvSpPr>
          <p:cNvPr id="73" name="Google Shape;73;g3ee27bae65_0_7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4" name="Google Shape;74;g3ee27bae65_0_7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4" name="Shape 84"/>
        <p:cNvGrpSpPr/>
        <p:nvPr/>
      </p:nvGrpSpPr>
      <p:grpSpPr>
        <a:xfrm>
          <a:off x="0" y="0"/>
          <a:ext cx="0" cy="0"/>
          <a:chOff x="0" y="0"/>
          <a:chExt cx="0" cy="0"/>
        </a:xfrm>
      </p:grpSpPr>
      <p:sp>
        <p:nvSpPr>
          <p:cNvPr id="85" name="Google Shape;85;g3ee27bae65_0_2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6" name="Google Shape;86;g3ee27bae65_0_2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6" name="Shape 96"/>
        <p:cNvGrpSpPr/>
        <p:nvPr/>
      </p:nvGrpSpPr>
      <p:grpSpPr>
        <a:xfrm>
          <a:off x="0" y="0"/>
          <a:ext cx="0" cy="0"/>
          <a:chOff x="0" y="0"/>
          <a:chExt cx="0" cy="0"/>
        </a:xfrm>
      </p:grpSpPr>
      <p:sp>
        <p:nvSpPr>
          <p:cNvPr id="97" name="Google Shape;97;g3ee27bae65_0_6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8" name="Google Shape;98;g3ee27bae65_0_6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4" name="Shape 104"/>
        <p:cNvGrpSpPr/>
        <p:nvPr/>
      </p:nvGrpSpPr>
      <p:grpSpPr>
        <a:xfrm>
          <a:off x="0" y="0"/>
          <a:ext cx="0" cy="0"/>
          <a:chOff x="0" y="0"/>
          <a:chExt cx="0" cy="0"/>
        </a:xfrm>
      </p:grpSpPr>
      <p:sp>
        <p:nvSpPr>
          <p:cNvPr id="105" name="Google Shape;105;g3ee27bae65_0_2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3ee27bae65_0_2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hyperlink" Target="https://www.khanacademy.org/math/cc-fifth-grade-math/cc-5th-measurement-topic/cc-5th-unit-conversion/v/ordering-metric-distances" TargetMode="External"/><Relationship Id="rId4" Type="http://schemas.openxmlformats.org/officeDocument/2006/relationships/hyperlink" Target="https://www.metric-conversions.org/conversion-calculators.ht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hyperlink" Target="https://revisionmaths.com/gcse-maths/ratio-proportion-and-rates-change/scale-factors"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hyperlink" Target="https://www.mathsisfun.com/metric-imperial-conversion-charts.html" TargetMode="External"/><Relationship Id="rId4" Type="http://schemas.openxmlformats.org/officeDocument/2006/relationships/hyperlink" Target="https://www.mathsisfun.com/metric-imperial-conversion-charts.html" TargetMode="External"/><Relationship Id="rId10" Type="http://schemas.openxmlformats.org/officeDocument/2006/relationships/hyperlink" Target="https://www.mathplanet.com/education/algebra-1/how-to-solve-linear-equations/ratios-and-proportions-and-how-to-solve-them" TargetMode="External"/><Relationship Id="rId9" Type="http://schemas.openxmlformats.org/officeDocument/2006/relationships/hyperlink" Target="https://www.mathsisfun.com/numbers/ratio.html" TargetMode="External"/><Relationship Id="rId5" Type="http://schemas.openxmlformats.org/officeDocument/2006/relationships/hyperlink" Target="https://www.mathsisfun.com/measure/unit-conversion-method.html" TargetMode="External"/><Relationship Id="rId6" Type="http://schemas.openxmlformats.org/officeDocument/2006/relationships/hyperlink" Target="https://www.mathsisfun.com/measure/unit-conversion-method.html" TargetMode="External"/><Relationship Id="rId7" Type="http://schemas.openxmlformats.org/officeDocument/2006/relationships/hyperlink" Target="https://www.mathsisfun.com/definitions/scale-drawing.html" TargetMode="External"/><Relationship Id="rId8" Type="http://schemas.openxmlformats.org/officeDocument/2006/relationships/hyperlink" Target="https://www.mathsisfun.com/definitions/scale-drawing.html"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0" y="1001425"/>
            <a:ext cx="8520600" cy="792600"/>
          </a:xfrm>
          <a:prstGeom prst="rect">
            <a:avLst/>
          </a:prstGeom>
        </p:spPr>
        <p:txBody>
          <a:bodyPr anchorCtr="0" anchor="b" bIns="91425" lIns="91425" spcFirstLastPara="1" rIns="91425" wrap="square" tIns="91425">
            <a:noAutofit/>
          </a:bodyPr>
          <a:lstStyle/>
          <a:p>
            <a:pPr indent="0" lvl="0" marL="0" rtl="0">
              <a:spcBef>
                <a:spcPts val="0"/>
              </a:spcBef>
              <a:spcAft>
                <a:spcPts val="0"/>
              </a:spcAft>
              <a:buClr>
                <a:schemeClr val="dk1"/>
              </a:buClr>
              <a:buSzPts val="1100"/>
              <a:buFont typeface="Arial"/>
              <a:buNone/>
            </a:pPr>
            <a:r>
              <a:rPr b="1" lang="en">
                <a:latin typeface="Proxima Nova"/>
                <a:ea typeface="Proxima Nova"/>
                <a:cs typeface="Proxima Nova"/>
                <a:sym typeface="Proxima Nova"/>
              </a:rPr>
              <a:t>Design For Disaster Relief</a:t>
            </a:r>
            <a:br>
              <a:rPr b="1" lang="en">
                <a:latin typeface="Proxima Nova"/>
                <a:ea typeface="Proxima Nova"/>
                <a:cs typeface="Proxima Nova"/>
                <a:sym typeface="Proxima Nova"/>
              </a:rPr>
            </a:br>
            <a:r>
              <a:rPr b="1" lang="en" sz="1800">
                <a:latin typeface="Proxima Nova"/>
                <a:ea typeface="Proxima Nova"/>
                <a:cs typeface="Proxima Nova"/>
                <a:sym typeface="Proxima Nova"/>
              </a:rPr>
              <a:t>Scaled Prototype Extension </a:t>
            </a:r>
            <a:endParaRPr b="1">
              <a:latin typeface="Proxima Nova"/>
              <a:ea typeface="Proxima Nova"/>
              <a:cs typeface="Proxima Nova"/>
              <a:sym typeface="Proxima Nova"/>
            </a:endParaRPr>
          </a:p>
        </p:txBody>
      </p:sp>
      <p:sp>
        <p:nvSpPr>
          <p:cNvPr id="55" name="Google Shape;55;p13"/>
          <p:cNvSpPr txBox="1"/>
          <p:nvPr>
            <p:ph idx="1" type="subTitle"/>
          </p:nvPr>
        </p:nvSpPr>
        <p:spPr>
          <a:xfrm>
            <a:off x="311700" y="1847438"/>
            <a:ext cx="8520600" cy="792600"/>
          </a:xfrm>
          <a:prstGeom prst="rect">
            <a:avLst/>
          </a:prstGeom>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spcBef>
                <a:spcPts val="0"/>
              </a:spcBef>
              <a:spcAft>
                <a:spcPts val="0"/>
              </a:spcAft>
              <a:buNone/>
            </a:pPr>
            <a:r>
              <a:rPr lang="en"/>
              <a:t>(Student Name Here)</a:t>
            </a:r>
            <a:endParaRPr/>
          </a:p>
        </p:txBody>
      </p:sp>
      <p:sp>
        <p:nvSpPr>
          <p:cNvPr id="56" name="Google Shape;56;p13"/>
          <p:cNvSpPr txBox="1"/>
          <p:nvPr>
            <p:ph idx="1" type="subTitle"/>
          </p:nvPr>
        </p:nvSpPr>
        <p:spPr>
          <a:xfrm>
            <a:off x="311700" y="2693475"/>
            <a:ext cx="8520600" cy="792600"/>
          </a:xfrm>
          <a:prstGeom prst="rect">
            <a:avLst/>
          </a:prstGeom>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spcBef>
                <a:spcPts val="0"/>
              </a:spcBef>
              <a:spcAft>
                <a:spcPts val="0"/>
              </a:spcAft>
              <a:buNone/>
            </a:pPr>
            <a:r>
              <a:rPr lang="en"/>
              <a:t>(Group Name Here)</a:t>
            </a:r>
            <a:endParaRPr/>
          </a:p>
        </p:txBody>
      </p:sp>
      <p:pic>
        <p:nvPicPr>
          <p:cNvPr id="57" name="Google Shape;57;p13"/>
          <p:cNvPicPr preferRelativeResize="0"/>
          <p:nvPr/>
        </p:nvPicPr>
        <p:blipFill>
          <a:blip r:embed="rId3">
            <a:alphaModFix/>
          </a:blip>
          <a:stretch>
            <a:fillRect/>
          </a:stretch>
        </p:blipFill>
        <p:spPr>
          <a:xfrm>
            <a:off x="7317924" y="4117500"/>
            <a:ext cx="1668900" cy="1026000"/>
          </a:xfrm>
          <a:prstGeom prst="rect">
            <a:avLst/>
          </a:prstGeom>
          <a:noFill/>
          <a:ln>
            <a:noFill/>
          </a:ln>
        </p:spPr>
      </p:pic>
      <p:sp>
        <p:nvSpPr>
          <p:cNvPr id="58" name="Google Shape;58;p13"/>
          <p:cNvSpPr txBox="1"/>
          <p:nvPr/>
        </p:nvSpPr>
        <p:spPr>
          <a:xfrm>
            <a:off x="0" y="4740000"/>
            <a:ext cx="2037600" cy="403500"/>
          </a:xfrm>
          <a:prstGeom prst="rect">
            <a:avLst/>
          </a:prstGeom>
          <a:noFill/>
          <a:ln>
            <a:noFill/>
          </a:ln>
        </p:spPr>
        <p:txBody>
          <a:bodyPr anchorCtr="0" anchor="t" bIns="91425" lIns="91425" spcFirstLastPara="1" rIns="91425" wrap="square" tIns="91425">
            <a:noAutofit/>
          </a:bodyPr>
          <a:lstStyle/>
          <a:p>
            <a:pPr indent="0" lvl="0" marL="0" rtl="0">
              <a:spcBef>
                <a:spcPts val="0"/>
              </a:spcBef>
              <a:spcAft>
                <a:spcPts val="0"/>
              </a:spcAft>
              <a:buNone/>
            </a:pPr>
            <a:r>
              <a:rPr lang="en"/>
              <a:t>Written by Katie Brown</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2" name="Shape 62"/>
        <p:cNvGrpSpPr/>
        <p:nvPr/>
      </p:nvGrpSpPr>
      <p:grpSpPr>
        <a:xfrm>
          <a:off x="0" y="0"/>
          <a:ext cx="0" cy="0"/>
          <a:chOff x="0" y="0"/>
          <a:chExt cx="0" cy="0"/>
        </a:xfrm>
      </p:grpSpPr>
      <p:sp>
        <p:nvSpPr>
          <p:cNvPr id="63" name="Google Shape;63;p14"/>
          <p:cNvSpPr txBox="1"/>
          <p:nvPr>
            <p:ph type="title"/>
          </p:nvPr>
        </p:nvSpPr>
        <p:spPr>
          <a:xfrm>
            <a:off x="163250" y="0"/>
            <a:ext cx="8520600" cy="572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b="1" lang="en" sz="3000">
                <a:latin typeface="Calibri"/>
                <a:ea typeface="Calibri"/>
                <a:cs typeface="Calibri"/>
                <a:sym typeface="Calibri"/>
              </a:rPr>
              <a:t>Extension 1: Scale Up To Full Size</a:t>
            </a:r>
            <a:endParaRPr b="1" sz="3000">
              <a:latin typeface="Calibri"/>
              <a:ea typeface="Calibri"/>
              <a:cs typeface="Calibri"/>
              <a:sym typeface="Calibri"/>
            </a:endParaRPr>
          </a:p>
          <a:p>
            <a:pPr indent="0" lvl="0" marL="0" rtl="0">
              <a:spcBef>
                <a:spcPts val="0"/>
              </a:spcBef>
              <a:spcAft>
                <a:spcPts val="0"/>
              </a:spcAft>
              <a:buNone/>
            </a:pPr>
            <a:r>
              <a:rPr b="1" lang="en" sz="3000">
                <a:latin typeface="Calibri"/>
                <a:ea typeface="Calibri"/>
                <a:cs typeface="Calibri"/>
                <a:sym typeface="Calibri"/>
              </a:rPr>
              <a:t> </a:t>
            </a:r>
            <a:endParaRPr b="1" sz="3000">
              <a:latin typeface="Calibri"/>
              <a:ea typeface="Calibri"/>
              <a:cs typeface="Calibri"/>
              <a:sym typeface="Calibri"/>
            </a:endParaRPr>
          </a:p>
        </p:txBody>
      </p:sp>
      <p:sp>
        <p:nvSpPr>
          <p:cNvPr id="64" name="Google Shape;64;p14"/>
          <p:cNvSpPr txBox="1"/>
          <p:nvPr>
            <p:ph idx="1" type="body"/>
          </p:nvPr>
        </p:nvSpPr>
        <p:spPr>
          <a:xfrm>
            <a:off x="163250" y="572700"/>
            <a:ext cx="8691600" cy="1933500"/>
          </a:xfrm>
          <a:prstGeom prst="rect">
            <a:avLst/>
          </a:prstGeom>
          <a:ln>
            <a:noFill/>
          </a:ln>
        </p:spPr>
        <p:txBody>
          <a:bodyPr anchorCtr="0" anchor="t" bIns="91425" lIns="91425" spcFirstLastPara="1" rIns="91425" wrap="square" tIns="91425">
            <a:noAutofit/>
          </a:bodyPr>
          <a:lstStyle/>
          <a:p>
            <a:pPr indent="0" lvl="0" marL="0" rtl="0">
              <a:spcBef>
                <a:spcPts val="0"/>
              </a:spcBef>
              <a:spcAft>
                <a:spcPts val="0"/>
              </a:spcAft>
              <a:buNone/>
            </a:pPr>
            <a:r>
              <a:rPr b="1" lang="en" sz="1400">
                <a:solidFill>
                  <a:schemeClr val="dk1"/>
                </a:solidFill>
                <a:latin typeface="Calibri"/>
                <a:ea typeface="Calibri"/>
                <a:cs typeface="Calibri"/>
                <a:sym typeface="Calibri"/>
              </a:rPr>
              <a:t>Scaling</a:t>
            </a:r>
            <a:endParaRPr b="1" sz="1400">
              <a:solidFill>
                <a:schemeClr val="dk1"/>
              </a:solidFill>
              <a:latin typeface="Calibri"/>
              <a:ea typeface="Calibri"/>
              <a:cs typeface="Calibri"/>
              <a:sym typeface="Calibri"/>
            </a:endParaRPr>
          </a:p>
          <a:p>
            <a:pPr indent="0" lvl="0" marL="0" rtl="0">
              <a:spcBef>
                <a:spcPts val="0"/>
              </a:spcBef>
              <a:spcAft>
                <a:spcPts val="0"/>
              </a:spcAft>
              <a:buNone/>
            </a:pPr>
            <a:r>
              <a:rPr lang="en" sz="1400">
                <a:solidFill>
                  <a:schemeClr val="dk1"/>
                </a:solidFill>
                <a:latin typeface="Calibri"/>
                <a:ea typeface="Calibri"/>
                <a:cs typeface="Calibri"/>
                <a:sym typeface="Calibri"/>
              </a:rPr>
              <a:t>For your prototype to be scaled up to full size, we will need to decide on a conversion that will be large enough to provide actual shelter for a family in need while still fitting on the back of a flatbed truck for transport. </a:t>
            </a:r>
            <a:endParaRPr sz="1400">
              <a:solidFill>
                <a:schemeClr val="dk1"/>
              </a:solidFill>
              <a:latin typeface="Calibri"/>
              <a:ea typeface="Calibri"/>
              <a:cs typeface="Calibri"/>
              <a:sym typeface="Calibri"/>
            </a:endParaRPr>
          </a:p>
          <a:p>
            <a:pPr indent="0" lvl="0" marL="0" rtl="0">
              <a:spcBef>
                <a:spcPts val="0"/>
              </a:spcBef>
              <a:spcAft>
                <a:spcPts val="0"/>
              </a:spcAft>
              <a:buNone/>
            </a:pPr>
            <a:r>
              <a:t/>
            </a:r>
            <a:endParaRPr sz="1400">
              <a:solidFill>
                <a:schemeClr val="dk1"/>
              </a:solidFill>
              <a:latin typeface="Calibri"/>
              <a:ea typeface="Calibri"/>
              <a:cs typeface="Calibri"/>
              <a:sym typeface="Calibri"/>
            </a:endParaRPr>
          </a:p>
          <a:p>
            <a:pPr indent="0" lvl="0" marL="0" rtl="0">
              <a:spcBef>
                <a:spcPts val="0"/>
              </a:spcBef>
              <a:spcAft>
                <a:spcPts val="0"/>
              </a:spcAft>
              <a:buNone/>
            </a:pPr>
            <a:r>
              <a:rPr lang="en" sz="1400">
                <a:solidFill>
                  <a:schemeClr val="dk1"/>
                </a:solidFill>
                <a:latin typeface="Calibri"/>
                <a:ea typeface="Calibri"/>
                <a:cs typeface="Calibri"/>
                <a:sym typeface="Calibri"/>
              </a:rPr>
              <a:t>Most flatbed trucks in the U.S.A. are 11 feet long and 8.5 feet wide. In this section, we will convert from metric to U.S. customary units and then scale up your design to full size.</a:t>
            </a:r>
            <a:endParaRPr sz="1400">
              <a:solidFill>
                <a:schemeClr val="dk1"/>
              </a:solidFill>
              <a:latin typeface="Calibri"/>
              <a:ea typeface="Calibri"/>
              <a:cs typeface="Calibri"/>
              <a:sym typeface="Calibri"/>
            </a:endParaRPr>
          </a:p>
          <a:p>
            <a:pPr indent="0" lvl="0" marL="0" rtl="0">
              <a:spcBef>
                <a:spcPts val="0"/>
              </a:spcBef>
              <a:spcAft>
                <a:spcPts val="1600"/>
              </a:spcAft>
              <a:buNone/>
            </a:pPr>
            <a:r>
              <a:t/>
            </a:r>
            <a:endParaRPr>
              <a:latin typeface="Calibri"/>
              <a:ea typeface="Calibri"/>
              <a:cs typeface="Calibri"/>
              <a:sym typeface="Calibri"/>
            </a:endParaRPr>
          </a:p>
        </p:txBody>
      </p:sp>
      <p:sp>
        <p:nvSpPr>
          <p:cNvPr id="65" name="Google Shape;65;p14"/>
          <p:cNvSpPr txBox="1"/>
          <p:nvPr>
            <p:ph idx="1" type="body"/>
          </p:nvPr>
        </p:nvSpPr>
        <p:spPr>
          <a:xfrm>
            <a:off x="163250" y="2978625"/>
            <a:ext cx="8691600" cy="1658400"/>
          </a:xfrm>
          <a:prstGeom prst="rect">
            <a:avLst/>
          </a:prstGeom>
          <a:ln>
            <a:noFill/>
          </a:ln>
        </p:spPr>
        <p:txBody>
          <a:bodyPr anchorCtr="0" anchor="t" bIns="91425" lIns="91425" spcFirstLastPara="1" rIns="91425" wrap="square" tIns="91425">
            <a:noAutofit/>
          </a:bodyPr>
          <a:lstStyle/>
          <a:p>
            <a:pPr indent="0" lvl="0" marL="0" rtl="0">
              <a:spcBef>
                <a:spcPts val="0"/>
              </a:spcBef>
              <a:spcAft>
                <a:spcPts val="0"/>
              </a:spcAft>
              <a:buNone/>
            </a:pPr>
            <a:r>
              <a:rPr b="1" lang="en" sz="1400">
                <a:solidFill>
                  <a:schemeClr val="dk1"/>
                </a:solidFill>
                <a:latin typeface="Calibri"/>
                <a:ea typeface="Calibri"/>
                <a:cs typeface="Calibri"/>
                <a:sym typeface="Calibri"/>
              </a:rPr>
              <a:t>Conversions</a:t>
            </a:r>
            <a:endParaRPr b="1" sz="1400">
              <a:solidFill>
                <a:schemeClr val="dk1"/>
              </a:solidFill>
              <a:latin typeface="Calibri"/>
              <a:ea typeface="Calibri"/>
              <a:cs typeface="Calibri"/>
              <a:sym typeface="Calibri"/>
            </a:endParaRPr>
          </a:p>
          <a:p>
            <a:pPr indent="0" lvl="0" marL="0" rtl="0">
              <a:spcBef>
                <a:spcPts val="0"/>
              </a:spcBef>
              <a:spcAft>
                <a:spcPts val="0"/>
              </a:spcAft>
              <a:buNone/>
            </a:pPr>
            <a:r>
              <a:rPr lang="en" sz="1400">
                <a:solidFill>
                  <a:schemeClr val="dk1"/>
                </a:solidFill>
                <a:latin typeface="Calibri"/>
                <a:ea typeface="Calibri"/>
                <a:cs typeface="Calibri"/>
                <a:sym typeface="Calibri"/>
              </a:rPr>
              <a:t>When you evaluated your prototype, you made careful measurements of the dimensions. Your measurements were made in millimeters, but the dimensions of the truck used for transport are in U.S. customary. Convert your metric measurements in millimeters to inches using the conversion factors below (for help, try this </a:t>
            </a:r>
            <a:r>
              <a:rPr lang="en" sz="1400" u="sng">
                <a:solidFill>
                  <a:srgbClr val="1155CC"/>
                </a:solidFill>
                <a:latin typeface="Calibri"/>
                <a:ea typeface="Calibri"/>
                <a:cs typeface="Calibri"/>
                <a:sym typeface="Calibri"/>
                <a:hlinkClick r:id="rId3"/>
              </a:rPr>
              <a:t>guide</a:t>
            </a:r>
            <a:r>
              <a:rPr lang="en" sz="1400">
                <a:solidFill>
                  <a:schemeClr val="dk1"/>
                </a:solidFill>
                <a:latin typeface="Calibri"/>
                <a:ea typeface="Calibri"/>
                <a:cs typeface="Calibri"/>
                <a:sym typeface="Calibri"/>
              </a:rPr>
              <a:t> or use </a:t>
            </a:r>
            <a:r>
              <a:rPr lang="en" sz="1400" u="sng">
                <a:solidFill>
                  <a:srgbClr val="1155CC"/>
                </a:solidFill>
                <a:latin typeface="Calibri"/>
                <a:ea typeface="Calibri"/>
                <a:cs typeface="Calibri"/>
                <a:sym typeface="Calibri"/>
                <a:hlinkClick r:id="rId4"/>
              </a:rPr>
              <a:t>this online calculator</a:t>
            </a:r>
            <a:r>
              <a:rPr lang="en" sz="1400">
                <a:solidFill>
                  <a:schemeClr val="dk1"/>
                </a:solidFill>
                <a:latin typeface="Calibri"/>
                <a:ea typeface="Calibri"/>
                <a:cs typeface="Calibri"/>
                <a:sym typeface="Calibri"/>
              </a:rPr>
              <a:t>). Show all work on conversions and enter your results in the worksheet.</a:t>
            </a:r>
            <a:endParaRPr sz="1400">
              <a:solidFill>
                <a:schemeClr val="dk1"/>
              </a:solidFill>
              <a:latin typeface="Calibri"/>
              <a:ea typeface="Calibri"/>
              <a:cs typeface="Calibri"/>
              <a:sym typeface="Calibri"/>
            </a:endParaRPr>
          </a:p>
          <a:p>
            <a:pPr indent="0" lvl="0" marL="0" rtl="0">
              <a:spcBef>
                <a:spcPts val="0"/>
              </a:spcBef>
              <a:spcAft>
                <a:spcPts val="0"/>
              </a:spcAft>
              <a:buNone/>
            </a:pPr>
            <a:r>
              <a:t/>
            </a:r>
            <a:endParaRPr sz="1400">
              <a:solidFill>
                <a:schemeClr val="dk1"/>
              </a:solidFill>
              <a:latin typeface="Calibri"/>
              <a:ea typeface="Calibri"/>
              <a:cs typeface="Calibri"/>
              <a:sym typeface="Calibri"/>
            </a:endParaRPr>
          </a:p>
          <a:p>
            <a:pPr indent="0" lvl="0" marL="0" rtl="0">
              <a:spcBef>
                <a:spcPts val="0"/>
              </a:spcBef>
              <a:spcAft>
                <a:spcPts val="1600"/>
              </a:spcAft>
              <a:buNone/>
            </a:pPr>
            <a:r>
              <a:t/>
            </a:r>
            <a:endParaRPr>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9" name="Shape 69"/>
        <p:cNvGrpSpPr/>
        <p:nvPr/>
      </p:nvGrpSpPr>
      <p:grpSpPr>
        <a:xfrm>
          <a:off x="0" y="0"/>
          <a:ext cx="0" cy="0"/>
          <a:chOff x="0" y="0"/>
          <a:chExt cx="0" cy="0"/>
        </a:xfrm>
      </p:grpSpPr>
      <p:sp>
        <p:nvSpPr>
          <p:cNvPr id="70" name="Google Shape;70;p15"/>
          <p:cNvSpPr txBox="1"/>
          <p:nvPr>
            <p:ph type="title"/>
          </p:nvPr>
        </p:nvSpPr>
        <p:spPr>
          <a:xfrm>
            <a:off x="227050" y="0"/>
            <a:ext cx="8293500" cy="572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b="1" lang="en" sz="3000">
                <a:latin typeface="Proxima Nova"/>
                <a:ea typeface="Proxima Nova"/>
                <a:cs typeface="Proxima Nova"/>
                <a:sym typeface="Proxima Nova"/>
              </a:rPr>
              <a:t>Conversion Tables</a:t>
            </a:r>
            <a:endParaRPr b="1" sz="3000">
              <a:latin typeface="Proxima Nova"/>
              <a:ea typeface="Proxima Nova"/>
              <a:cs typeface="Proxima Nova"/>
              <a:sym typeface="Proxima Nova"/>
            </a:endParaRPr>
          </a:p>
        </p:txBody>
      </p:sp>
      <p:sp>
        <p:nvSpPr>
          <p:cNvPr id="71" name="Google Shape;71;p15"/>
          <p:cNvSpPr txBox="1"/>
          <p:nvPr/>
        </p:nvSpPr>
        <p:spPr>
          <a:xfrm>
            <a:off x="227050" y="1032000"/>
            <a:ext cx="8575200" cy="3693900"/>
          </a:xfrm>
          <a:prstGeom prst="rect">
            <a:avLst/>
          </a:prstGeom>
          <a:noFill/>
          <a:ln>
            <a:noFill/>
          </a:ln>
        </p:spPr>
        <p:txBody>
          <a:bodyPr anchorCtr="0" anchor="ctr" bIns="91425" lIns="91425" spcFirstLastPara="1" rIns="91425" wrap="square" tIns="91425">
            <a:noAutofit/>
          </a:bodyPr>
          <a:lstStyle/>
          <a:p>
            <a:pPr indent="0" lvl="0" marL="0" rtl="0">
              <a:lnSpc>
                <a:spcPct val="115000"/>
              </a:lnSpc>
              <a:spcBef>
                <a:spcPts val="0"/>
              </a:spcBef>
              <a:spcAft>
                <a:spcPts val="0"/>
              </a:spcAft>
              <a:buNone/>
            </a:pPr>
            <a:r>
              <a:rPr b="1" lang="en" sz="1200">
                <a:solidFill>
                  <a:schemeClr val="dk1"/>
                </a:solidFill>
                <a:latin typeface="Calibri"/>
                <a:ea typeface="Calibri"/>
                <a:cs typeface="Calibri"/>
                <a:sym typeface="Calibri"/>
              </a:rPr>
              <a:t>Conversions</a:t>
            </a:r>
            <a:endParaRPr b="1" sz="1200">
              <a:solidFill>
                <a:schemeClr val="dk1"/>
              </a:solidFill>
              <a:latin typeface="Calibri"/>
              <a:ea typeface="Calibri"/>
              <a:cs typeface="Calibri"/>
              <a:sym typeface="Calibri"/>
            </a:endParaRPr>
          </a:p>
          <a:p>
            <a:pPr indent="0" lvl="0" marL="0" rtl="0">
              <a:lnSpc>
                <a:spcPct val="115000"/>
              </a:lnSpc>
              <a:spcBef>
                <a:spcPts val="0"/>
              </a:spcBef>
              <a:spcAft>
                <a:spcPts val="0"/>
              </a:spcAft>
              <a:buNone/>
            </a:pPr>
            <a:r>
              <a:rPr lang="en" sz="1200">
                <a:solidFill>
                  <a:schemeClr val="dk1"/>
                </a:solidFill>
                <a:latin typeface="Calibri"/>
                <a:ea typeface="Calibri"/>
                <a:cs typeface="Calibri"/>
                <a:sym typeface="Calibri"/>
              </a:rPr>
              <a:t>When you evaluated your prototype, you made careful measurements of the dimensions. Your measurements were made in millimeters, but the dimensions of the truck used for transport are in U.S. customary. Convert your metric measurements in mm to inches using the conversion factors below. </a:t>
            </a:r>
            <a:endParaRPr sz="1200">
              <a:solidFill>
                <a:schemeClr val="dk1"/>
              </a:solidFill>
              <a:latin typeface="Calibri"/>
              <a:ea typeface="Calibri"/>
              <a:cs typeface="Calibri"/>
              <a:sym typeface="Calibri"/>
            </a:endParaRPr>
          </a:p>
          <a:p>
            <a:pPr indent="0" lvl="0" marL="0" rtl="0">
              <a:lnSpc>
                <a:spcPct val="115000"/>
              </a:lnSpc>
              <a:spcBef>
                <a:spcPts val="0"/>
              </a:spcBef>
              <a:spcAft>
                <a:spcPts val="0"/>
              </a:spcAft>
              <a:buNone/>
            </a:pPr>
            <a:r>
              <a:t/>
            </a:r>
            <a:endParaRPr b="1" sz="1200">
              <a:solidFill>
                <a:schemeClr val="dk1"/>
              </a:solidFill>
              <a:latin typeface="Calibri"/>
              <a:ea typeface="Calibri"/>
              <a:cs typeface="Calibri"/>
              <a:sym typeface="Calibri"/>
            </a:endParaRPr>
          </a:p>
          <a:p>
            <a:pPr indent="0" lvl="0" marL="0" rtl="0">
              <a:lnSpc>
                <a:spcPct val="115000"/>
              </a:lnSpc>
              <a:spcBef>
                <a:spcPts val="1000"/>
              </a:spcBef>
              <a:spcAft>
                <a:spcPts val="0"/>
              </a:spcAft>
              <a:buNone/>
            </a:pPr>
            <a:r>
              <a:rPr b="1" lang="en" sz="1200">
                <a:solidFill>
                  <a:schemeClr val="dk1"/>
                </a:solidFill>
                <a:latin typeface="Calibri"/>
                <a:ea typeface="Calibri"/>
                <a:cs typeface="Calibri"/>
                <a:sym typeface="Calibri"/>
              </a:rPr>
              <a:t>U.S. Customary System			Metric System</a:t>
            </a:r>
            <a:endParaRPr b="1" sz="1200">
              <a:solidFill>
                <a:schemeClr val="dk1"/>
              </a:solidFill>
              <a:latin typeface="Calibri"/>
              <a:ea typeface="Calibri"/>
              <a:cs typeface="Calibri"/>
              <a:sym typeface="Calibri"/>
            </a:endParaRPr>
          </a:p>
          <a:p>
            <a:pPr indent="0" lvl="0" marL="0" rtl="0">
              <a:lnSpc>
                <a:spcPct val="115000"/>
              </a:lnSpc>
              <a:spcBef>
                <a:spcPts val="1000"/>
              </a:spcBef>
              <a:spcAft>
                <a:spcPts val="0"/>
              </a:spcAft>
              <a:buNone/>
            </a:pPr>
            <a:r>
              <a:rPr lang="en" sz="1200">
                <a:solidFill>
                  <a:schemeClr val="dk1"/>
                </a:solidFill>
                <a:latin typeface="Calibri"/>
                <a:ea typeface="Calibri"/>
                <a:cs typeface="Calibri"/>
                <a:sym typeface="Calibri"/>
              </a:rPr>
              <a:t>1 foot = 12 inches					1 centimeter= 10 millimeters</a:t>
            </a:r>
            <a:endParaRPr sz="1200">
              <a:solidFill>
                <a:schemeClr val="dk1"/>
              </a:solidFill>
              <a:latin typeface="Calibri"/>
              <a:ea typeface="Calibri"/>
              <a:cs typeface="Calibri"/>
              <a:sym typeface="Calibri"/>
            </a:endParaRPr>
          </a:p>
          <a:p>
            <a:pPr indent="0" lvl="0" marL="0" rtl="0">
              <a:lnSpc>
                <a:spcPct val="115000"/>
              </a:lnSpc>
              <a:spcBef>
                <a:spcPts val="1000"/>
              </a:spcBef>
              <a:spcAft>
                <a:spcPts val="0"/>
              </a:spcAft>
              <a:buNone/>
            </a:pPr>
            <a:r>
              <a:rPr lang="en" sz="1200">
                <a:solidFill>
                  <a:schemeClr val="dk1"/>
                </a:solidFill>
                <a:latin typeface="Calibri"/>
                <a:ea typeface="Calibri"/>
                <a:cs typeface="Calibri"/>
                <a:sym typeface="Calibri"/>
              </a:rPr>
              <a:t>1 yard= 3 feet					1 meter= 100 centimeters</a:t>
            </a:r>
            <a:endParaRPr sz="1200">
              <a:solidFill>
                <a:schemeClr val="dk1"/>
              </a:solidFill>
              <a:latin typeface="Calibri"/>
              <a:ea typeface="Calibri"/>
              <a:cs typeface="Calibri"/>
              <a:sym typeface="Calibri"/>
            </a:endParaRPr>
          </a:p>
          <a:p>
            <a:pPr indent="0" lvl="0" marL="0" rtl="0">
              <a:lnSpc>
                <a:spcPct val="115000"/>
              </a:lnSpc>
              <a:spcBef>
                <a:spcPts val="1000"/>
              </a:spcBef>
              <a:spcAft>
                <a:spcPts val="0"/>
              </a:spcAft>
              <a:buNone/>
            </a:pPr>
            <a:r>
              <a:rPr lang="en" sz="1200">
                <a:solidFill>
                  <a:schemeClr val="dk1"/>
                </a:solidFill>
                <a:latin typeface="Calibri"/>
                <a:ea typeface="Calibri"/>
                <a:cs typeface="Calibri"/>
                <a:sym typeface="Calibri"/>
              </a:rPr>
              <a:t>1 mile= 5280 feet					1 kilometer= 1000 meters</a:t>
            </a:r>
            <a:endParaRPr sz="1200">
              <a:solidFill>
                <a:schemeClr val="dk1"/>
              </a:solidFill>
              <a:latin typeface="Calibri"/>
              <a:ea typeface="Calibri"/>
              <a:cs typeface="Calibri"/>
              <a:sym typeface="Calibri"/>
            </a:endParaRPr>
          </a:p>
          <a:p>
            <a:pPr indent="0" lvl="0" marL="0" rtl="0">
              <a:lnSpc>
                <a:spcPct val="115000"/>
              </a:lnSpc>
              <a:spcBef>
                <a:spcPts val="1000"/>
              </a:spcBef>
              <a:spcAft>
                <a:spcPts val="0"/>
              </a:spcAft>
              <a:buNone/>
            </a:pPr>
            <a:r>
              <a:rPr lang="en" sz="1200">
                <a:solidFill>
                  <a:schemeClr val="dk1"/>
                </a:solidFill>
                <a:latin typeface="Calibri"/>
                <a:ea typeface="Calibri"/>
                <a:cs typeface="Calibri"/>
                <a:sym typeface="Calibri"/>
              </a:rPr>
              <a:t>1 mile= 1760 yards</a:t>
            </a:r>
            <a:endParaRPr sz="1200">
              <a:solidFill>
                <a:schemeClr val="dk1"/>
              </a:solidFill>
              <a:latin typeface="Calibri"/>
              <a:ea typeface="Calibri"/>
              <a:cs typeface="Calibri"/>
              <a:sym typeface="Calibri"/>
            </a:endParaRPr>
          </a:p>
          <a:p>
            <a:pPr indent="0" lvl="0" marL="0" rtl="0">
              <a:lnSpc>
                <a:spcPct val="115000"/>
              </a:lnSpc>
              <a:spcBef>
                <a:spcPts val="1000"/>
              </a:spcBef>
              <a:spcAft>
                <a:spcPts val="0"/>
              </a:spcAft>
              <a:buNone/>
            </a:pPr>
            <a:r>
              <a:t/>
            </a:r>
            <a:endParaRPr sz="1200">
              <a:solidFill>
                <a:schemeClr val="dk1"/>
              </a:solidFill>
              <a:latin typeface="Calibri"/>
              <a:ea typeface="Calibri"/>
              <a:cs typeface="Calibri"/>
              <a:sym typeface="Calibri"/>
            </a:endParaRPr>
          </a:p>
          <a:p>
            <a:pPr indent="0" lvl="0" marL="0" rtl="0">
              <a:lnSpc>
                <a:spcPct val="115000"/>
              </a:lnSpc>
              <a:spcBef>
                <a:spcPts val="1000"/>
              </a:spcBef>
              <a:spcAft>
                <a:spcPts val="0"/>
              </a:spcAft>
              <a:buNone/>
            </a:pPr>
            <a:r>
              <a:rPr b="1" lang="en" sz="1200">
                <a:solidFill>
                  <a:schemeClr val="dk1"/>
                </a:solidFill>
                <a:latin typeface="Calibri"/>
                <a:ea typeface="Calibri"/>
                <a:cs typeface="Calibri"/>
                <a:sym typeface="Calibri"/>
              </a:rPr>
              <a:t>Converting between the Metric and U.S. customary systems</a:t>
            </a:r>
            <a:endParaRPr b="1" sz="1200">
              <a:solidFill>
                <a:schemeClr val="dk1"/>
              </a:solidFill>
              <a:latin typeface="Calibri"/>
              <a:ea typeface="Calibri"/>
              <a:cs typeface="Calibri"/>
              <a:sym typeface="Calibri"/>
            </a:endParaRPr>
          </a:p>
          <a:p>
            <a:pPr indent="0" lvl="0" marL="0" rtl="0">
              <a:lnSpc>
                <a:spcPct val="115000"/>
              </a:lnSpc>
              <a:spcBef>
                <a:spcPts val="1000"/>
              </a:spcBef>
              <a:spcAft>
                <a:spcPts val="0"/>
              </a:spcAft>
              <a:buNone/>
            </a:pPr>
            <a:r>
              <a:rPr lang="en" sz="1200">
                <a:solidFill>
                  <a:schemeClr val="dk1"/>
                </a:solidFill>
                <a:latin typeface="Calibri"/>
                <a:ea typeface="Calibri"/>
                <a:cs typeface="Calibri"/>
                <a:sym typeface="Calibri"/>
              </a:rPr>
              <a:t>1 inch= 2.54 centimeters				1 centimeter= 0.394 inches</a:t>
            </a:r>
            <a:endParaRPr sz="1200">
              <a:solidFill>
                <a:schemeClr val="dk1"/>
              </a:solidFill>
              <a:latin typeface="Calibri"/>
              <a:ea typeface="Calibri"/>
              <a:cs typeface="Calibri"/>
              <a:sym typeface="Calibri"/>
            </a:endParaRPr>
          </a:p>
          <a:p>
            <a:pPr indent="0" lvl="0" marL="0" rtl="0">
              <a:lnSpc>
                <a:spcPct val="115000"/>
              </a:lnSpc>
              <a:spcBef>
                <a:spcPts val="1000"/>
              </a:spcBef>
              <a:spcAft>
                <a:spcPts val="0"/>
              </a:spcAft>
              <a:buNone/>
            </a:pPr>
            <a:r>
              <a:rPr lang="en" sz="1200">
                <a:solidFill>
                  <a:schemeClr val="dk1"/>
                </a:solidFill>
                <a:latin typeface="Calibri"/>
                <a:ea typeface="Calibri"/>
                <a:cs typeface="Calibri"/>
                <a:sym typeface="Calibri"/>
              </a:rPr>
              <a:t>1 foot= 0.3048 meters				1 meter= 3.281 feet</a:t>
            </a:r>
            <a:endParaRPr sz="1200">
              <a:solidFill>
                <a:schemeClr val="dk1"/>
              </a:solidFill>
              <a:latin typeface="Calibri"/>
              <a:ea typeface="Calibri"/>
              <a:cs typeface="Calibri"/>
              <a:sym typeface="Calibri"/>
            </a:endParaRPr>
          </a:p>
          <a:p>
            <a:pPr indent="0" lvl="0" marL="0" rtl="0">
              <a:lnSpc>
                <a:spcPct val="115000"/>
              </a:lnSpc>
              <a:spcBef>
                <a:spcPts val="1000"/>
              </a:spcBef>
              <a:spcAft>
                <a:spcPts val="1000"/>
              </a:spcAft>
              <a:buNone/>
            </a:pPr>
            <a:r>
              <a:rPr lang="en" sz="1200">
                <a:solidFill>
                  <a:schemeClr val="dk1"/>
                </a:solidFill>
                <a:latin typeface="Calibri"/>
                <a:ea typeface="Calibri"/>
                <a:cs typeface="Calibri"/>
                <a:sym typeface="Calibri"/>
              </a:rPr>
              <a:t>1 mile= 1.61 kilometers				1 kilometer= 0.62 miles</a:t>
            </a:r>
            <a:endParaRPr sz="1200">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5" name="Shape 75"/>
        <p:cNvGrpSpPr/>
        <p:nvPr/>
      </p:nvGrpSpPr>
      <p:grpSpPr>
        <a:xfrm>
          <a:off x="0" y="0"/>
          <a:ext cx="0" cy="0"/>
          <a:chOff x="0" y="0"/>
          <a:chExt cx="0" cy="0"/>
        </a:xfrm>
      </p:grpSpPr>
      <p:sp>
        <p:nvSpPr>
          <p:cNvPr id="76" name="Google Shape;76;p16"/>
          <p:cNvSpPr txBox="1"/>
          <p:nvPr>
            <p:ph type="title"/>
          </p:nvPr>
        </p:nvSpPr>
        <p:spPr>
          <a:xfrm>
            <a:off x="116400" y="0"/>
            <a:ext cx="8404200" cy="572700"/>
          </a:xfrm>
          <a:prstGeom prst="rect">
            <a:avLst/>
          </a:prstGeom>
        </p:spPr>
        <p:txBody>
          <a:bodyPr anchorCtr="0" anchor="t" bIns="91425" lIns="91425" spcFirstLastPara="1" rIns="91425" wrap="square" tIns="91425">
            <a:noAutofit/>
          </a:bodyPr>
          <a:lstStyle/>
          <a:p>
            <a:pPr indent="0" lvl="0" marL="0">
              <a:spcBef>
                <a:spcPts val="0"/>
              </a:spcBef>
              <a:spcAft>
                <a:spcPts val="0"/>
              </a:spcAft>
              <a:buClr>
                <a:schemeClr val="dk1"/>
              </a:buClr>
              <a:buSzPts val="1100"/>
              <a:buFont typeface="Arial"/>
              <a:buNone/>
            </a:pPr>
            <a:r>
              <a:rPr b="1" lang="en" sz="3000">
                <a:latin typeface="Calibri"/>
                <a:ea typeface="Calibri"/>
                <a:cs typeface="Calibri"/>
                <a:sym typeface="Calibri"/>
              </a:rPr>
              <a:t>Extension 1: Fully Assembled Conversions</a:t>
            </a:r>
            <a:endParaRPr b="1" sz="3000">
              <a:latin typeface="Calibri"/>
              <a:ea typeface="Calibri"/>
              <a:cs typeface="Calibri"/>
              <a:sym typeface="Calibri"/>
            </a:endParaRPr>
          </a:p>
          <a:p>
            <a:pPr indent="0" lvl="0" marL="0">
              <a:spcBef>
                <a:spcPts val="0"/>
              </a:spcBef>
              <a:spcAft>
                <a:spcPts val="0"/>
              </a:spcAft>
              <a:buClr>
                <a:schemeClr val="dk1"/>
              </a:buClr>
              <a:buSzPts val="1100"/>
              <a:buFont typeface="Arial"/>
              <a:buNone/>
            </a:pPr>
            <a:r>
              <a:t/>
            </a:r>
            <a:endParaRPr sz="3000">
              <a:latin typeface="Calibri"/>
              <a:ea typeface="Calibri"/>
              <a:cs typeface="Calibri"/>
              <a:sym typeface="Calibri"/>
            </a:endParaRPr>
          </a:p>
        </p:txBody>
      </p:sp>
      <p:graphicFrame>
        <p:nvGraphicFramePr>
          <p:cNvPr id="77" name="Google Shape;77;p16"/>
          <p:cNvGraphicFramePr/>
          <p:nvPr/>
        </p:nvGraphicFramePr>
        <p:xfrm>
          <a:off x="225475" y="878475"/>
          <a:ext cx="3000000" cy="3000000"/>
        </p:xfrm>
        <a:graphic>
          <a:graphicData uri="http://schemas.openxmlformats.org/drawingml/2006/table">
            <a:tbl>
              <a:tblPr>
                <a:noFill/>
                <a:tableStyleId>{F526519B-A03B-4314-A9AE-BB6102A3C052}</a:tableStyleId>
              </a:tblPr>
              <a:tblGrid>
                <a:gridCol w="1760425"/>
                <a:gridCol w="1760425"/>
                <a:gridCol w="1760425"/>
                <a:gridCol w="1760425"/>
                <a:gridCol w="1611975"/>
              </a:tblGrid>
              <a:tr h="381000">
                <a:tc gridSpan="5">
                  <a:txBody>
                    <a:bodyPr>
                      <a:noAutofit/>
                    </a:bodyPr>
                    <a:lstStyle/>
                    <a:p>
                      <a:pPr indent="0" lvl="0" marL="0" rtl="0" algn="ctr">
                        <a:spcBef>
                          <a:spcPts val="0"/>
                        </a:spcBef>
                        <a:spcAft>
                          <a:spcPts val="0"/>
                        </a:spcAft>
                        <a:buNone/>
                      </a:pPr>
                      <a:r>
                        <a:rPr b="1" lang="en">
                          <a:latin typeface="Calibri"/>
                          <a:ea typeface="Calibri"/>
                          <a:cs typeface="Calibri"/>
                          <a:sym typeface="Calibri"/>
                        </a:rPr>
                        <a:t>Fully Assembled </a:t>
                      </a:r>
                      <a:r>
                        <a:rPr b="1" lang="en">
                          <a:latin typeface="Calibri"/>
                          <a:ea typeface="Calibri"/>
                          <a:cs typeface="Calibri"/>
                          <a:sym typeface="Calibri"/>
                        </a:rPr>
                        <a:t>Original Measurements and Conversions</a:t>
                      </a:r>
                      <a:endParaRPr b="1">
                        <a:latin typeface="Calibri"/>
                        <a:ea typeface="Calibri"/>
                        <a:cs typeface="Calibri"/>
                        <a:sym typeface="Calibri"/>
                      </a:endParaRPr>
                    </a:p>
                  </a:txBody>
                  <a:tcPr marT="91425" marB="91425" marR="91425" marL="91425"/>
                </a:tc>
                <a:tc hMerge="1"/>
                <a:tc hMerge="1"/>
                <a:tc hMerge="1"/>
                <a:tc hMerge="1"/>
              </a:tr>
              <a:tr h="381000">
                <a:tc>
                  <a:txBody>
                    <a:bodyPr>
                      <a:noAutofit/>
                    </a:bodyPr>
                    <a:lstStyle/>
                    <a:p>
                      <a:pPr indent="0" lvl="0" marL="0" rtl="0" algn="ctr">
                        <a:spcBef>
                          <a:spcPts val="0"/>
                        </a:spcBef>
                        <a:spcAft>
                          <a:spcPts val="0"/>
                        </a:spcAft>
                        <a:buNone/>
                      </a:pPr>
                      <a:r>
                        <a:rPr b="1" lang="en">
                          <a:latin typeface="Calibri"/>
                          <a:ea typeface="Calibri"/>
                          <a:cs typeface="Calibri"/>
                          <a:sym typeface="Calibri"/>
                        </a:rPr>
                        <a:t>Prototype Height</a:t>
                      </a:r>
                      <a:endParaRPr b="1">
                        <a:latin typeface="Calibri"/>
                        <a:ea typeface="Calibri"/>
                        <a:cs typeface="Calibri"/>
                        <a:sym typeface="Calibri"/>
                      </a:endParaRPr>
                    </a:p>
                  </a:txBody>
                  <a:tcPr marT="91425" marB="91425" marR="91425" marL="91425"/>
                </a:tc>
                <a:tc>
                  <a:txBody>
                    <a:bodyPr>
                      <a:noAutofit/>
                    </a:bodyPr>
                    <a:lstStyle/>
                    <a:p>
                      <a:pPr indent="0" lvl="0" marL="0" algn="ctr">
                        <a:spcBef>
                          <a:spcPts val="0"/>
                        </a:spcBef>
                        <a:spcAft>
                          <a:spcPts val="0"/>
                        </a:spcAft>
                        <a:buNone/>
                      </a:pPr>
                      <a:r>
                        <a:rPr b="1" lang="en">
                          <a:latin typeface="Calibri"/>
                          <a:ea typeface="Calibri"/>
                          <a:cs typeface="Calibri"/>
                          <a:sym typeface="Calibri"/>
                        </a:rPr>
                        <a:t>Prototype Length</a:t>
                      </a:r>
                      <a:endParaRPr b="1">
                        <a:latin typeface="Calibri"/>
                        <a:ea typeface="Calibri"/>
                        <a:cs typeface="Calibri"/>
                        <a:sym typeface="Calibri"/>
                      </a:endParaRPr>
                    </a:p>
                  </a:txBody>
                  <a:tcPr marT="91425" marB="91425" marR="91425" marL="91425"/>
                </a:tc>
                <a:tc>
                  <a:txBody>
                    <a:bodyPr>
                      <a:noAutofit/>
                    </a:bodyPr>
                    <a:lstStyle/>
                    <a:p>
                      <a:pPr indent="0" lvl="0" marL="0" algn="ctr">
                        <a:spcBef>
                          <a:spcPts val="0"/>
                        </a:spcBef>
                        <a:spcAft>
                          <a:spcPts val="0"/>
                        </a:spcAft>
                        <a:buNone/>
                      </a:pPr>
                      <a:r>
                        <a:rPr b="1" lang="en">
                          <a:latin typeface="Calibri"/>
                          <a:ea typeface="Calibri"/>
                          <a:cs typeface="Calibri"/>
                          <a:sym typeface="Calibri"/>
                        </a:rPr>
                        <a:t>Prototype Width</a:t>
                      </a:r>
                      <a:endParaRPr b="1">
                        <a:latin typeface="Calibri"/>
                        <a:ea typeface="Calibri"/>
                        <a:cs typeface="Calibri"/>
                        <a:sym typeface="Calibri"/>
                      </a:endParaRPr>
                    </a:p>
                  </a:txBody>
                  <a:tcPr marT="91425" marB="91425" marR="91425" marL="91425"/>
                </a:tc>
                <a:tc gridSpan="2">
                  <a:txBody>
                    <a:bodyPr>
                      <a:noAutofit/>
                    </a:bodyPr>
                    <a:lstStyle/>
                    <a:p>
                      <a:pPr indent="0" lvl="0" marL="0" algn="ctr">
                        <a:spcBef>
                          <a:spcPts val="0"/>
                        </a:spcBef>
                        <a:spcAft>
                          <a:spcPts val="0"/>
                        </a:spcAft>
                        <a:buNone/>
                      </a:pPr>
                      <a:r>
                        <a:rPr b="1" lang="en">
                          <a:latin typeface="Calibri"/>
                          <a:ea typeface="Calibri"/>
                          <a:cs typeface="Calibri"/>
                          <a:sym typeface="Calibri"/>
                        </a:rPr>
                        <a:t>Conversion Rate</a:t>
                      </a:r>
                      <a:endParaRPr b="1">
                        <a:latin typeface="Calibri"/>
                        <a:ea typeface="Calibri"/>
                        <a:cs typeface="Calibri"/>
                        <a:sym typeface="Calibri"/>
                      </a:endParaRPr>
                    </a:p>
                  </a:txBody>
                  <a:tcPr marT="91425" marB="91425" marR="91425" marL="91425"/>
                </a:tc>
                <a:tc hMerge="1"/>
              </a:tr>
              <a:tr h="381000">
                <a:tc>
                  <a:txBody>
                    <a:bodyPr>
                      <a:noAutofit/>
                    </a:bodyPr>
                    <a:lstStyle/>
                    <a:p>
                      <a:pPr indent="0" lvl="0" marL="0" rtl="0" algn="ctr">
                        <a:spcBef>
                          <a:spcPts val="0"/>
                        </a:spcBef>
                        <a:spcAft>
                          <a:spcPts val="0"/>
                        </a:spcAft>
                        <a:buNone/>
                      </a:pPr>
                      <a:r>
                        <a:t/>
                      </a:r>
                      <a:endParaRPr>
                        <a:latin typeface="Calibri"/>
                        <a:ea typeface="Calibri"/>
                        <a:cs typeface="Calibri"/>
                        <a:sym typeface="Calibri"/>
                      </a:endParaRPr>
                    </a:p>
                  </a:txBody>
                  <a:tcPr marT="91425" marB="91425" marR="91425" marL="91425"/>
                </a:tc>
                <a:tc>
                  <a:txBody>
                    <a:bodyPr>
                      <a:noAutofit/>
                    </a:bodyPr>
                    <a:lstStyle/>
                    <a:p>
                      <a:pPr indent="0" lvl="0" marL="0" algn="ctr">
                        <a:spcBef>
                          <a:spcPts val="0"/>
                        </a:spcBef>
                        <a:spcAft>
                          <a:spcPts val="0"/>
                        </a:spcAft>
                        <a:buNone/>
                      </a:pPr>
                      <a:r>
                        <a:t/>
                      </a:r>
                      <a:endParaRPr>
                        <a:latin typeface="Calibri"/>
                        <a:ea typeface="Calibri"/>
                        <a:cs typeface="Calibri"/>
                        <a:sym typeface="Calibri"/>
                      </a:endParaRPr>
                    </a:p>
                  </a:txBody>
                  <a:tcPr marT="91425" marB="91425" marR="91425" marL="91425"/>
                </a:tc>
                <a:tc>
                  <a:txBody>
                    <a:bodyPr>
                      <a:noAutofit/>
                    </a:bodyPr>
                    <a:lstStyle/>
                    <a:p>
                      <a:pPr indent="0" lvl="0" marL="0" algn="ctr">
                        <a:spcBef>
                          <a:spcPts val="0"/>
                        </a:spcBef>
                        <a:spcAft>
                          <a:spcPts val="0"/>
                        </a:spcAft>
                        <a:buNone/>
                      </a:pPr>
                      <a:r>
                        <a:t/>
                      </a:r>
                      <a:endParaRPr>
                        <a:latin typeface="Calibri"/>
                        <a:ea typeface="Calibri"/>
                        <a:cs typeface="Calibri"/>
                        <a:sym typeface="Calibri"/>
                      </a:endParaRPr>
                    </a:p>
                  </a:txBody>
                  <a:tcPr marT="91425" marB="91425" marR="91425" marL="91425"/>
                </a:tc>
                <a:tc>
                  <a:txBody>
                    <a:bodyPr>
                      <a:noAutofit/>
                    </a:bodyPr>
                    <a:lstStyle/>
                    <a:p>
                      <a:pPr indent="0" lvl="0" marL="0" algn="ctr">
                        <a:spcBef>
                          <a:spcPts val="0"/>
                        </a:spcBef>
                        <a:spcAft>
                          <a:spcPts val="0"/>
                        </a:spcAft>
                        <a:buNone/>
                      </a:pPr>
                      <a:r>
                        <a:rPr lang="en">
                          <a:latin typeface="Calibri"/>
                          <a:ea typeface="Calibri"/>
                          <a:cs typeface="Calibri"/>
                          <a:sym typeface="Calibri"/>
                        </a:rPr>
                        <a:t>1 inch is equal to </a:t>
                      </a:r>
                      <a:endParaRPr>
                        <a:latin typeface="Calibri"/>
                        <a:ea typeface="Calibri"/>
                        <a:cs typeface="Calibri"/>
                        <a:sym typeface="Calibri"/>
                      </a:endParaRPr>
                    </a:p>
                  </a:txBody>
                  <a:tcPr marT="91425" marB="91425" marR="91425" marL="91425"/>
                </a:tc>
                <a:tc>
                  <a:txBody>
                    <a:bodyPr>
                      <a:noAutofit/>
                    </a:bodyPr>
                    <a:lstStyle/>
                    <a:p>
                      <a:pPr indent="0" lvl="0" marL="0" algn="ctr">
                        <a:spcBef>
                          <a:spcPts val="0"/>
                        </a:spcBef>
                        <a:spcAft>
                          <a:spcPts val="0"/>
                        </a:spcAft>
                        <a:buNone/>
                      </a:pPr>
                      <a:r>
                        <a:rPr lang="en">
                          <a:latin typeface="Calibri"/>
                          <a:ea typeface="Calibri"/>
                          <a:cs typeface="Calibri"/>
                          <a:sym typeface="Calibri"/>
                        </a:rPr>
                        <a:t>________</a:t>
                      </a:r>
                      <a:br>
                        <a:rPr lang="en">
                          <a:latin typeface="Calibri"/>
                          <a:ea typeface="Calibri"/>
                          <a:cs typeface="Calibri"/>
                          <a:sym typeface="Calibri"/>
                        </a:rPr>
                      </a:br>
                      <a:r>
                        <a:rPr lang="en">
                          <a:latin typeface="Calibri"/>
                          <a:ea typeface="Calibri"/>
                          <a:cs typeface="Calibri"/>
                          <a:sym typeface="Calibri"/>
                        </a:rPr>
                        <a:t>Millimeters</a:t>
                      </a:r>
                      <a:r>
                        <a:rPr lang="en">
                          <a:latin typeface="Calibri"/>
                          <a:ea typeface="Calibri"/>
                          <a:cs typeface="Calibri"/>
                          <a:sym typeface="Calibri"/>
                        </a:rPr>
                        <a:t> </a:t>
                      </a:r>
                      <a:endParaRPr>
                        <a:latin typeface="Calibri"/>
                        <a:ea typeface="Calibri"/>
                        <a:cs typeface="Calibri"/>
                        <a:sym typeface="Calibri"/>
                      </a:endParaRPr>
                    </a:p>
                  </a:txBody>
                  <a:tcPr marT="91425" marB="91425" marR="91425" marL="91425"/>
                </a:tc>
              </a:tr>
            </a:tbl>
          </a:graphicData>
        </a:graphic>
      </p:graphicFrame>
      <p:graphicFrame>
        <p:nvGraphicFramePr>
          <p:cNvPr id="78" name="Google Shape;78;p16"/>
          <p:cNvGraphicFramePr/>
          <p:nvPr/>
        </p:nvGraphicFramePr>
        <p:xfrm>
          <a:off x="225475" y="2278075"/>
          <a:ext cx="3000000" cy="3000000"/>
        </p:xfrm>
        <a:graphic>
          <a:graphicData uri="http://schemas.openxmlformats.org/drawingml/2006/table">
            <a:tbl>
              <a:tblPr>
                <a:noFill/>
                <a:tableStyleId>{F526519B-A03B-4314-A9AE-BB6102A3C052}</a:tableStyleId>
              </a:tblPr>
              <a:tblGrid>
                <a:gridCol w="1266250"/>
                <a:gridCol w="1244700"/>
                <a:gridCol w="1287800"/>
                <a:gridCol w="1482525"/>
                <a:gridCol w="1760425"/>
                <a:gridCol w="1611975"/>
              </a:tblGrid>
              <a:tr h="427325">
                <a:tc gridSpan="2">
                  <a:txBody>
                    <a:bodyPr>
                      <a:noAutofit/>
                    </a:bodyPr>
                    <a:lstStyle/>
                    <a:p>
                      <a:pPr indent="0" lvl="0" marL="0" rtl="0" algn="ctr">
                        <a:spcBef>
                          <a:spcPts val="0"/>
                        </a:spcBef>
                        <a:spcAft>
                          <a:spcPts val="0"/>
                        </a:spcAft>
                        <a:buNone/>
                      </a:pPr>
                      <a:r>
                        <a:rPr b="1" lang="en">
                          <a:latin typeface="Calibri"/>
                          <a:ea typeface="Calibri"/>
                          <a:cs typeface="Calibri"/>
                          <a:sym typeface="Calibri"/>
                        </a:rPr>
                        <a:t>Convert Height</a:t>
                      </a:r>
                      <a:endParaRPr b="1">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hMerge="1"/>
                <a:tc gridSpan="2">
                  <a:txBody>
                    <a:bodyPr>
                      <a:noAutofit/>
                    </a:bodyPr>
                    <a:lstStyle/>
                    <a:p>
                      <a:pPr indent="0" lvl="0" marL="0" algn="ctr">
                        <a:spcBef>
                          <a:spcPts val="0"/>
                        </a:spcBef>
                        <a:spcAft>
                          <a:spcPts val="0"/>
                        </a:spcAft>
                        <a:buNone/>
                      </a:pPr>
                      <a:r>
                        <a:rPr b="1" lang="en">
                          <a:latin typeface="Calibri"/>
                          <a:ea typeface="Calibri"/>
                          <a:cs typeface="Calibri"/>
                          <a:sym typeface="Calibri"/>
                        </a:rPr>
                        <a:t>Convert Length</a:t>
                      </a:r>
                      <a:endParaRPr b="1">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tcPr>
                </a:tc>
                <a:tc hMerge="1"/>
                <a:tc gridSpan="2">
                  <a:txBody>
                    <a:bodyPr>
                      <a:noAutofit/>
                    </a:bodyPr>
                    <a:lstStyle/>
                    <a:p>
                      <a:pPr indent="0" lvl="0" marL="0" algn="ctr">
                        <a:spcBef>
                          <a:spcPts val="0"/>
                        </a:spcBef>
                        <a:spcAft>
                          <a:spcPts val="0"/>
                        </a:spcAft>
                        <a:buNone/>
                      </a:pPr>
                      <a:r>
                        <a:rPr b="1" lang="en">
                          <a:latin typeface="Calibri"/>
                          <a:ea typeface="Calibri"/>
                          <a:cs typeface="Calibri"/>
                          <a:sym typeface="Calibri"/>
                        </a:rPr>
                        <a:t>Convert Width</a:t>
                      </a:r>
                      <a:endParaRPr b="1">
                        <a:latin typeface="Calibri"/>
                        <a:ea typeface="Calibri"/>
                        <a:cs typeface="Calibri"/>
                        <a:sym typeface="Calibri"/>
                      </a:endParaRPr>
                    </a:p>
                  </a:txBody>
                  <a:tcPr marT="91425" marB="91425" marR="91425" marL="91425">
                    <a:lnB cap="flat" cmpd="sng" w="9525">
                      <a:solidFill>
                        <a:srgbClr val="9E9E9E"/>
                      </a:solidFill>
                      <a:prstDash val="solid"/>
                      <a:round/>
                      <a:headEnd len="sm" w="sm" type="none"/>
                      <a:tailEnd len="sm" w="sm" type="none"/>
                    </a:lnB>
                  </a:tcPr>
                </a:tc>
                <a:tc hMerge="1"/>
              </a:tr>
              <a:tr h="381000">
                <a:tc>
                  <a:txBody>
                    <a:bodyPr>
                      <a:noAutofit/>
                    </a:bodyPr>
                    <a:lstStyle/>
                    <a:p>
                      <a:pPr indent="0" lvl="0" marL="0" rtl="0" algn="ctr">
                        <a:spcBef>
                          <a:spcPts val="0"/>
                        </a:spcBef>
                        <a:spcAft>
                          <a:spcPts val="0"/>
                        </a:spcAft>
                        <a:buNone/>
                      </a:pPr>
                      <a:r>
                        <a:rPr lang="en">
                          <a:latin typeface="Calibri"/>
                          <a:ea typeface="Calibri"/>
                          <a:cs typeface="Calibri"/>
                          <a:sym typeface="Calibri"/>
                        </a:rPr>
                        <a:t>_______mm</a:t>
                      </a:r>
                      <a:endParaRPr>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noAutofit/>
                    </a:bodyPr>
                    <a:lstStyle/>
                    <a:p>
                      <a:pPr indent="0" lvl="0" marL="0" rtl="0" algn="ctr">
                        <a:spcBef>
                          <a:spcPts val="0"/>
                        </a:spcBef>
                        <a:spcAft>
                          <a:spcPts val="0"/>
                        </a:spcAft>
                        <a:buNone/>
                      </a:pPr>
                      <a:r>
                        <a:rPr lang="en">
                          <a:solidFill>
                            <a:schemeClr val="dk1"/>
                          </a:solidFill>
                          <a:latin typeface="Calibri"/>
                          <a:ea typeface="Calibri"/>
                          <a:cs typeface="Calibri"/>
                          <a:sym typeface="Calibri"/>
                        </a:rPr>
                        <a:t>_______mm</a:t>
                      </a:r>
                      <a:endParaRPr>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noAutofit/>
                    </a:bodyPr>
                    <a:lstStyle/>
                    <a:p>
                      <a:pPr indent="0" lvl="0" marL="0" algn="ctr">
                        <a:spcBef>
                          <a:spcPts val="0"/>
                        </a:spcBef>
                        <a:spcAft>
                          <a:spcPts val="0"/>
                        </a:spcAft>
                        <a:buNone/>
                      </a:pPr>
                      <a:r>
                        <a:rPr lang="en">
                          <a:latin typeface="Calibri"/>
                          <a:ea typeface="Calibri"/>
                          <a:cs typeface="Calibri"/>
                          <a:sym typeface="Calibri"/>
                        </a:rPr>
                        <a:t>________mm</a:t>
                      </a:r>
                      <a:endParaRPr>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tcPr>
                </a:tc>
                <a:tc>
                  <a:txBody>
                    <a:bodyPr>
                      <a:noAutofit/>
                    </a:bodyPr>
                    <a:lstStyle/>
                    <a:p>
                      <a:pPr indent="0" lvl="0" marL="0" algn="ctr">
                        <a:spcBef>
                          <a:spcPts val="0"/>
                        </a:spcBef>
                        <a:spcAft>
                          <a:spcPts val="0"/>
                        </a:spcAft>
                        <a:buClr>
                          <a:schemeClr val="dk1"/>
                        </a:buClr>
                        <a:buSzPts val="1100"/>
                        <a:buFont typeface="Arial"/>
                        <a:buNone/>
                      </a:pPr>
                      <a:r>
                        <a:rPr lang="en">
                          <a:solidFill>
                            <a:schemeClr val="dk1"/>
                          </a:solidFill>
                          <a:latin typeface="Calibri"/>
                          <a:ea typeface="Calibri"/>
                          <a:cs typeface="Calibri"/>
                          <a:sym typeface="Calibri"/>
                        </a:rPr>
                        <a:t>________mm</a:t>
                      </a:r>
                      <a:endParaRPr>
                        <a:latin typeface="Calibri"/>
                        <a:ea typeface="Calibri"/>
                        <a:cs typeface="Calibri"/>
                        <a:sym typeface="Calibri"/>
                      </a:endParaRPr>
                    </a:p>
                  </a:txBody>
                  <a:tcPr marT="91425" marB="91425" marR="91425" marL="91425">
                    <a:lnR cap="flat" cmpd="sng" w="9525">
                      <a:solidFill>
                        <a:srgbClr val="9E9E9E"/>
                      </a:solidFill>
                      <a:prstDash val="solid"/>
                      <a:round/>
                      <a:headEnd len="sm" w="sm" type="none"/>
                      <a:tailEnd len="sm" w="sm" type="none"/>
                    </a:lnR>
                  </a:tcPr>
                </a:tc>
                <a:tc>
                  <a:txBody>
                    <a:bodyPr>
                      <a:noAutofit/>
                    </a:bodyPr>
                    <a:lstStyle/>
                    <a:p>
                      <a:pPr indent="0" lvl="0" marL="0" rtl="0" algn="ctr">
                        <a:spcBef>
                          <a:spcPts val="0"/>
                        </a:spcBef>
                        <a:spcAft>
                          <a:spcPts val="0"/>
                        </a:spcAft>
                        <a:buNone/>
                      </a:pPr>
                      <a:r>
                        <a:rPr lang="en">
                          <a:latin typeface="Calibri"/>
                          <a:ea typeface="Calibri"/>
                          <a:cs typeface="Calibri"/>
                          <a:sym typeface="Calibri"/>
                        </a:rPr>
                        <a:t>________mm</a:t>
                      </a:r>
                      <a:endParaRPr>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noAutofit/>
                    </a:bodyPr>
                    <a:lstStyle/>
                    <a:p>
                      <a:pPr indent="0" lvl="0" marL="0" rtl="0" algn="ctr">
                        <a:spcBef>
                          <a:spcPts val="0"/>
                        </a:spcBef>
                        <a:spcAft>
                          <a:spcPts val="0"/>
                        </a:spcAft>
                        <a:buNone/>
                      </a:pPr>
                      <a:r>
                        <a:rPr lang="en">
                          <a:solidFill>
                            <a:schemeClr val="dk1"/>
                          </a:solidFill>
                          <a:latin typeface="Calibri"/>
                          <a:ea typeface="Calibri"/>
                          <a:cs typeface="Calibri"/>
                          <a:sym typeface="Calibri"/>
                        </a:rPr>
                        <a:t>___________mm</a:t>
                      </a:r>
                      <a:endParaRPr>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381000">
                <a:tc>
                  <a:txBody>
                    <a:bodyPr>
                      <a:noAutofit/>
                    </a:bodyPr>
                    <a:lstStyle/>
                    <a:p>
                      <a:pPr indent="0" lvl="0" marL="0" rtl="0" algn="ctr">
                        <a:spcBef>
                          <a:spcPts val="0"/>
                        </a:spcBef>
                        <a:spcAft>
                          <a:spcPts val="0"/>
                        </a:spcAft>
                        <a:buNone/>
                      </a:pPr>
                      <a:r>
                        <a:rPr lang="en">
                          <a:latin typeface="Calibri"/>
                          <a:ea typeface="Calibri"/>
                          <a:cs typeface="Calibri"/>
                          <a:sym typeface="Calibri"/>
                        </a:rPr>
                        <a:t>X inches</a:t>
                      </a:r>
                      <a:endParaRPr>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noAutofit/>
                    </a:bodyPr>
                    <a:lstStyle/>
                    <a:p>
                      <a:pPr indent="0" lvl="0" marL="0" rtl="0" algn="ctr">
                        <a:spcBef>
                          <a:spcPts val="0"/>
                        </a:spcBef>
                        <a:spcAft>
                          <a:spcPts val="0"/>
                        </a:spcAft>
                        <a:buNone/>
                      </a:pPr>
                      <a:r>
                        <a:rPr lang="en">
                          <a:solidFill>
                            <a:schemeClr val="dk1"/>
                          </a:solidFill>
                          <a:latin typeface="Calibri"/>
                          <a:ea typeface="Calibri"/>
                          <a:cs typeface="Calibri"/>
                          <a:sym typeface="Calibri"/>
                        </a:rPr>
                        <a:t>1 inch</a:t>
                      </a:r>
                      <a:endParaRPr>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noAutofit/>
                    </a:bodyPr>
                    <a:lstStyle/>
                    <a:p>
                      <a:pPr indent="0" lvl="0" marL="0" rtl="0" algn="ctr">
                        <a:spcBef>
                          <a:spcPts val="0"/>
                        </a:spcBef>
                        <a:spcAft>
                          <a:spcPts val="0"/>
                        </a:spcAft>
                        <a:buNone/>
                      </a:pPr>
                      <a:r>
                        <a:rPr lang="en">
                          <a:latin typeface="Calibri"/>
                          <a:ea typeface="Calibri"/>
                          <a:cs typeface="Calibri"/>
                          <a:sym typeface="Calibri"/>
                        </a:rPr>
                        <a:t>X inches</a:t>
                      </a:r>
                      <a:endParaRPr>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tcPr>
                </a:tc>
                <a:tc>
                  <a:txBody>
                    <a:bodyPr>
                      <a:noAutofit/>
                    </a:bodyPr>
                    <a:lstStyle/>
                    <a:p>
                      <a:pPr indent="0" lvl="0" marL="0" algn="ctr">
                        <a:spcBef>
                          <a:spcPts val="0"/>
                        </a:spcBef>
                        <a:spcAft>
                          <a:spcPts val="0"/>
                        </a:spcAft>
                        <a:buClr>
                          <a:schemeClr val="dk1"/>
                        </a:buClr>
                        <a:buSzPts val="1100"/>
                        <a:buFont typeface="Arial"/>
                        <a:buNone/>
                      </a:pPr>
                      <a:r>
                        <a:rPr lang="en">
                          <a:solidFill>
                            <a:schemeClr val="dk1"/>
                          </a:solidFill>
                          <a:latin typeface="Calibri"/>
                          <a:ea typeface="Calibri"/>
                          <a:cs typeface="Calibri"/>
                          <a:sym typeface="Calibri"/>
                        </a:rPr>
                        <a:t>1 inch</a:t>
                      </a:r>
                      <a:endParaRPr>
                        <a:latin typeface="Calibri"/>
                        <a:ea typeface="Calibri"/>
                        <a:cs typeface="Calibri"/>
                        <a:sym typeface="Calibri"/>
                      </a:endParaRPr>
                    </a:p>
                  </a:txBody>
                  <a:tcPr marT="91425" marB="91425" marR="91425" marL="91425">
                    <a:lnR cap="flat" cmpd="sng" w="9525">
                      <a:solidFill>
                        <a:srgbClr val="9E9E9E"/>
                      </a:solidFill>
                      <a:prstDash val="solid"/>
                      <a:round/>
                      <a:headEnd len="sm" w="sm" type="none"/>
                      <a:tailEnd len="sm" w="sm" type="none"/>
                    </a:lnR>
                  </a:tcPr>
                </a:tc>
                <a:tc>
                  <a:txBody>
                    <a:bodyPr>
                      <a:noAutofit/>
                    </a:bodyPr>
                    <a:lstStyle/>
                    <a:p>
                      <a:pPr indent="0" lvl="0" marL="0" rtl="0" algn="ctr">
                        <a:spcBef>
                          <a:spcPts val="0"/>
                        </a:spcBef>
                        <a:spcAft>
                          <a:spcPts val="0"/>
                        </a:spcAft>
                        <a:buNone/>
                      </a:pPr>
                      <a:r>
                        <a:rPr lang="en">
                          <a:latin typeface="Calibri"/>
                          <a:ea typeface="Calibri"/>
                          <a:cs typeface="Calibri"/>
                          <a:sym typeface="Calibri"/>
                        </a:rPr>
                        <a:t>X inches</a:t>
                      </a:r>
                      <a:endParaRPr>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noAutofit/>
                    </a:bodyPr>
                    <a:lstStyle/>
                    <a:p>
                      <a:pPr indent="0" lvl="0" marL="0" rtl="0" algn="ctr">
                        <a:spcBef>
                          <a:spcPts val="0"/>
                        </a:spcBef>
                        <a:spcAft>
                          <a:spcPts val="0"/>
                        </a:spcAft>
                        <a:buNone/>
                      </a:pPr>
                      <a:r>
                        <a:rPr lang="en">
                          <a:solidFill>
                            <a:schemeClr val="dk1"/>
                          </a:solidFill>
                          <a:latin typeface="Calibri"/>
                          <a:ea typeface="Calibri"/>
                          <a:cs typeface="Calibri"/>
                          <a:sym typeface="Calibri"/>
                        </a:rPr>
                        <a:t>1 inch</a:t>
                      </a:r>
                      <a:endParaRPr>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bl>
          </a:graphicData>
        </a:graphic>
      </p:graphicFrame>
      <p:sp>
        <p:nvSpPr>
          <p:cNvPr id="79" name="Google Shape;79;p16"/>
          <p:cNvSpPr txBox="1"/>
          <p:nvPr/>
        </p:nvSpPr>
        <p:spPr>
          <a:xfrm>
            <a:off x="1348675" y="2865950"/>
            <a:ext cx="357900" cy="279300"/>
          </a:xfrm>
          <a:prstGeom prst="rect">
            <a:avLst/>
          </a:prstGeom>
          <a:noFill/>
          <a:ln>
            <a:noFill/>
          </a:ln>
        </p:spPr>
        <p:txBody>
          <a:bodyPr anchorCtr="0" anchor="t" bIns="91425" lIns="91425" spcFirstLastPara="1" rIns="91425" wrap="square" tIns="91425">
            <a:noAutofit/>
          </a:bodyPr>
          <a:lstStyle/>
          <a:p>
            <a:pPr indent="0" lvl="0" marL="0">
              <a:spcBef>
                <a:spcPts val="0"/>
              </a:spcBef>
              <a:spcAft>
                <a:spcPts val="0"/>
              </a:spcAft>
              <a:buNone/>
            </a:pPr>
            <a:r>
              <a:rPr lang="en" sz="1800">
                <a:latin typeface="Calibri"/>
                <a:ea typeface="Calibri"/>
                <a:cs typeface="Calibri"/>
                <a:sym typeface="Calibri"/>
              </a:rPr>
              <a:t>=</a:t>
            </a:r>
            <a:endParaRPr sz="1800">
              <a:latin typeface="Calibri"/>
              <a:ea typeface="Calibri"/>
              <a:cs typeface="Calibri"/>
              <a:sym typeface="Calibri"/>
            </a:endParaRPr>
          </a:p>
        </p:txBody>
      </p:sp>
      <p:sp>
        <p:nvSpPr>
          <p:cNvPr id="80" name="Google Shape;80;p16"/>
          <p:cNvSpPr txBox="1"/>
          <p:nvPr/>
        </p:nvSpPr>
        <p:spPr>
          <a:xfrm>
            <a:off x="3867600" y="2865950"/>
            <a:ext cx="357900" cy="279300"/>
          </a:xfrm>
          <a:prstGeom prst="rect">
            <a:avLst/>
          </a:prstGeom>
          <a:noFill/>
          <a:ln>
            <a:noFill/>
          </a:ln>
        </p:spPr>
        <p:txBody>
          <a:bodyPr anchorCtr="0" anchor="t" bIns="91425" lIns="91425" spcFirstLastPara="1" rIns="91425" wrap="square" tIns="91425">
            <a:noAutofit/>
          </a:bodyPr>
          <a:lstStyle/>
          <a:p>
            <a:pPr indent="0" lvl="0" marL="0" rtl="0">
              <a:spcBef>
                <a:spcPts val="0"/>
              </a:spcBef>
              <a:spcAft>
                <a:spcPts val="0"/>
              </a:spcAft>
              <a:buNone/>
            </a:pPr>
            <a:r>
              <a:rPr lang="en" sz="1800">
                <a:latin typeface="Calibri"/>
                <a:ea typeface="Calibri"/>
                <a:cs typeface="Calibri"/>
                <a:sym typeface="Calibri"/>
              </a:rPr>
              <a:t>=</a:t>
            </a:r>
            <a:endParaRPr sz="1800">
              <a:latin typeface="Calibri"/>
              <a:ea typeface="Calibri"/>
              <a:cs typeface="Calibri"/>
              <a:sym typeface="Calibri"/>
            </a:endParaRPr>
          </a:p>
        </p:txBody>
      </p:sp>
      <p:sp>
        <p:nvSpPr>
          <p:cNvPr id="81" name="Google Shape;81;p16"/>
          <p:cNvSpPr txBox="1"/>
          <p:nvPr/>
        </p:nvSpPr>
        <p:spPr>
          <a:xfrm>
            <a:off x="116400" y="515225"/>
            <a:ext cx="8911200" cy="279300"/>
          </a:xfrm>
          <a:prstGeom prst="rect">
            <a:avLst/>
          </a:prstGeom>
          <a:noFill/>
          <a:ln>
            <a:noFill/>
          </a:ln>
        </p:spPr>
        <p:txBody>
          <a:bodyPr anchorCtr="0" anchor="t" bIns="91425" lIns="91425" spcFirstLastPara="1" rIns="91425" wrap="square" tIns="91425">
            <a:noAutofit/>
          </a:bodyPr>
          <a:lstStyle/>
          <a:p>
            <a:pPr indent="0" lvl="0" marL="0">
              <a:spcBef>
                <a:spcPts val="0"/>
              </a:spcBef>
              <a:spcAft>
                <a:spcPts val="0"/>
              </a:spcAft>
              <a:buNone/>
            </a:pPr>
            <a:r>
              <a:rPr lang="en">
                <a:latin typeface="Calibri"/>
                <a:ea typeface="Calibri"/>
                <a:cs typeface="Calibri"/>
                <a:sym typeface="Calibri"/>
              </a:rPr>
              <a:t>Directions: Use the table below to make your calculations.</a:t>
            </a:r>
            <a:endParaRPr>
              <a:latin typeface="Calibri"/>
              <a:ea typeface="Calibri"/>
              <a:cs typeface="Calibri"/>
              <a:sym typeface="Calibri"/>
            </a:endParaRPr>
          </a:p>
        </p:txBody>
      </p:sp>
      <p:sp>
        <p:nvSpPr>
          <p:cNvPr id="82" name="Google Shape;82;p16"/>
          <p:cNvSpPr txBox="1"/>
          <p:nvPr/>
        </p:nvSpPr>
        <p:spPr>
          <a:xfrm>
            <a:off x="225375" y="3490200"/>
            <a:ext cx="8653800" cy="1478400"/>
          </a:xfrm>
          <a:prstGeom prst="rect">
            <a:avLst/>
          </a:prstGeom>
          <a:no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a:spcBef>
                <a:spcPts val="0"/>
              </a:spcBef>
              <a:spcAft>
                <a:spcPts val="0"/>
              </a:spcAft>
              <a:buNone/>
            </a:pPr>
            <a:r>
              <a:rPr lang="en">
                <a:latin typeface="Calibri"/>
                <a:ea typeface="Calibri"/>
                <a:cs typeface="Calibri"/>
                <a:sym typeface="Calibri"/>
              </a:rPr>
              <a:t>Will your fully assembled prototype fit on a standard flatbed?</a:t>
            </a:r>
            <a:endParaRPr>
              <a:latin typeface="Calibri"/>
              <a:ea typeface="Calibri"/>
              <a:cs typeface="Calibri"/>
              <a:sym typeface="Calibri"/>
            </a:endParaRPr>
          </a:p>
        </p:txBody>
      </p:sp>
      <p:sp>
        <p:nvSpPr>
          <p:cNvPr id="83" name="Google Shape;83;p16"/>
          <p:cNvSpPr txBox="1"/>
          <p:nvPr/>
        </p:nvSpPr>
        <p:spPr>
          <a:xfrm>
            <a:off x="7128800" y="2865950"/>
            <a:ext cx="357900" cy="279300"/>
          </a:xfrm>
          <a:prstGeom prst="rect">
            <a:avLst/>
          </a:prstGeom>
          <a:noFill/>
          <a:ln>
            <a:noFill/>
          </a:ln>
        </p:spPr>
        <p:txBody>
          <a:bodyPr anchorCtr="0" anchor="t" bIns="91425" lIns="91425" spcFirstLastPara="1" rIns="91425" wrap="square" tIns="91425">
            <a:noAutofit/>
          </a:bodyPr>
          <a:lstStyle/>
          <a:p>
            <a:pPr indent="0" lvl="0" marL="0" rtl="0">
              <a:spcBef>
                <a:spcPts val="0"/>
              </a:spcBef>
              <a:spcAft>
                <a:spcPts val="0"/>
              </a:spcAft>
              <a:buNone/>
            </a:pPr>
            <a:r>
              <a:rPr lang="en" sz="1800">
                <a:latin typeface="Calibri"/>
                <a:ea typeface="Calibri"/>
                <a:cs typeface="Calibri"/>
                <a:sym typeface="Calibri"/>
              </a:rPr>
              <a:t>=</a:t>
            </a:r>
            <a:endParaRPr sz="1800">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7" name="Shape 87"/>
        <p:cNvGrpSpPr/>
        <p:nvPr/>
      </p:nvGrpSpPr>
      <p:grpSpPr>
        <a:xfrm>
          <a:off x="0" y="0"/>
          <a:ext cx="0" cy="0"/>
          <a:chOff x="0" y="0"/>
          <a:chExt cx="0" cy="0"/>
        </a:xfrm>
      </p:grpSpPr>
      <p:sp>
        <p:nvSpPr>
          <p:cNvPr id="88" name="Google Shape;88;p17"/>
          <p:cNvSpPr txBox="1"/>
          <p:nvPr>
            <p:ph type="title"/>
          </p:nvPr>
        </p:nvSpPr>
        <p:spPr>
          <a:xfrm>
            <a:off x="200850" y="0"/>
            <a:ext cx="8319600" cy="5727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rPr b="1" lang="en" sz="3000">
                <a:latin typeface="Calibri"/>
                <a:ea typeface="Calibri"/>
                <a:cs typeface="Calibri"/>
                <a:sym typeface="Calibri"/>
              </a:rPr>
              <a:t>Extension 1: Packed Flat Conversions </a:t>
            </a:r>
            <a:endParaRPr b="1" sz="3000">
              <a:latin typeface="Calibri"/>
              <a:ea typeface="Calibri"/>
              <a:cs typeface="Calibri"/>
              <a:sym typeface="Calibri"/>
            </a:endParaRPr>
          </a:p>
          <a:p>
            <a:pPr indent="0" lvl="0" marL="0" rtl="0">
              <a:spcBef>
                <a:spcPts val="0"/>
              </a:spcBef>
              <a:spcAft>
                <a:spcPts val="0"/>
              </a:spcAft>
              <a:buNone/>
            </a:pPr>
            <a:r>
              <a:t/>
            </a:r>
            <a:endParaRPr sz="3000">
              <a:latin typeface="Calibri"/>
              <a:ea typeface="Calibri"/>
              <a:cs typeface="Calibri"/>
              <a:sym typeface="Calibri"/>
            </a:endParaRPr>
          </a:p>
        </p:txBody>
      </p:sp>
      <p:graphicFrame>
        <p:nvGraphicFramePr>
          <p:cNvPr id="89" name="Google Shape;89;p17"/>
          <p:cNvGraphicFramePr/>
          <p:nvPr/>
        </p:nvGraphicFramePr>
        <p:xfrm>
          <a:off x="200850" y="878475"/>
          <a:ext cx="3000000" cy="3000000"/>
        </p:xfrm>
        <a:graphic>
          <a:graphicData uri="http://schemas.openxmlformats.org/drawingml/2006/table">
            <a:tbl>
              <a:tblPr>
                <a:noFill/>
                <a:tableStyleId>{F526519B-A03B-4314-A9AE-BB6102A3C052}</a:tableStyleId>
              </a:tblPr>
              <a:tblGrid>
                <a:gridCol w="1697750"/>
                <a:gridCol w="1782250"/>
                <a:gridCol w="1782250"/>
                <a:gridCol w="1703650"/>
                <a:gridCol w="1712400"/>
              </a:tblGrid>
              <a:tr h="381000">
                <a:tc gridSpan="5">
                  <a:txBody>
                    <a:bodyPr>
                      <a:noAutofit/>
                    </a:bodyPr>
                    <a:lstStyle/>
                    <a:p>
                      <a:pPr indent="0" lvl="0" marL="0" rtl="0" algn="ctr">
                        <a:spcBef>
                          <a:spcPts val="0"/>
                        </a:spcBef>
                        <a:spcAft>
                          <a:spcPts val="0"/>
                        </a:spcAft>
                        <a:buNone/>
                      </a:pPr>
                      <a:r>
                        <a:rPr b="1" lang="en">
                          <a:latin typeface="Calibri"/>
                          <a:ea typeface="Calibri"/>
                          <a:cs typeface="Calibri"/>
                          <a:sym typeface="Calibri"/>
                        </a:rPr>
                        <a:t>Packed Flat </a:t>
                      </a:r>
                      <a:r>
                        <a:rPr b="1" lang="en">
                          <a:latin typeface="Calibri"/>
                          <a:ea typeface="Calibri"/>
                          <a:cs typeface="Calibri"/>
                          <a:sym typeface="Calibri"/>
                        </a:rPr>
                        <a:t>Original Measurements and Conversions</a:t>
                      </a:r>
                      <a:endParaRPr b="1">
                        <a:latin typeface="Calibri"/>
                        <a:ea typeface="Calibri"/>
                        <a:cs typeface="Calibri"/>
                        <a:sym typeface="Calibri"/>
                      </a:endParaRPr>
                    </a:p>
                  </a:txBody>
                  <a:tcPr marT="91425" marB="91425" marR="91425" marL="91425"/>
                </a:tc>
                <a:tc hMerge="1"/>
                <a:tc hMerge="1"/>
                <a:tc hMerge="1"/>
                <a:tc hMerge="1"/>
              </a:tr>
              <a:tr h="381000">
                <a:tc>
                  <a:txBody>
                    <a:bodyPr>
                      <a:noAutofit/>
                    </a:bodyPr>
                    <a:lstStyle/>
                    <a:p>
                      <a:pPr indent="0" lvl="0" marL="0" rtl="0" algn="ctr">
                        <a:spcBef>
                          <a:spcPts val="0"/>
                        </a:spcBef>
                        <a:spcAft>
                          <a:spcPts val="0"/>
                        </a:spcAft>
                        <a:buNone/>
                      </a:pPr>
                      <a:r>
                        <a:rPr b="1" lang="en">
                          <a:latin typeface="Calibri"/>
                          <a:ea typeface="Calibri"/>
                          <a:cs typeface="Calibri"/>
                          <a:sym typeface="Calibri"/>
                        </a:rPr>
                        <a:t>Prototype Height</a:t>
                      </a:r>
                      <a:endParaRPr b="1">
                        <a:latin typeface="Calibri"/>
                        <a:ea typeface="Calibri"/>
                        <a:cs typeface="Calibri"/>
                        <a:sym typeface="Calibri"/>
                      </a:endParaRPr>
                    </a:p>
                  </a:txBody>
                  <a:tcPr marT="91425" marB="91425" marR="91425" marL="91425"/>
                </a:tc>
                <a:tc>
                  <a:txBody>
                    <a:bodyPr>
                      <a:noAutofit/>
                    </a:bodyPr>
                    <a:lstStyle/>
                    <a:p>
                      <a:pPr indent="0" lvl="0" marL="0" rtl="0" algn="ctr">
                        <a:spcBef>
                          <a:spcPts val="0"/>
                        </a:spcBef>
                        <a:spcAft>
                          <a:spcPts val="0"/>
                        </a:spcAft>
                        <a:buNone/>
                      </a:pPr>
                      <a:r>
                        <a:rPr b="1" lang="en">
                          <a:latin typeface="Calibri"/>
                          <a:ea typeface="Calibri"/>
                          <a:cs typeface="Calibri"/>
                          <a:sym typeface="Calibri"/>
                        </a:rPr>
                        <a:t>Prototype Length</a:t>
                      </a:r>
                      <a:endParaRPr b="1">
                        <a:latin typeface="Calibri"/>
                        <a:ea typeface="Calibri"/>
                        <a:cs typeface="Calibri"/>
                        <a:sym typeface="Calibri"/>
                      </a:endParaRPr>
                    </a:p>
                  </a:txBody>
                  <a:tcPr marT="91425" marB="91425" marR="91425" marL="91425"/>
                </a:tc>
                <a:tc>
                  <a:txBody>
                    <a:bodyPr>
                      <a:noAutofit/>
                    </a:bodyPr>
                    <a:lstStyle/>
                    <a:p>
                      <a:pPr indent="0" lvl="0" marL="0" rtl="0" algn="ctr">
                        <a:spcBef>
                          <a:spcPts val="0"/>
                        </a:spcBef>
                        <a:spcAft>
                          <a:spcPts val="0"/>
                        </a:spcAft>
                        <a:buNone/>
                      </a:pPr>
                      <a:r>
                        <a:rPr b="1" lang="en">
                          <a:latin typeface="Calibri"/>
                          <a:ea typeface="Calibri"/>
                          <a:cs typeface="Calibri"/>
                          <a:sym typeface="Calibri"/>
                        </a:rPr>
                        <a:t>Prototype Width</a:t>
                      </a:r>
                      <a:endParaRPr b="1">
                        <a:latin typeface="Calibri"/>
                        <a:ea typeface="Calibri"/>
                        <a:cs typeface="Calibri"/>
                        <a:sym typeface="Calibri"/>
                      </a:endParaRPr>
                    </a:p>
                  </a:txBody>
                  <a:tcPr marT="91425" marB="91425" marR="91425" marL="91425"/>
                </a:tc>
                <a:tc gridSpan="2">
                  <a:txBody>
                    <a:bodyPr>
                      <a:noAutofit/>
                    </a:bodyPr>
                    <a:lstStyle/>
                    <a:p>
                      <a:pPr indent="0" lvl="0" marL="0" rtl="0" algn="ctr">
                        <a:spcBef>
                          <a:spcPts val="0"/>
                        </a:spcBef>
                        <a:spcAft>
                          <a:spcPts val="0"/>
                        </a:spcAft>
                        <a:buNone/>
                      </a:pPr>
                      <a:r>
                        <a:rPr b="1" lang="en">
                          <a:latin typeface="Calibri"/>
                          <a:ea typeface="Calibri"/>
                          <a:cs typeface="Calibri"/>
                          <a:sym typeface="Calibri"/>
                        </a:rPr>
                        <a:t>Conversion Rate</a:t>
                      </a:r>
                      <a:endParaRPr b="1">
                        <a:latin typeface="Calibri"/>
                        <a:ea typeface="Calibri"/>
                        <a:cs typeface="Calibri"/>
                        <a:sym typeface="Calibri"/>
                      </a:endParaRPr>
                    </a:p>
                  </a:txBody>
                  <a:tcPr marT="91425" marB="91425" marR="91425" marL="91425"/>
                </a:tc>
                <a:tc hMerge="1"/>
              </a:tr>
              <a:tr h="381000">
                <a:tc>
                  <a:txBody>
                    <a:bodyPr>
                      <a:noAutofit/>
                    </a:bodyPr>
                    <a:lstStyle/>
                    <a:p>
                      <a:pPr indent="0" lvl="0" marL="0" rtl="0" algn="ctr">
                        <a:spcBef>
                          <a:spcPts val="0"/>
                        </a:spcBef>
                        <a:spcAft>
                          <a:spcPts val="0"/>
                        </a:spcAft>
                        <a:buNone/>
                      </a:pPr>
                      <a:r>
                        <a:t/>
                      </a:r>
                      <a:endParaRPr>
                        <a:latin typeface="Calibri"/>
                        <a:ea typeface="Calibri"/>
                        <a:cs typeface="Calibri"/>
                        <a:sym typeface="Calibri"/>
                      </a:endParaRPr>
                    </a:p>
                  </a:txBody>
                  <a:tcPr marT="91425" marB="91425" marR="91425" marL="91425"/>
                </a:tc>
                <a:tc>
                  <a:txBody>
                    <a:bodyPr>
                      <a:noAutofit/>
                    </a:bodyPr>
                    <a:lstStyle/>
                    <a:p>
                      <a:pPr indent="0" lvl="0" marL="0" rtl="0" algn="ctr">
                        <a:spcBef>
                          <a:spcPts val="0"/>
                        </a:spcBef>
                        <a:spcAft>
                          <a:spcPts val="0"/>
                        </a:spcAft>
                        <a:buNone/>
                      </a:pPr>
                      <a:r>
                        <a:t/>
                      </a:r>
                      <a:endParaRPr>
                        <a:latin typeface="Calibri"/>
                        <a:ea typeface="Calibri"/>
                        <a:cs typeface="Calibri"/>
                        <a:sym typeface="Calibri"/>
                      </a:endParaRPr>
                    </a:p>
                  </a:txBody>
                  <a:tcPr marT="91425" marB="91425" marR="91425" marL="91425"/>
                </a:tc>
                <a:tc>
                  <a:txBody>
                    <a:bodyPr>
                      <a:noAutofit/>
                    </a:bodyPr>
                    <a:lstStyle/>
                    <a:p>
                      <a:pPr indent="0" lvl="0" marL="0" rtl="0" algn="ctr">
                        <a:spcBef>
                          <a:spcPts val="0"/>
                        </a:spcBef>
                        <a:spcAft>
                          <a:spcPts val="0"/>
                        </a:spcAft>
                        <a:buNone/>
                      </a:pPr>
                      <a:r>
                        <a:t/>
                      </a:r>
                      <a:endParaRPr>
                        <a:latin typeface="Calibri"/>
                        <a:ea typeface="Calibri"/>
                        <a:cs typeface="Calibri"/>
                        <a:sym typeface="Calibri"/>
                      </a:endParaRPr>
                    </a:p>
                  </a:txBody>
                  <a:tcPr marT="91425" marB="91425" marR="91425" marL="91425"/>
                </a:tc>
                <a:tc>
                  <a:txBody>
                    <a:bodyPr>
                      <a:noAutofit/>
                    </a:bodyPr>
                    <a:lstStyle/>
                    <a:p>
                      <a:pPr indent="0" lvl="0" marL="0" rtl="0" algn="ctr">
                        <a:spcBef>
                          <a:spcPts val="0"/>
                        </a:spcBef>
                        <a:spcAft>
                          <a:spcPts val="0"/>
                        </a:spcAft>
                        <a:buNone/>
                      </a:pPr>
                      <a:r>
                        <a:rPr lang="en">
                          <a:latin typeface="Calibri"/>
                          <a:ea typeface="Calibri"/>
                          <a:cs typeface="Calibri"/>
                          <a:sym typeface="Calibri"/>
                        </a:rPr>
                        <a:t>1 inch is equal to </a:t>
                      </a:r>
                      <a:endParaRPr>
                        <a:latin typeface="Calibri"/>
                        <a:ea typeface="Calibri"/>
                        <a:cs typeface="Calibri"/>
                        <a:sym typeface="Calibri"/>
                      </a:endParaRPr>
                    </a:p>
                  </a:txBody>
                  <a:tcPr marT="91425" marB="91425" marR="91425" marL="91425"/>
                </a:tc>
                <a:tc>
                  <a:txBody>
                    <a:bodyPr>
                      <a:noAutofit/>
                    </a:bodyPr>
                    <a:lstStyle/>
                    <a:p>
                      <a:pPr indent="0" lvl="0" marL="0" rtl="0" algn="ctr">
                        <a:spcBef>
                          <a:spcPts val="0"/>
                        </a:spcBef>
                        <a:spcAft>
                          <a:spcPts val="0"/>
                        </a:spcAft>
                        <a:buNone/>
                      </a:pPr>
                      <a:r>
                        <a:rPr lang="en">
                          <a:latin typeface="Calibri"/>
                          <a:ea typeface="Calibri"/>
                          <a:cs typeface="Calibri"/>
                          <a:sym typeface="Calibri"/>
                        </a:rPr>
                        <a:t>________</a:t>
                      </a:r>
                      <a:br>
                        <a:rPr lang="en">
                          <a:latin typeface="Calibri"/>
                          <a:ea typeface="Calibri"/>
                          <a:cs typeface="Calibri"/>
                          <a:sym typeface="Calibri"/>
                        </a:rPr>
                      </a:br>
                      <a:r>
                        <a:rPr lang="en">
                          <a:latin typeface="Calibri"/>
                          <a:ea typeface="Calibri"/>
                          <a:cs typeface="Calibri"/>
                          <a:sym typeface="Calibri"/>
                        </a:rPr>
                        <a:t>Millimeters </a:t>
                      </a:r>
                      <a:endParaRPr>
                        <a:latin typeface="Calibri"/>
                        <a:ea typeface="Calibri"/>
                        <a:cs typeface="Calibri"/>
                        <a:sym typeface="Calibri"/>
                      </a:endParaRPr>
                    </a:p>
                  </a:txBody>
                  <a:tcPr marT="91425" marB="91425" marR="91425" marL="91425"/>
                </a:tc>
              </a:tr>
            </a:tbl>
          </a:graphicData>
        </a:graphic>
      </p:graphicFrame>
      <p:graphicFrame>
        <p:nvGraphicFramePr>
          <p:cNvPr id="90" name="Google Shape;90;p17"/>
          <p:cNvGraphicFramePr/>
          <p:nvPr/>
        </p:nvGraphicFramePr>
        <p:xfrm>
          <a:off x="200850" y="2354275"/>
          <a:ext cx="3000000" cy="3000000"/>
        </p:xfrm>
        <a:graphic>
          <a:graphicData uri="http://schemas.openxmlformats.org/drawingml/2006/table">
            <a:tbl>
              <a:tblPr>
                <a:noFill/>
                <a:tableStyleId>{F526519B-A03B-4314-A9AE-BB6102A3C052}</a:tableStyleId>
              </a:tblPr>
              <a:tblGrid>
                <a:gridCol w="1269800"/>
                <a:gridCol w="1248175"/>
                <a:gridCol w="1291400"/>
                <a:gridCol w="1486675"/>
                <a:gridCol w="1765350"/>
                <a:gridCol w="1616900"/>
              </a:tblGrid>
              <a:tr h="427325">
                <a:tc gridSpan="2">
                  <a:txBody>
                    <a:bodyPr>
                      <a:noAutofit/>
                    </a:bodyPr>
                    <a:lstStyle/>
                    <a:p>
                      <a:pPr indent="0" lvl="0" marL="0" rtl="0" algn="ctr">
                        <a:spcBef>
                          <a:spcPts val="0"/>
                        </a:spcBef>
                        <a:spcAft>
                          <a:spcPts val="0"/>
                        </a:spcAft>
                        <a:buNone/>
                      </a:pPr>
                      <a:r>
                        <a:rPr b="1" lang="en">
                          <a:latin typeface="Calibri"/>
                          <a:ea typeface="Calibri"/>
                          <a:cs typeface="Calibri"/>
                          <a:sym typeface="Calibri"/>
                        </a:rPr>
                        <a:t>Convert Height</a:t>
                      </a:r>
                      <a:endParaRPr b="1">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hMerge="1"/>
                <a:tc gridSpan="2">
                  <a:txBody>
                    <a:bodyPr>
                      <a:noAutofit/>
                    </a:bodyPr>
                    <a:lstStyle/>
                    <a:p>
                      <a:pPr indent="0" lvl="0" marL="0" rtl="0" algn="ctr">
                        <a:spcBef>
                          <a:spcPts val="0"/>
                        </a:spcBef>
                        <a:spcAft>
                          <a:spcPts val="0"/>
                        </a:spcAft>
                        <a:buNone/>
                      </a:pPr>
                      <a:r>
                        <a:rPr b="1" lang="en">
                          <a:latin typeface="Calibri"/>
                          <a:ea typeface="Calibri"/>
                          <a:cs typeface="Calibri"/>
                          <a:sym typeface="Calibri"/>
                        </a:rPr>
                        <a:t>Convert Length</a:t>
                      </a:r>
                      <a:endParaRPr b="1">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tcPr>
                </a:tc>
                <a:tc hMerge="1"/>
                <a:tc gridSpan="2">
                  <a:txBody>
                    <a:bodyPr>
                      <a:noAutofit/>
                    </a:bodyPr>
                    <a:lstStyle/>
                    <a:p>
                      <a:pPr indent="0" lvl="0" marL="0" rtl="0" algn="ctr">
                        <a:spcBef>
                          <a:spcPts val="0"/>
                        </a:spcBef>
                        <a:spcAft>
                          <a:spcPts val="0"/>
                        </a:spcAft>
                        <a:buNone/>
                      </a:pPr>
                      <a:r>
                        <a:rPr b="1" lang="en">
                          <a:latin typeface="Calibri"/>
                          <a:ea typeface="Calibri"/>
                          <a:cs typeface="Calibri"/>
                          <a:sym typeface="Calibri"/>
                        </a:rPr>
                        <a:t>Convert Width</a:t>
                      </a:r>
                      <a:endParaRPr b="1">
                        <a:latin typeface="Calibri"/>
                        <a:ea typeface="Calibri"/>
                        <a:cs typeface="Calibri"/>
                        <a:sym typeface="Calibri"/>
                      </a:endParaRPr>
                    </a:p>
                  </a:txBody>
                  <a:tcPr marT="91425" marB="91425" marR="91425" marL="91425">
                    <a:lnB cap="flat" cmpd="sng" w="9525">
                      <a:solidFill>
                        <a:srgbClr val="9E9E9E"/>
                      </a:solidFill>
                      <a:prstDash val="solid"/>
                      <a:round/>
                      <a:headEnd len="sm" w="sm" type="none"/>
                      <a:tailEnd len="sm" w="sm" type="none"/>
                    </a:lnB>
                  </a:tcPr>
                </a:tc>
                <a:tc hMerge="1"/>
              </a:tr>
              <a:tr h="381000">
                <a:tc>
                  <a:txBody>
                    <a:bodyPr>
                      <a:noAutofit/>
                    </a:bodyPr>
                    <a:lstStyle/>
                    <a:p>
                      <a:pPr indent="0" lvl="0" marL="0" rtl="0" algn="ctr">
                        <a:spcBef>
                          <a:spcPts val="0"/>
                        </a:spcBef>
                        <a:spcAft>
                          <a:spcPts val="0"/>
                        </a:spcAft>
                        <a:buNone/>
                      </a:pPr>
                      <a:r>
                        <a:rPr lang="en">
                          <a:latin typeface="Calibri"/>
                          <a:ea typeface="Calibri"/>
                          <a:cs typeface="Calibri"/>
                          <a:sym typeface="Calibri"/>
                        </a:rPr>
                        <a:t>_______mm</a:t>
                      </a:r>
                      <a:endParaRPr>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noAutofit/>
                    </a:bodyPr>
                    <a:lstStyle/>
                    <a:p>
                      <a:pPr indent="0" lvl="0" marL="0" rtl="0" algn="ctr">
                        <a:spcBef>
                          <a:spcPts val="0"/>
                        </a:spcBef>
                        <a:spcAft>
                          <a:spcPts val="0"/>
                        </a:spcAft>
                        <a:buNone/>
                      </a:pPr>
                      <a:r>
                        <a:rPr lang="en">
                          <a:solidFill>
                            <a:schemeClr val="dk1"/>
                          </a:solidFill>
                          <a:latin typeface="Calibri"/>
                          <a:ea typeface="Calibri"/>
                          <a:cs typeface="Calibri"/>
                          <a:sym typeface="Calibri"/>
                        </a:rPr>
                        <a:t>_______mm</a:t>
                      </a:r>
                      <a:endParaRPr>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noAutofit/>
                    </a:bodyPr>
                    <a:lstStyle/>
                    <a:p>
                      <a:pPr indent="0" lvl="0" marL="0" rtl="0" algn="ctr">
                        <a:spcBef>
                          <a:spcPts val="0"/>
                        </a:spcBef>
                        <a:spcAft>
                          <a:spcPts val="0"/>
                        </a:spcAft>
                        <a:buNone/>
                      </a:pPr>
                      <a:r>
                        <a:rPr lang="en">
                          <a:latin typeface="Calibri"/>
                          <a:ea typeface="Calibri"/>
                          <a:cs typeface="Calibri"/>
                          <a:sym typeface="Calibri"/>
                        </a:rPr>
                        <a:t>________mm</a:t>
                      </a:r>
                      <a:endParaRPr>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tcPr>
                </a:tc>
                <a:tc>
                  <a:txBody>
                    <a:bodyPr>
                      <a:noAutofit/>
                    </a:bodyPr>
                    <a:lstStyle/>
                    <a:p>
                      <a:pPr indent="0" lvl="0" marL="0" rtl="0" algn="ctr">
                        <a:spcBef>
                          <a:spcPts val="0"/>
                        </a:spcBef>
                        <a:spcAft>
                          <a:spcPts val="0"/>
                        </a:spcAft>
                        <a:buNone/>
                      </a:pPr>
                      <a:r>
                        <a:rPr lang="en">
                          <a:solidFill>
                            <a:schemeClr val="dk1"/>
                          </a:solidFill>
                          <a:latin typeface="Calibri"/>
                          <a:ea typeface="Calibri"/>
                          <a:cs typeface="Calibri"/>
                          <a:sym typeface="Calibri"/>
                        </a:rPr>
                        <a:t>________mm</a:t>
                      </a:r>
                      <a:endParaRPr>
                        <a:latin typeface="Calibri"/>
                        <a:ea typeface="Calibri"/>
                        <a:cs typeface="Calibri"/>
                        <a:sym typeface="Calibri"/>
                      </a:endParaRPr>
                    </a:p>
                  </a:txBody>
                  <a:tcPr marT="91425" marB="91425" marR="91425" marL="91425">
                    <a:lnR cap="flat" cmpd="sng" w="9525">
                      <a:solidFill>
                        <a:srgbClr val="9E9E9E"/>
                      </a:solidFill>
                      <a:prstDash val="solid"/>
                      <a:round/>
                      <a:headEnd len="sm" w="sm" type="none"/>
                      <a:tailEnd len="sm" w="sm" type="none"/>
                    </a:lnR>
                  </a:tcPr>
                </a:tc>
                <a:tc>
                  <a:txBody>
                    <a:bodyPr>
                      <a:noAutofit/>
                    </a:bodyPr>
                    <a:lstStyle/>
                    <a:p>
                      <a:pPr indent="0" lvl="0" marL="0" rtl="0" algn="ctr">
                        <a:spcBef>
                          <a:spcPts val="0"/>
                        </a:spcBef>
                        <a:spcAft>
                          <a:spcPts val="0"/>
                        </a:spcAft>
                        <a:buNone/>
                      </a:pPr>
                      <a:r>
                        <a:rPr lang="en">
                          <a:latin typeface="Calibri"/>
                          <a:ea typeface="Calibri"/>
                          <a:cs typeface="Calibri"/>
                          <a:sym typeface="Calibri"/>
                        </a:rPr>
                        <a:t>________mm</a:t>
                      </a:r>
                      <a:endParaRPr>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noAutofit/>
                    </a:bodyPr>
                    <a:lstStyle/>
                    <a:p>
                      <a:pPr indent="0" lvl="0" marL="0" rtl="0" algn="ctr">
                        <a:spcBef>
                          <a:spcPts val="0"/>
                        </a:spcBef>
                        <a:spcAft>
                          <a:spcPts val="0"/>
                        </a:spcAft>
                        <a:buNone/>
                      </a:pPr>
                      <a:r>
                        <a:rPr lang="en">
                          <a:solidFill>
                            <a:schemeClr val="dk1"/>
                          </a:solidFill>
                          <a:latin typeface="Calibri"/>
                          <a:ea typeface="Calibri"/>
                          <a:cs typeface="Calibri"/>
                          <a:sym typeface="Calibri"/>
                        </a:rPr>
                        <a:t>___________mm</a:t>
                      </a:r>
                      <a:endParaRPr>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381000">
                <a:tc>
                  <a:txBody>
                    <a:bodyPr>
                      <a:noAutofit/>
                    </a:bodyPr>
                    <a:lstStyle/>
                    <a:p>
                      <a:pPr indent="0" lvl="0" marL="0" rtl="0" algn="ctr">
                        <a:spcBef>
                          <a:spcPts val="0"/>
                        </a:spcBef>
                        <a:spcAft>
                          <a:spcPts val="0"/>
                        </a:spcAft>
                        <a:buNone/>
                      </a:pPr>
                      <a:r>
                        <a:rPr lang="en">
                          <a:latin typeface="Calibri"/>
                          <a:ea typeface="Calibri"/>
                          <a:cs typeface="Calibri"/>
                          <a:sym typeface="Calibri"/>
                        </a:rPr>
                        <a:t>X inches</a:t>
                      </a:r>
                      <a:endParaRPr>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noAutofit/>
                    </a:bodyPr>
                    <a:lstStyle/>
                    <a:p>
                      <a:pPr indent="0" lvl="0" marL="0" rtl="0" algn="ctr">
                        <a:spcBef>
                          <a:spcPts val="0"/>
                        </a:spcBef>
                        <a:spcAft>
                          <a:spcPts val="0"/>
                        </a:spcAft>
                        <a:buNone/>
                      </a:pPr>
                      <a:r>
                        <a:rPr lang="en">
                          <a:solidFill>
                            <a:schemeClr val="dk1"/>
                          </a:solidFill>
                          <a:latin typeface="Calibri"/>
                          <a:ea typeface="Calibri"/>
                          <a:cs typeface="Calibri"/>
                          <a:sym typeface="Calibri"/>
                        </a:rPr>
                        <a:t>1 inch</a:t>
                      </a:r>
                      <a:endParaRPr>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noAutofit/>
                    </a:bodyPr>
                    <a:lstStyle/>
                    <a:p>
                      <a:pPr indent="0" lvl="0" marL="0" rtl="0" algn="ctr">
                        <a:spcBef>
                          <a:spcPts val="0"/>
                        </a:spcBef>
                        <a:spcAft>
                          <a:spcPts val="0"/>
                        </a:spcAft>
                        <a:buNone/>
                      </a:pPr>
                      <a:r>
                        <a:rPr lang="en">
                          <a:latin typeface="Calibri"/>
                          <a:ea typeface="Calibri"/>
                          <a:cs typeface="Calibri"/>
                          <a:sym typeface="Calibri"/>
                        </a:rPr>
                        <a:t>X inches</a:t>
                      </a:r>
                      <a:endParaRPr>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tcPr>
                </a:tc>
                <a:tc>
                  <a:txBody>
                    <a:bodyPr>
                      <a:noAutofit/>
                    </a:bodyPr>
                    <a:lstStyle/>
                    <a:p>
                      <a:pPr indent="0" lvl="0" marL="0" rtl="0" algn="ctr">
                        <a:spcBef>
                          <a:spcPts val="0"/>
                        </a:spcBef>
                        <a:spcAft>
                          <a:spcPts val="0"/>
                        </a:spcAft>
                        <a:buNone/>
                      </a:pPr>
                      <a:r>
                        <a:rPr lang="en">
                          <a:solidFill>
                            <a:schemeClr val="dk1"/>
                          </a:solidFill>
                          <a:latin typeface="Calibri"/>
                          <a:ea typeface="Calibri"/>
                          <a:cs typeface="Calibri"/>
                          <a:sym typeface="Calibri"/>
                        </a:rPr>
                        <a:t>1 inch</a:t>
                      </a:r>
                      <a:endParaRPr>
                        <a:latin typeface="Calibri"/>
                        <a:ea typeface="Calibri"/>
                        <a:cs typeface="Calibri"/>
                        <a:sym typeface="Calibri"/>
                      </a:endParaRPr>
                    </a:p>
                  </a:txBody>
                  <a:tcPr marT="91425" marB="91425" marR="91425" marL="91425">
                    <a:lnR cap="flat" cmpd="sng" w="9525">
                      <a:solidFill>
                        <a:srgbClr val="9E9E9E"/>
                      </a:solidFill>
                      <a:prstDash val="solid"/>
                      <a:round/>
                      <a:headEnd len="sm" w="sm" type="none"/>
                      <a:tailEnd len="sm" w="sm" type="none"/>
                    </a:lnR>
                  </a:tcPr>
                </a:tc>
                <a:tc>
                  <a:txBody>
                    <a:bodyPr>
                      <a:noAutofit/>
                    </a:bodyPr>
                    <a:lstStyle/>
                    <a:p>
                      <a:pPr indent="0" lvl="0" marL="0" rtl="0" algn="ctr">
                        <a:spcBef>
                          <a:spcPts val="0"/>
                        </a:spcBef>
                        <a:spcAft>
                          <a:spcPts val="0"/>
                        </a:spcAft>
                        <a:buNone/>
                      </a:pPr>
                      <a:r>
                        <a:rPr lang="en">
                          <a:latin typeface="Calibri"/>
                          <a:ea typeface="Calibri"/>
                          <a:cs typeface="Calibri"/>
                          <a:sym typeface="Calibri"/>
                        </a:rPr>
                        <a:t>X inches</a:t>
                      </a:r>
                      <a:endParaRPr>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noAutofit/>
                    </a:bodyPr>
                    <a:lstStyle/>
                    <a:p>
                      <a:pPr indent="0" lvl="0" marL="0" rtl="0" algn="ctr">
                        <a:spcBef>
                          <a:spcPts val="0"/>
                        </a:spcBef>
                        <a:spcAft>
                          <a:spcPts val="0"/>
                        </a:spcAft>
                        <a:buNone/>
                      </a:pPr>
                      <a:r>
                        <a:rPr lang="en">
                          <a:solidFill>
                            <a:schemeClr val="dk1"/>
                          </a:solidFill>
                          <a:latin typeface="Calibri"/>
                          <a:ea typeface="Calibri"/>
                          <a:cs typeface="Calibri"/>
                          <a:sym typeface="Calibri"/>
                        </a:rPr>
                        <a:t>1 inch</a:t>
                      </a:r>
                      <a:endParaRPr>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bl>
          </a:graphicData>
        </a:graphic>
      </p:graphicFrame>
      <p:sp>
        <p:nvSpPr>
          <p:cNvPr id="91" name="Google Shape;91;p17"/>
          <p:cNvSpPr txBox="1"/>
          <p:nvPr/>
        </p:nvSpPr>
        <p:spPr>
          <a:xfrm>
            <a:off x="1313725" y="2865950"/>
            <a:ext cx="357900" cy="279300"/>
          </a:xfrm>
          <a:prstGeom prst="rect">
            <a:avLst/>
          </a:prstGeom>
          <a:noFill/>
          <a:ln>
            <a:noFill/>
          </a:ln>
        </p:spPr>
        <p:txBody>
          <a:bodyPr anchorCtr="0" anchor="t" bIns="91425" lIns="91425" spcFirstLastPara="1" rIns="91425" wrap="square" tIns="91425">
            <a:noAutofit/>
          </a:bodyPr>
          <a:lstStyle/>
          <a:p>
            <a:pPr indent="0" lvl="0" marL="0" rtl="0">
              <a:spcBef>
                <a:spcPts val="0"/>
              </a:spcBef>
              <a:spcAft>
                <a:spcPts val="0"/>
              </a:spcAft>
              <a:buNone/>
            </a:pPr>
            <a:r>
              <a:rPr lang="en" sz="1800">
                <a:latin typeface="Calibri"/>
                <a:ea typeface="Calibri"/>
                <a:cs typeface="Calibri"/>
                <a:sym typeface="Calibri"/>
              </a:rPr>
              <a:t>=</a:t>
            </a:r>
            <a:endParaRPr sz="1800">
              <a:latin typeface="Calibri"/>
              <a:ea typeface="Calibri"/>
              <a:cs typeface="Calibri"/>
              <a:sym typeface="Calibri"/>
            </a:endParaRPr>
          </a:p>
        </p:txBody>
      </p:sp>
      <p:sp>
        <p:nvSpPr>
          <p:cNvPr id="92" name="Google Shape;92;p17"/>
          <p:cNvSpPr txBox="1"/>
          <p:nvPr/>
        </p:nvSpPr>
        <p:spPr>
          <a:xfrm>
            <a:off x="3858875" y="2865950"/>
            <a:ext cx="357900" cy="279300"/>
          </a:xfrm>
          <a:prstGeom prst="rect">
            <a:avLst/>
          </a:prstGeom>
          <a:noFill/>
          <a:ln>
            <a:noFill/>
          </a:ln>
        </p:spPr>
        <p:txBody>
          <a:bodyPr anchorCtr="0" anchor="t" bIns="91425" lIns="91425" spcFirstLastPara="1" rIns="91425" wrap="square" tIns="91425">
            <a:noAutofit/>
          </a:bodyPr>
          <a:lstStyle/>
          <a:p>
            <a:pPr indent="0" lvl="0" marL="0" rtl="0">
              <a:spcBef>
                <a:spcPts val="0"/>
              </a:spcBef>
              <a:spcAft>
                <a:spcPts val="0"/>
              </a:spcAft>
              <a:buNone/>
            </a:pPr>
            <a:r>
              <a:rPr lang="en" sz="1800">
                <a:latin typeface="Calibri"/>
                <a:ea typeface="Calibri"/>
                <a:cs typeface="Calibri"/>
                <a:sym typeface="Calibri"/>
              </a:rPr>
              <a:t>=</a:t>
            </a:r>
            <a:endParaRPr sz="1800">
              <a:latin typeface="Calibri"/>
              <a:ea typeface="Calibri"/>
              <a:cs typeface="Calibri"/>
              <a:sym typeface="Calibri"/>
            </a:endParaRPr>
          </a:p>
        </p:txBody>
      </p:sp>
      <p:sp>
        <p:nvSpPr>
          <p:cNvPr id="93" name="Google Shape;93;p17"/>
          <p:cNvSpPr txBox="1"/>
          <p:nvPr/>
        </p:nvSpPr>
        <p:spPr>
          <a:xfrm>
            <a:off x="268800" y="515225"/>
            <a:ext cx="8911200" cy="279300"/>
          </a:xfrm>
          <a:prstGeom prst="rect">
            <a:avLst/>
          </a:prstGeom>
          <a:noFill/>
          <a:ln>
            <a:noFill/>
          </a:ln>
        </p:spPr>
        <p:txBody>
          <a:bodyPr anchorCtr="0" anchor="t" bIns="91425" lIns="91425" spcFirstLastPara="1" rIns="91425" wrap="square" tIns="91425">
            <a:noAutofit/>
          </a:bodyPr>
          <a:lstStyle/>
          <a:p>
            <a:pPr indent="0" lvl="0" marL="0" rtl="0">
              <a:spcBef>
                <a:spcPts val="0"/>
              </a:spcBef>
              <a:spcAft>
                <a:spcPts val="0"/>
              </a:spcAft>
              <a:buNone/>
            </a:pPr>
            <a:r>
              <a:rPr lang="en">
                <a:latin typeface="Calibri"/>
                <a:ea typeface="Calibri"/>
                <a:cs typeface="Calibri"/>
                <a:sym typeface="Calibri"/>
              </a:rPr>
              <a:t>Directions: Use the table below to make your calculations.</a:t>
            </a:r>
            <a:endParaRPr>
              <a:latin typeface="Calibri"/>
              <a:ea typeface="Calibri"/>
              <a:cs typeface="Calibri"/>
              <a:sym typeface="Calibri"/>
            </a:endParaRPr>
          </a:p>
        </p:txBody>
      </p:sp>
      <p:sp>
        <p:nvSpPr>
          <p:cNvPr id="94" name="Google Shape;94;p17"/>
          <p:cNvSpPr txBox="1"/>
          <p:nvPr/>
        </p:nvSpPr>
        <p:spPr>
          <a:xfrm>
            <a:off x="200850" y="3699750"/>
            <a:ext cx="8678400" cy="1234200"/>
          </a:xfrm>
          <a:prstGeom prst="rect">
            <a:avLst/>
          </a:prstGeom>
          <a:no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spcBef>
                <a:spcPts val="0"/>
              </a:spcBef>
              <a:spcAft>
                <a:spcPts val="0"/>
              </a:spcAft>
              <a:buNone/>
            </a:pPr>
            <a:r>
              <a:rPr lang="en">
                <a:latin typeface="Calibri"/>
                <a:ea typeface="Calibri"/>
                <a:cs typeface="Calibri"/>
                <a:sym typeface="Calibri"/>
              </a:rPr>
              <a:t>Will your prototype fit when packed flat on a standard flatbed?</a:t>
            </a:r>
            <a:endParaRPr>
              <a:latin typeface="Calibri"/>
              <a:ea typeface="Calibri"/>
              <a:cs typeface="Calibri"/>
              <a:sym typeface="Calibri"/>
            </a:endParaRPr>
          </a:p>
        </p:txBody>
      </p:sp>
      <p:sp>
        <p:nvSpPr>
          <p:cNvPr id="95" name="Google Shape;95;p17"/>
          <p:cNvSpPr txBox="1"/>
          <p:nvPr/>
        </p:nvSpPr>
        <p:spPr>
          <a:xfrm>
            <a:off x="7102600" y="2865950"/>
            <a:ext cx="357900" cy="279300"/>
          </a:xfrm>
          <a:prstGeom prst="rect">
            <a:avLst/>
          </a:prstGeom>
          <a:noFill/>
          <a:ln>
            <a:noFill/>
          </a:ln>
        </p:spPr>
        <p:txBody>
          <a:bodyPr anchorCtr="0" anchor="t" bIns="91425" lIns="91425" spcFirstLastPara="1" rIns="91425" wrap="square" tIns="91425">
            <a:noAutofit/>
          </a:bodyPr>
          <a:lstStyle/>
          <a:p>
            <a:pPr indent="0" lvl="0" marL="0" rtl="0">
              <a:spcBef>
                <a:spcPts val="0"/>
              </a:spcBef>
              <a:spcAft>
                <a:spcPts val="0"/>
              </a:spcAft>
              <a:buNone/>
            </a:pPr>
            <a:r>
              <a:rPr lang="en" sz="1800">
                <a:latin typeface="Calibri"/>
                <a:ea typeface="Calibri"/>
                <a:cs typeface="Calibri"/>
                <a:sym typeface="Calibri"/>
              </a:rPr>
              <a:t>=</a:t>
            </a:r>
            <a:endParaRPr sz="1800">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9" name="Shape 99"/>
        <p:cNvGrpSpPr/>
        <p:nvPr/>
      </p:nvGrpSpPr>
      <p:grpSpPr>
        <a:xfrm>
          <a:off x="0" y="0"/>
          <a:ext cx="0" cy="0"/>
          <a:chOff x="0" y="0"/>
          <a:chExt cx="0" cy="0"/>
        </a:xfrm>
      </p:grpSpPr>
      <p:sp>
        <p:nvSpPr>
          <p:cNvPr id="100" name="Google Shape;100;p18"/>
          <p:cNvSpPr txBox="1"/>
          <p:nvPr>
            <p:ph type="title"/>
          </p:nvPr>
        </p:nvSpPr>
        <p:spPr>
          <a:xfrm>
            <a:off x="279450" y="0"/>
            <a:ext cx="8241300" cy="572700"/>
          </a:xfrm>
          <a:prstGeom prst="rect">
            <a:avLst/>
          </a:prstGeom>
        </p:spPr>
        <p:txBody>
          <a:bodyPr anchorCtr="0" anchor="t" bIns="91425" lIns="91425" spcFirstLastPara="1" rIns="91425" wrap="square" tIns="91425">
            <a:noAutofit/>
          </a:bodyPr>
          <a:lstStyle/>
          <a:p>
            <a:pPr indent="0" lvl="0" marL="0">
              <a:spcBef>
                <a:spcPts val="0"/>
              </a:spcBef>
              <a:spcAft>
                <a:spcPts val="0"/>
              </a:spcAft>
              <a:buClr>
                <a:schemeClr val="dk1"/>
              </a:buClr>
              <a:buSzPts val="1100"/>
              <a:buFont typeface="Arial"/>
              <a:buNone/>
            </a:pPr>
            <a:r>
              <a:rPr b="1" lang="en" sz="3000">
                <a:latin typeface="Calibri"/>
                <a:ea typeface="Calibri"/>
                <a:cs typeface="Calibri"/>
                <a:sym typeface="Calibri"/>
              </a:rPr>
              <a:t>Extension 1, Continued: </a:t>
            </a:r>
            <a:endParaRPr b="1" sz="3000">
              <a:latin typeface="Calibri"/>
              <a:ea typeface="Calibri"/>
              <a:cs typeface="Calibri"/>
              <a:sym typeface="Calibri"/>
            </a:endParaRPr>
          </a:p>
          <a:p>
            <a:pPr indent="0" lvl="0" marL="0">
              <a:spcBef>
                <a:spcPts val="0"/>
              </a:spcBef>
              <a:spcAft>
                <a:spcPts val="0"/>
              </a:spcAft>
              <a:buNone/>
            </a:pPr>
            <a:r>
              <a:t/>
            </a:r>
            <a:endParaRPr sz="3000">
              <a:latin typeface="Calibri"/>
              <a:ea typeface="Calibri"/>
              <a:cs typeface="Calibri"/>
              <a:sym typeface="Calibri"/>
            </a:endParaRPr>
          </a:p>
        </p:txBody>
      </p:sp>
      <p:sp>
        <p:nvSpPr>
          <p:cNvPr id="101" name="Google Shape;101;p18"/>
          <p:cNvSpPr txBox="1"/>
          <p:nvPr/>
        </p:nvSpPr>
        <p:spPr>
          <a:xfrm>
            <a:off x="279450" y="556425"/>
            <a:ext cx="8575500" cy="1037700"/>
          </a:xfrm>
          <a:prstGeom prst="rect">
            <a:avLst/>
          </a:prstGeom>
          <a:noFill/>
          <a:ln>
            <a:noFill/>
          </a:ln>
        </p:spPr>
        <p:txBody>
          <a:bodyPr anchorCtr="0" anchor="t" bIns="91425" lIns="91425" spcFirstLastPara="1" rIns="91425" wrap="square" tIns="91425">
            <a:noAutofit/>
          </a:bodyPr>
          <a:lstStyle/>
          <a:p>
            <a:pPr indent="0" lvl="0" marL="0" rtl="0">
              <a:lnSpc>
                <a:spcPct val="115000"/>
              </a:lnSpc>
              <a:spcBef>
                <a:spcPts val="0"/>
              </a:spcBef>
              <a:spcAft>
                <a:spcPts val="0"/>
              </a:spcAft>
              <a:buNone/>
            </a:pPr>
            <a:r>
              <a:rPr b="1" lang="en" sz="1200">
                <a:solidFill>
                  <a:schemeClr val="dk1"/>
                </a:solidFill>
                <a:latin typeface="Calibri"/>
                <a:ea typeface="Calibri"/>
                <a:cs typeface="Calibri"/>
                <a:sym typeface="Calibri"/>
              </a:rPr>
              <a:t>Scale Up</a:t>
            </a:r>
            <a:endParaRPr b="1" sz="1200">
              <a:solidFill>
                <a:schemeClr val="dk1"/>
              </a:solidFill>
              <a:latin typeface="Calibri"/>
              <a:ea typeface="Calibri"/>
              <a:cs typeface="Calibri"/>
              <a:sym typeface="Calibri"/>
            </a:endParaRPr>
          </a:p>
          <a:p>
            <a:pPr indent="0" lvl="0" marL="0" rtl="0">
              <a:lnSpc>
                <a:spcPct val="115000"/>
              </a:lnSpc>
              <a:spcBef>
                <a:spcPts val="0"/>
              </a:spcBef>
              <a:spcAft>
                <a:spcPts val="0"/>
              </a:spcAft>
              <a:buNone/>
            </a:pPr>
            <a:r>
              <a:rPr lang="en" sz="1200">
                <a:solidFill>
                  <a:schemeClr val="dk1"/>
                </a:solidFill>
                <a:latin typeface="Calibri"/>
                <a:ea typeface="Calibri"/>
                <a:cs typeface="Calibri"/>
                <a:sym typeface="Calibri"/>
              </a:rPr>
              <a:t>Using proportions, determine an appropriate scale for your structure (here’s a </a:t>
            </a:r>
            <a:r>
              <a:rPr lang="en" sz="1200" u="sng">
                <a:solidFill>
                  <a:srgbClr val="1155CC"/>
                </a:solidFill>
                <a:latin typeface="Calibri"/>
                <a:ea typeface="Calibri"/>
                <a:cs typeface="Calibri"/>
                <a:sym typeface="Calibri"/>
                <a:hlinkClick r:id="rId3"/>
              </a:rPr>
              <a:t>guide to scale factors</a:t>
            </a:r>
            <a:r>
              <a:rPr lang="en" sz="1200">
                <a:solidFill>
                  <a:schemeClr val="dk1"/>
                </a:solidFill>
                <a:latin typeface="Calibri"/>
                <a:ea typeface="Calibri"/>
                <a:cs typeface="Calibri"/>
                <a:sym typeface="Calibri"/>
              </a:rPr>
              <a:t> help you). Remember, your scaled up structure must fit onto a flatbed truck when folded flat. Use the worksheet to compute the scaled length, width, and height. </a:t>
            </a:r>
            <a:endParaRPr sz="1200">
              <a:solidFill>
                <a:schemeClr val="dk1"/>
              </a:solidFill>
              <a:latin typeface="Calibri"/>
              <a:ea typeface="Calibri"/>
              <a:cs typeface="Calibri"/>
              <a:sym typeface="Calibri"/>
            </a:endParaRPr>
          </a:p>
        </p:txBody>
      </p:sp>
      <p:sp>
        <p:nvSpPr>
          <p:cNvPr id="102" name="Google Shape;102;p18"/>
          <p:cNvSpPr txBox="1"/>
          <p:nvPr/>
        </p:nvSpPr>
        <p:spPr>
          <a:xfrm>
            <a:off x="279450" y="1545675"/>
            <a:ext cx="4292400" cy="3362100"/>
          </a:xfrm>
          <a:prstGeom prst="rect">
            <a:avLst/>
          </a:prstGeom>
          <a:no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a:spcBef>
                <a:spcPts val="0"/>
              </a:spcBef>
              <a:spcAft>
                <a:spcPts val="0"/>
              </a:spcAft>
              <a:buNone/>
            </a:pPr>
            <a:r>
              <a:rPr lang="en">
                <a:latin typeface="Calibri"/>
                <a:ea typeface="Calibri"/>
                <a:cs typeface="Calibri"/>
                <a:sym typeface="Calibri"/>
              </a:rPr>
              <a:t>Determine the scale factor needed in order to fit the your prototype in its </a:t>
            </a:r>
            <a:r>
              <a:rPr b="1" lang="en" u="sng">
                <a:latin typeface="Calibri"/>
                <a:ea typeface="Calibri"/>
                <a:cs typeface="Calibri"/>
                <a:sym typeface="Calibri"/>
              </a:rPr>
              <a:t>fully assembled size here.</a:t>
            </a:r>
            <a:endParaRPr b="1" u="sng">
              <a:latin typeface="Calibri"/>
              <a:ea typeface="Calibri"/>
              <a:cs typeface="Calibri"/>
              <a:sym typeface="Calibri"/>
            </a:endParaRPr>
          </a:p>
        </p:txBody>
      </p:sp>
      <p:sp>
        <p:nvSpPr>
          <p:cNvPr id="103" name="Google Shape;103;p18"/>
          <p:cNvSpPr txBox="1"/>
          <p:nvPr/>
        </p:nvSpPr>
        <p:spPr>
          <a:xfrm>
            <a:off x="4719550" y="1545675"/>
            <a:ext cx="4135200" cy="3362100"/>
          </a:xfrm>
          <a:prstGeom prst="rect">
            <a:avLst/>
          </a:prstGeom>
          <a:no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spcBef>
                <a:spcPts val="0"/>
              </a:spcBef>
              <a:spcAft>
                <a:spcPts val="0"/>
              </a:spcAft>
              <a:buNone/>
            </a:pPr>
            <a:r>
              <a:rPr lang="en">
                <a:latin typeface="Calibri"/>
                <a:ea typeface="Calibri"/>
                <a:cs typeface="Calibri"/>
                <a:sym typeface="Calibri"/>
              </a:rPr>
              <a:t>Determine the scale factor needed in order to fit the your prototype in its </a:t>
            </a:r>
            <a:r>
              <a:rPr b="1" lang="en" u="sng">
                <a:latin typeface="Calibri"/>
                <a:ea typeface="Calibri"/>
                <a:cs typeface="Calibri"/>
                <a:sym typeface="Calibri"/>
              </a:rPr>
              <a:t>packed flat size here.</a:t>
            </a:r>
            <a:endParaRPr b="1" u="sng">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7" name="Shape 107"/>
        <p:cNvGrpSpPr/>
        <p:nvPr/>
      </p:nvGrpSpPr>
      <p:grpSpPr>
        <a:xfrm>
          <a:off x="0" y="0"/>
          <a:ext cx="0" cy="0"/>
          <a:chOff x="0" y="0"/>
          <a:chExt cx="0" cy="0"/>
        </a:xfrm>
      </p:grpSpPr>
      <p:sp>
        <p:nvSpPr>
          <p:cNvPr id="108" name="Google Shape;108;p19"/>
          <p:cNvSpPr txBox="1"/>
          <p:nvPr>
            <p:ph type="title"/>
          </p:nvPr>
        </p:nvSpPr>
        <p:spPr>
          <a:xfrm>
            <a:off x="296900" y="0"/>
            <a:ext cx="8223600" cy="572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b="1" lang="en" sz="3000">
                <a:latin typeface="Calibri"/>
                <a:ea typeface="Calibri"/>
                <a:cs typeface="Calibri"/>
                <a:sym typeface="Calibri"/>
              </a:rPr>
              <a:t>Additional Helpful Resources For Conversions And Scale</a:t>
            </a:r>
            <a:endParaRPr b="1" sz="3000">
              <a:latin typeface="Calibri"/>
              <a:ea typeface="Calibri"/>
              <a:cs typeface="Calibri"/>
              <a:sym typeface="Calibri"/>
            </a:endParaRPr>
          </a:p>
        </p:txBody>
      </p:sp>
      <p:sp>
        <p:nvSpPr>
          <p:cNvPr id="109" name="Google Shape;109;p19"/>
          <p:cNvSpPr txBox="1"/>
          <p:nvPr>
            <p:ph idx="1" type="body"/>
          </p:nvPr>
        </p:nvSpPr>
        <p:spPr>
          <a:xfrm>
            <a:off x="261050" y="1195200"/>
            <a:ext cx="8520600" cy="3416400"/>
          </a:xfrm>
          <a:prstGeom prst="rect">
            <a:avLst/>
          </a:prstGeom>
        </p:spPr>
        <p:txBody>
          <a:bodyPr anchorCtr="0" anchor="t" bIns="91425" lIns="91425" spcFirstLastPara="1" rIns="91425" wrap="square" tIns="91425">
            <a:noAutofit/>
          </a:bodyPr>
          <a:lstStyle/>
          <a:p>
            <a:pPr indent="0" lvl="0" marL="0" rtl="0">
              <a:spcBef>
                <a:spcPts val="0"/>
              </a:spcBef>
              <a:spcAft>
                <a:spcPts val="0"/>
              </a:spcAft>
              <a:buClr>
                <a:schemeClr val="dk1"/>
              </a:buClr>
              <a:buSzPts val="1100"/>
              <a:buFont typeface="Arial"/>
              <a:buNone/>
            </a:pPr>
            <a:r>
              <a:rPr lang="en" sz="1400">
                <a:solidFill>
                  <a:srgbClr val="222222"/>
                </a:solidFill>
                <a:highlight>
                  <a:srgbClr val="FFFFFF"/>
                </a:highlight>
                <a:latin typeface="Calibri"/>
                <a:ea typeface="Calibri"/>
                <a:cs typeface="Calibri"/>
                <a:sym typeface="Calibri"/>
              </a:rPr>
              <a:t>Conversion chart: </a:t>
            </a:r>
            <a:r>
              <a:rPr lang="en" sz="1400" u="sng">
                <a:solidFill>
                  <a:srgbClr val="1155CC"/>
                </a:solidFill>
                <a:highlight>
                  <a:srgbClr val="FFFFFF"/>
                </a:highlight>
                <a:latin typeface="Calibri"/>
                <a:ea typeface="Calibri"/>
                <a:cs typeface="Calibri"/>
                <a:sym typeface="Calibri"/>
                <a:hlinkClick r:id="rId3"/>
              </a:rPr>
              <a:t>https://www.mathsisfun.com/metric-imperial-conversion-charts.html</a:t>
            </a:r>
            <a:endParaRPr sz="1400" u="sng">
              <a:solidFill>
                <a:srgbClr val="1155CC"/>
              </a:solidFill>
              <a:highlight>
                <a:srgbClr val="FFFFFF"/>
              </a:highlight>
              <a:latin typeface="Calibri"/>
              <a:ea typeface="Calibri"/>
              <a:cs typeface="Calibri"/>
              <a:sym typeface="Calibri"/>
              <a:hlinkClick r:id="rId4"/>
            </a:endParaRPr>
          </a:p>
          <a:p>
            <a:pPr indent="0" lvl="0" marL="0" rtl="0">
              <a:spcBef>
                <a:spcPts val="1600"/>
              </a:spcBef>
              <a:spcAft>
                <a:spcPts val="0"/>
              </a:spcAft>
              <a:buClr>
                <a:schemeClr val="dk1"/>
              </a:buClr>
              <a:buSzPts val="1100"/>
              <a:buFont typeface="Arial"/>
              <a:buNone/>
            </a:pPr>
            <a:r>
              <a:rPr lang="en" sz="1400">
                <a:solidFill>
                  <a:srgbClr val="222222"/>
                </a:solidFill>
                <a:highlight>
                  <a:srgbClr val="FFFFFF"/>
                </a:highlight>
                <a:latin typeface="Calibri"/>
                <a:ea typeface="Calibri"/>
                <a:cs typeface="Calibri"/>
                <a:sym typeface="Calibri"/>
              </a:rPr>
              <a:t>Converting units: </a:t>
            </a:r>
            <a:r>
              <a:rPr lang="en" sz="1400" u="sng">
                <a:solidFill>
                  <a:srgbClr val="1155CC"/>
                </a:solidFill>
                <a:highlight>
                  <a:srgbClr val="FFFFFF"/>
                </a:highlight>
                <a:latin typeface="Calibri"/>
                <a:ea typeface="Calibri"/>
                <a:cs typeface="Calibri"/>
                <a:sym typeface="Calibri"/>
                <a:hlinkClick r:id="rId5"/>
              </a:rPr>
              <a:t>https://www.mathsisfun.com/measure/unit-conversion-method.html</a:t>
            </a:r>
            <a:endParaRPr sz="1400" u="sng">
              <a:solidFill>
                <a:srgbClr val="1155CC"/>
              </a:solidFill>
              <a:highlight>
                <a:srgbClr val="FFFFFF"/>
              </a:highlight>
              <a:latin typeface="Calibri"/>
              <a:ea typeface="Calibri"/>
              <a:cs typeface="Calibri"/>
              <a:sym typeface="Calibri"/>
              <a:hlinkClick r:id="rId6"/>
            </a:endParaRPr>
          </a:p>
          <a:p>
            <a:pPr indent="0" lvl="0" marL="0" rtl="0">
              <a:spcBef>
                <a:spcPts val="1600"/>
              </a:spcBef>
              <a:spcAft>
                <a:spcPts val="0"/>
              </a:spcAft>
              <a:buClr>
                <a:schemeClr val="dk1"/>
              </a:buClr>
              <a:buSzPts val="1100"/>
              <a:buFont typeface="Arial"/>
              <a:buNone/>
            </a:pPr>
            <a:r>
              <a:rPr lang="en" sz="1400">
                <a:solidFill>
                  <a:srgbClr val="222222"/>
                </a:solidFill>
                <a:highlight>
                  <a:srgbClr val="FFFFFF"/>
                </a:highlight>
                <a:latin typeface="Calibri"/>
                <a:ea typeface="Calibri"/>
                <a:cs typeface="Calibri"/>
                <a:sym typeface="Calibri"/>
              </a:rPr>
              <a:t>Scale: </a:t>
            </a:r>
            <a:r>
              <a:rPr lang="en" sz="1400" u="sng">
                <a:solidFill>
                  <a:srgbClr val="1155CC"/>
                </a:solidFill>
                <a:highlight>
                  <a:srgbClr val="FFFFFF"/>
                </a:highlight>
                <a:latin typeface="Calibri"/>
                <a:ea typeface="Calibri"/>
                <a:cs typeface="Calibri"/>
                <a:sym typeface="Calibri"/>
                <a:hlinkClick r:id="rId7"/>
              </a:rPr>
              <a:t>https://www.mathsisfun.com/definitions/scale-drawing.html</a:t>
            </a:r>
            <a:endParaRPr sz="1400" u="sng">
              <a:solidFill>
                <a:srgbClr val="1155CC"/>
              </a:solidFill>
              <a:highlight>
                <a:srgbClr val="FFFFFF"/>
              </a:highlight>
              <a:latin typeface="Calibri"/>
              <a:ea typeface="Calibri"/>
              <a:cs typeface="Calibri"/>
              <a:sym typeface="Calibri"/>
              <a:hlinkClick r:id="rId8"/>
            </a:endParaRPr>
          </a:p>
          <a:p>
            <a:pPr indent="0" lvl="0" marL="0" rtl="0">
              <a:spcBef>
                <a:spcPts val="1600"/>
              </a:spcBef>
              <a:spcAft>
                <a:spcPts val="0"/>
              </a:spcAft>
              <a:buNone/>
            </a:pPr>
            <a:r>
              <a:rPr lang="en" sz="1400">
                <a:solidFill>
                  <a:srgbClr val="222222"/>
                </a:solidFill>
                <a:highlight>
                  <a:srgbClr val="FFFFFF"/>
                </a:highlight>
                <a:latin typeface="Calibri"/>
                <a:ea typeface="Calibri"/>
                <a:cs typeface="Calibri"/>
                <a:sym typeface="Calibri"/>
              </a:rPr>
              <a:t>Scale in detail: </a:t>
            </a:r>
            <a:r>
              <a:rPr lang="en" sz="1400" u="sng">
                <a:solidFill>
                  <a:srgbClr val="1155CC"/>
                </a:solidFill>
                <a:highlight>
                  <a:srgbClr val="FFFFFF"/>
                </a:highlight>
                <a:latin typeface="Calibri"/>
                <a:ea typeface="Calibri"/>
                <a:cs typeface="Calibri"/>
                <a:sym typeface="Calibri"/>
                <a:hlinkClick r:id="rId9"/>
              </a:rPr>
              <a:t>https://www.mathsisfun.com/numbers/ratio.html</a:t>
            </a:r>
            <a:endParaRPr sz="1400">
              <a:latin typeface="Calibri"/>
              <a:ea typeface="Calibri"/>
              <a:cs typeface="Calibri"/>
              <a:sym typeface="Calibri"/>
            </a:endParaRPr>
          </a:p>
          <a:p>
            <a:pPr indent="0" lvl="0" marL="0">
              <a:spcBef>
                <a:spcPts val="1600"/>
              </a:spcBef>
              <a:spcAft>
                <a:spcPts val="1600"/>
              </a:spcAft>
              <a:buNone/>
            </a:pPr>
            <a:r>
              <a:rPr lang="en" sz="1400">
                <a:solidFill>
                  <a:srgbClr val="000000"/>
                </a:solidFill>
                <a:latin typeface="Calibri"/>
                <a:ea typeface="Calibri"/>
                <a:cs typeface="Calibri"/>
                <a:sym typeface="Calibri"/>
              </a:rPr>
              <a:t>How to solve ratios and proportions: </a:t>
            </a:r>
            <a:r>
              <a:rPr lang="en" sz="1400" u="sng">
                <a:solidFill>
                  <a:srgbClr val="1155CC"/>
                </a:solidFill>
                <a:latin typeface="Calibri"/>
                <a:ea typeface="Calibri"/>
                <a:cs typeface="Calibri"/>
                <a:sym typeface="Calibri"/>
                <a:hlinkClick r:id="rId10"/>
              </a:rPr>
              <a:t>https://www.mathplanet.com/education/algebra-1/how-to-solve-linear-equations/ratios-and-proportions-and-how-to-solve-them</a:t>
            </a:r>
            <a:r>
              <a:rPr lang="en" sz="1400">
                <a:solidFill>
                  <a:srgbClr val="1155CC"/>
                </a:solidFill>
                <a:latin typeface="Calibri"/>
                <a:ea typeface="Calibri"/>
                <a:cs typeface="Calibri"/>
                <a:sym typeface="Calibri"/>
              </a:rPr>
              <a:t> </a:t>
            </a:r>
            <a:endParaRPr sz="1400">
              <a:solidFill>
                <a:srgbClr val="1155CC"/>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