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y="5143500" cx="9144000"/>
  <p:notesSz cx="6858000" cy="9144000"/>
  <p:embeddedFontLst>
    <p:embeddedFont>
      <p:font typeface="Proxima Nova"/>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A75FF437-A5E3-4AB9-B04F-D905DE1B03F0}">
  <a:tblStyle styleId="{A75FF437-A5E3-4AB9-B04F-D905DE1B03F0}"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B2C17074-21D3-4498-8D6E-33AA8BF11106}"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ProximaNova-bold.fntdata"/><Relationship Id="rId10" Type="http://schemas.openxmlformats.org/officeDocument/2006/relationships/slide" Target="slides/slide4.xml"/><Relationship Id="rId32" Type="http://schemas.openxmlformats.org/officeDocument/2006/relationships/font" Target="fonts/ProximaNova-regular.fntdata"/><Relationship Id="rId13" Type="http://schemas.openxmlformats.org/officeDocument/2006/relationships/slide" Target="slides/slide7.xml"/><Relationship Id="rId35" Type="http://schemas.openxmlformats.org/officeDocument/2006/relationships/font" Target="fonts/ProximaNova-boldItalic.fntdata"/><Relationship Id="rId12" Type="http://schemas.openxmlformats.org/officeDocument/2006/relationships/slide" Target="slides/slide6.xml"/><Relationship Id="rId34" Type="http://schemas.openxmlformats.org/officeDocument/2006/relationships/font" Target="fonts/ProximaNova-italic.fntdata"/><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3f2aa18160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f2aa18160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g3f1cb4d847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f1cb4d847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3f2642e716_1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3f2642e716_1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3f1cb4d847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3f1cb4d847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3f1cb4d847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3f1cb4d847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3f1cb4d847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3f1cb4d847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3f1cb4d847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3f1cb4d847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g3f2642e716_1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3f2642e716_1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3f1cb4d847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3f1cb4d847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g3f1cb4d847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3f1cb4d847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g3f1cb4d847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3f1cb4d847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3f1cb4d847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3f1cb4d847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3f1cb4d847_0_1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3f1cb4d847_0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3f1cb4d847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3f1cb4d847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g3f1cb4d847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3f1cb4d847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g3f1cb4d847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3f1cb4d847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g3f1cb4d847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3f1cb4d847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3f1cb4d847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f1cb4d847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3f1cb4d847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3f1cb4d847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3f1cb4d847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3f1cb4d847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3f1cb4d847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f1cb4d847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3f1cb4d847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f1cb4d847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3f1cb4d847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f1cb4d847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3f1cb4d847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f1cb4d847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www.origamiway.com/origami-chomper.shtml" TargetMode="External"/><Relationship Id="rId4" Type="http://schemas.openxmlformats.org/officeDocument/2006/relationships/hyperlink" Target="https://www.origamiway.com/origami-hat.shtml" TargetMode="External"/><Relationship Id="rId5" Type="http://schemas.openxmlformats.org/officeDocument/2006/relationships/hyperlink" Target="https://www.origami-resource-center.com/origami-fan.html" TargetMode="External"/><Relationship Id="rId6" Type="http://schemas.openxmlformats.org/officeDocument/2006/relationships/hyperlink" Target="https://www.origamiway.com/origami-crane.s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dollartree.com/Garden-Collection-Solar-Powered-Mini-Spotlights-12-in-/p424153/index.pro" TargetMode="External"/><Relationship Id="rId4" Type="http://schemas.openxmlformats.org/officeDocument/2006/relationships/hyperlink" Target="https://www.dollartree.com/Garden-Collection-Solar-Stake-Lights/p446324/index.pro" TargetMode="External"/><Relationship Id="rId5" Type="http://schemas.openxmlformats.org/officeDocument/2006/relationships/hyperlink" Target="https://www.target.com/p/outdoor-led-solar-pathway-lights-black-project-62-153/-/A-53268612?preselect=52792267#lnk=sametab" TargetMode="External"/><Relationship Id="rId6" Type="http://schemas.openxmlformats.org/officeDocument/2006/relationships/hyperlink" Target="https://www.amazon.com/Panda-Solar-Dancing-Kungfu/dp/B00NFYGJQM/ref=sr_1_6?rps=1&amp;ie=UTF8&amp;qid=1536340174&amp;sr=8-6&amp;keywords=solar+powered+toy&amp;refinements=p_85%3A247095501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25032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7200">
                <a:latin typeface="Proxima Nova"/>
                <a:ea typeface="Proxima Nova"/>
                <a:cs typeface="Proxima Nova"/>
                <a:sym typeface="Proxima Nova"/>
              </a:rPr>
              <a:t>Hack A Solar Circuit</a:t>
            </a:r>
            <a:endParaRPr sz="7200">
              <a:latin typeface="Proxima Nova"/>
              <a:ea typeface="Proxima Nova"/>
              <a:cs typeface="Proxima Nova"/>
              <a:sym typeface="Proxima Nova"/>
            </a:endParaRPr>
          </a:p>
        </p:txBody>
      </p:sp>
      <p:sp>
        <p:nvSpPr>
          <p:cNvPr id="55" name="Google Shape;55;p13"/>
          <p:cNvSpPr txBox="1"/>
          <p:nvPr>
            <p:ph idx="1" type="subTitle"/>
          </p:nvPr>
        </p:nvSpPr>
        <p:spPr>
          <a:xfrm>
            <a:off x="311700" y="3084650"/>
            <a:ext cx="8520600" cy="7926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Student’s Name:</a:t>
            </a:r>
            <a:endParaRPr>
              <a:latin typeface="Proxima Nova"/>
              <a:ea typeface="Proxima Nova"/>
              <a:cs typeface="Proxima Nova"/>
              <a:sym typeface="Proxima Nova"/>
            </a:endParaRPr>
          </a:p>
        </p:txBody>
      </p:sp>
      <p:pic>
        <p:nvPicPr>
          <p:cNvPr id="56" name="Google Shape;56;p13"/>
          <p:cNvPicPr preferRelativeResize="0"/>
          <p:nvPr/>
        </p:nvPicPr>
        <p:blipFill>
          <a:blip r:embed="rId3">
            <a:alphaModFix/>
          </a:blip>
          <a:stretch>
            <a:fillRect/>
          </a:stretch>
        </p:blipFill>
        <p:spPr>
          <a:xfrm>
            <a:off x="7287618" y="4042968"/>
            <a:ext cx="1700775" cy="1045600"/>
          </a:xfrm>
          <a:prstGeom prst="rect">
            <a:avLst/>
          </a:prstGeom>
          <a:noFill/>
          <a:ln>
            <a:noFill/>
          </a:ln>
        </p:spPr>
      </p:pic>
      <p:sp>
        <p:nvSpPr>
          <p:cNvPr id="57" name="Google Shape;57;p13"/>
          <p:cNvSpPr txBox="1"/>
          <p:nvPr/>
        </p:nvSpPr>
        <p:spPr>
          <a:xfrm>
            <a:off x="36625" y="4658975"/>
            <a:ext cx="2837400" cy="34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Resource by </a:t>
            </a:r>
            <a:r>
              <a:rPr lang="en">
                <a:latin typeface="Proxima Nova"/>
                <a:ea typeface="Proxima Nova"/>
                <a:cs typeface="Proxima Nova"/>
                <a:sym typeface="Proxima Nova"/>
              </a:rPr>
              <a:t>Srividhya Sundaram</a:t>
            </a:r>
            <a:endParaRPr>
              <a:latin typeface="Proxima Nova"/>
              <a:ea typeface="Proxima Nova"/>
              <a:cs typeface="Proxima Nova"/>
              <a:sym typeface="Proxima Nova"/>
            </a:endParaRPr>
          </a:p>
        </p:txBody>
      </p:sp>
      <p:sp>
        <p:nvSpPr>
          <p:cNvPr id="58" name="Google Shape;58;p13"/>
          <p:cNvSpPr txBox="1"/>
          <p:nvPr>
            <p:ph idx="1" type="subTitle"/>
          </p:nvPr>
        </p:nvSpPr>
        <p:spPr>
          <a:xfrm>
            <a:off x="311700" y="2302925"/>
            <a:ext cx="8520600" cy="7926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Group Name:</a:t>
            </a:r>
            <a:endParaRPr>
              <a:latin typeface="Proxima Nova"/>
              <a:ea typeface="Proxima Nova"/>
              <a:cs typeface="Proxima Nova"/>
              <a:sym typeface="Proxima Nov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Plan And Build Your Own Circuit</a:t>
            </a:r>
            <a:endParaRPr>
              <a:latin typeface="Proxima Nova"/>
              <a:ea typeface="Proxima Nova"/>
              <a:cs typeface="Proxima Nova"/>
              <a:sym typeface="Proxima Nova"/>
            </a:endParaRPr>
          </a:p>
        </p:txBody>
      </p:sp>
      <p:sp>
        <p:nvSpPr>
          <p:cNvPr id="118" name="Google Shape;118;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2000">
                <a:solidFill>
                  <a:schemeClr val="dk1"/>
                </a:solidFill>
                <a:highlight>
                  <a:srgbClr val="FFFFFF"/>
                </a:highlight>
                <a:latin typeface="Proxima Nova"/>
                <a:ea typeface="Proxima Nova"/>
                <a:cs typeface="Proxima Nova"/>
                <a:sym typeface="Proxima Nova"/>
              </a:rPr>
              <a:t>Using the solar circuit as inspiration, you will design, sketch and build your own simplified solar-powered circuit. For this build, you need to focus on only two parts: the </a:t>
            </a:r>
            <a:r>
              <a:rPr lang="en" sz="2000" u="sng">
                <a:solidFill>
                  <a:schemeClr val="dk1"/>
                </a:solidFill>
                <a:highlight>
                  <a:srgbClr val="FFFFFF"/>
                </a:highlight>
                <a:latin typeface="Proxima Nova"/>
                <a:ea typeface="Proxima Nova"/>
                <a:cs typeface="Proxima Nova"/>
                <a:sym typeface="Proxima Nova"/>
              </a:rPr>
              <a:t>solar panel and the LED bulb</a:t>
            </a:r>
            <a:r>
              <a:rPr lang="en" sz="2000">
                <a:solidFill>
                  <a:schemeClr val="dk1"/>
                </a:solidFill>
                <a:highlight>
                  <a:srgbClr val="FFFFFF"/>
                </a:highlight>
                <a:latin typeface="Proxima Nova"/>
                <a:ea typeface="Proxima Nova"/>
                <a:cs typeface="Proxima Nova"/>
                <a:sym typeface="Proxima Nova"/>
              </a:rPr>
              <a:t>. If you are able to take the solar panel and the LED bulb from the garden light without damaging them (strictly under adult supervision only), you can use those supplies instead of buying them. However, for reliability, you may want to use new components.</a:t>
            </a:r>
            <a:endParaRPr sz="2000">
              <a:latin typeface="Proxima Nova"/>
              <a:ea typeface="Proxima Nova"/>
              <a:cs typeface="Proxima Nova"/>
              <a:sym typeface="Proxima Nov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23"/>
          <p:cNvSpPr txBox="1"/>
          <p:nvPr>
            <p:ph type="title"/>
          </p:nvPr>
        </p:nvSpPr>
        <p:spPr>
          <a:xfrm>
            <a:off x="2476200" y="0"/>
            <a:ext cx="4191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Proxima Nova"/>
                <a:ea typeface="Proxima Nova"/>
                <a:cs typeface="Proxima Nova"/>
                <a:sym typeface="Proxima Nova"/>
              </a:rPr>
              <a:t>Your Circuit Design</a:t>
            </a:r>
            <a:endParaRPr>
              <a:latin typeface="Proxima Nova"/>
              <a:ea typeface="Proxima Nova"/>
              <a:cs typeface="Proxima Nova"/>
              <a:sym typeface="Proxima Nova"/>
            </a:endParaRPr>
          </a:p>
        </p:txBody>
      </p:sp>
      <p:sp>
        <p:nvSpPr>
          <p:cNvPr id="124" name="Google Shape;124;p23"/>
          <p:cNvSpPr txBox="1"/>
          <p:nvPr>
            <p:ph idx="1" type="body"/>
          </p:nvPr>
        </p:nvSpPr>
        <p:spPr>
          <a:xfrm>
            <a:off x="311700" y="1391275"/>
            <a:ext cx="4191600" cy="35058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25" name="Google Shape;125;p23"/>
          <p:cNvSpPr txBox="1"/>
          <p:nvPr>
            <p:ph type="title"/>
          </p:nvPr>
        </p:nvSpPr>
        <p:spPr>
          <a:xfrm>
            <a:off x="4875925" y="579775"/>
            <a:ext cx="3993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100">
                <a:latin typeface="Proxima Nova"/>
                <a:ea typeface="Proxima Nova"/>
                <a:cs typeface="Proxima Nova"/>
                <a:sym typeface="Proxima Nova"/>
              </a:rPr>
              <a:t>Be sure to describe the role of each component and how it will work within your circuit.</a:t>
            </a:r>
            <a:endParaRPr b="1" sz="1100">
              <a:latin typeface="Proxima Nova"/>
              <a:ea typeface="Proxima Nova"/>
              <a:cs typeface="Proxima Nova"/>
              <a:sym typeface="Proxima Nova"/>
            </a:endParaRPr>
          </a:p>
        </p:txBody>
      </p:sp>
      <p:sp>
        <p:nvSpPr>
          <p:cNvPr id="126" name="Google Shape;126;p23"/>
          <p:cNvSpPr txBox="1"/>
          <p:nvPr>
            <p:ph type="title"/>
          </p:nvPr>
        </p:nvSpPr>
        <p:spPr>
          <a:xfrm>
            <a:off x="311700" y="579775"/>
            <a:ext cx="4191600" cy="8115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b="1" lang="en" sz="1100">
                <a:highlight>
                  <a:srgbClr val="FFFFFF"/>
                </a:highlight>
                <a:latin typeface="Proxima Nova"/>
                <a:ea typeface="Proxima Nova"/>
                <a:cs typeface="Proxima Nova"/>
                <a:sym typeface="Proxima Nova"/>
              </a:rPr>
              <a:t>Sketch your planned solar circuit in your engineering notebook, in the same style and using the same symbols you used to sketch the solar circuit in the first activity. </a:t>
            </a:r>
            <a:endParaRPr b="1">
              <a:latin typeface="Proxima Nova"/>
              <a:ea typeface="Proxima Nova"/>
              <a:cs typeface="Proxima Nova"/>
              <a:sym typeface="Proxima Nova"/>
            </a:endParaRPr>
          </a:p>
        </p:txBody>
      </p:sp>
      <p:sp>
        <p:nvSpPr>
          <p:cNvPr id="127" name="Google Shape;127;p23"/>
          <p:cNvSpPr txBox="1"/>
          <p:nvPr>
            <p:ph idx="1" type="body"/>
          </p:nvPr>
        </p:nvSpPr>
        <p:spPr>
          <a:xfrm>
            <a:off x="4875925" y="1391275"/>
            <a:ext cx="3993600" cy="35130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4"/>
          <p:cNvSpPr txBox="1"/>
          <p:nvPr>
            <p:ph type="title"/>
          </p:nvPr>
        </p:nvSpPr>
        <p:spPr>
          <a:xfrm>
            <a:off x="311700" y="423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Describe the process</a:t>
            </a:r>
            <a:endParaRPr>
              <a:latin typeface="Proxima Nova"/>
              <a:ea typeface="Proxima Nova"/>
              <a:cs typeface="Proxima Nova"/>
              <a:sym typeface="Proxima Nova"/>
            </a:endParaRPr>
          </a:p>
        </p:txBody>
      </p:sp>
      <p:sp>
        <p:nvSpPr>
          <p:cNvPr id="133" name="Google Shape;133;p24"/>
          <p:cNvSpPr txBox="1"/>
          <p:nvPr>
            <p:ph idx="1" type="body"/>
          </p:nvPr>
        </p:nvSpPr>
        <p:spPr>
          <a:xfrm>
            <a:off x="311700" y="1372975"/>
            <a:ext cx="8520600" cy="35985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34" name="Google Shape;134;p24"/>
          <p:cNvSpPr txBox="1"/>
          <p:nvPr/>
        </p:nvSpPr>
        <p:spPr>
          <a:xfrm>
            <a:off x="320550" y="615000"/>
            <a:ext cx="8502900" cy="79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Explain in the section below how you and your group ultimately created your design.  Be sure to provide specific details such as the order you did things, what pieces were connected where, and anything you made sure you did or didn’t do to achieve your desired end result.</a:t>
            </a:r>
            <a:endParaRPr>
              <a:latin typeface="Proxima Nova"/>
              <a:ea typeface="Proxima Nova"/>
              <a:cs typeface="Proxima Nova"/>
              <a:sym typeface="Proxima Nov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Your Finished Circuit</a:t>
            </a:r>
            <a:endParaRPr/>
          </a:p>
        </p:txBody>
      </p:sp>
      <p:sp>
        <p:nvSpPr>
          <p:cNvPr id="140" name="Google Shape;140;p25"/>
          <p:cNvSpPr txBox="1"/>
          <p:nvPr>
            <p:ph idx="1" type="body"/>
          </p:nvPr>
        </p:nvSpPr>
        <p:spPr>
          <a:xfrm>
            <a:off x="311700" y="1152475"/>
            <a:ext cx="8520600" cy="34164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1100">
                <a:solidFill>
                  <a:schemeClr val="dk1"/>
                </a:solidFill>
                <a:latin typeface="Proxima Nova"/>
                <a:ea typeface="Proxima Nova"/>
                <a:cs typeface="Proxima Nova"/>
                <a:sym typeface="Proxima Nova"/>
              </a:rPr>
              <a:t>Place an image or sketch of your finished design here</a:t>
            </a:r>
            <a:endParaRPr sz="1100">
              <a:solidFill>
                <a:schemeClr val="dk1"/>
              </a:solidFill>
              <a:latin typeface="Proxima Nova"/>
              <a:ea typeface="Proxima Nova"/>
              <a:cs typeface="Proxima Nova"/>
              <a:sym typeface="Proxima Nova"/>
            </a:endParaRPr>
          </a:p>
          <a:p>
            <a:pPr indent="0" lvl="0" marL="0" rtl="0" algn="l">
              <a:spcBef>
                <a:spcPts val="0"/>
              </a:spcBef>
              <a:spcAft>
                <a:spcPts val="0"/>
              </a:spcAft>
              <a:buClr>
                <a:schemeClr val="dk1"/>
              </a:buClr>
              <a:buSzPts val="1100"/>
              <a:buFont typeface="Arial"/>
              <a:buNone/>
            </a:pPr>
            <a:r>
              <a:t/>
            </a:r>
            <a:endParaRPr sz="1100">
              <a:solidFill>
                <a:schemeClr val="dk1"/>
              </a:solidFill>
              <a:latin typeface="Proxima Nova"/>
              <a:ea typeface="Proxima Nova"/>
              <a:cs typeface="Proxima Nova"/>
              <a:sym typeface="Proxima Nova"/>
            </a:endParaRPr>
          </a:p>
          <a:p>
            <a:pPr indent="0" lvl="0" marL="0" rtl="0" algn="l">
              <a:spcBef>
                <a:spcPts val="1600"/>
              </a:spcBef>
              <a:spcAft>
                <a:spcPts val="0"/>
              </a:spcAft>
              <a:buClr>
                <a:schemeClr val="dk1"/>
              </a:buClr>
              <a:buSzPts val="1100"/>
              <a:buFont typeface="Arial"/>
              <a:buNone/>
            </a:pPr>
            <a:r>
              <a:t/>
            </a:r>
            <a:endParaRPr sz="1100">
              <a:solidFill>
                <a:schemeClr val="dk1"/>
              </a:solidFill>
              <a:latin typeface="Proxima Nova"/>
              <a:ea typeface="Proxima Nova"/>
              <a:cs typeface="Proxima Nova"/>
              <a:sym typeface="Proxima Nova"/>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Origami</a:t>
            </a:r>
            <a:endParaRPr>
              <a:latin typeface="Proxima Nova"/>
              <a:ea typeface="Proxima Nova"/>
              <a:cs typeface="Proxima Nova"/>
              <a:sym typeface="Proxima Nova"/>
            </a:endParaRPr>
          </a:p>
        </p:txBody>
      </p:sp>
      <p:sp>
        <p:nvSpPr>
          <p:cNvPr id="146" name="Google Shape;146;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27"/>
          <p:cNvSpPr txBox="1"/>
          <p:nvPr>
            <p:ph type="title"/>
          </p:nvPr>
        </p:nvSpPr>
        <p:spPr>
          <a:xfrm>
            <a:off x="311700" y="164750"/>
            <a:ext cx="3962700" cy="852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Proxima Nova"/>
                <a:ea typeface="Proxima Nova"/>
                <a:cs typeface="Proxima Nova"/>
                <a:sym typeface="Proxima Nova"/>
              </a:rPr>
              <a:t>Create Your Own Origami Circuit</a:t>
            </a:r>
            <a:endParaRPr>
              <a:latin typeface="Proxima Nova"/>
              <a:ea typeface="Proxima Nova"/>
              <a:cs typeface="Proxima Nova"/>
              <a:sym typeface="Proxima Nova"/>
            </a:endParaRPr>
          </a:p>
        </p:txBody>
      </p:sp>
      <p:sp>
        <p:nvSpPr>
          <p:cNvPr id="152" name="Google Shape;152;p27"/>
          <p:cNvSpPr txBox="1"/>
          <p:nvPr>
            <p:ph idx="1" type="body"/>
          </p:nvPr>
        </p:nvSpPr>
        <p:spPr>
          <a:xfrm>
            <a:off x="311700" y="1152475"/>
            <a:ext cx="3962700" cy="3689700"/>
          </a:xfrm>
          <a:prstGeom prst="rect">
            <a:avLst/>
          </a:prstGeom>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1100">
                <a:solidFill>
                  <a:schemeClr val="dk1"/>
                </a:solidFill>
                <a:highlight>
                  <a:srgbClr val="FFFFFF"/>
                </a:highlight>
                <a:latin typeface="Proxima Nova"/>
                <a:ea typeface="Proxima Nova"/>
                <a:cs typeface="Proxima Nova"/>
                <a:sym typeface="Proxima Nova"/>
              </a:rPr>
              <a:t>Your challenge is to integrate your solar circuit into an origami structure to create a lightweight, foldable, solar-powered device that solves a problem. </a:t>
            </a:r>
            <a:endParaRPr sz="1100">
              <a:solidFill>
                <a:schemeClr val="dk1"/>
              </a:solidFill>
              <a:highlight>
                <a:srgbClr val="FFFFFF"/>
              </a:highlight>
              <a:latin typeface="Proxima Nova"/>
              <a:ea typeface="Proxima Nova"/>
              <a:cs typeface="Proxima Nova"/>
              <a:sym typeface="Proxima Nova"/>
            </a:endParaRPr>
          </a:p>
          <a:p>
            <a:pPr indent="0" lvl="0" marL="0" rtl="0" algn="l">
              <a:lnSpc>
                <a:spcPct val="150000"/>
              </a:lnSpc>
              <a:spcBef>
                <a:spcPts val="0"/>
              </a:spcBef>
              <a:spcAft>
                <a:spcPts val="0"/>
              </a:spcAft>
              <a:buClr>
                <a:schemeClr val="dk1"/>
              </a:buClr>
              <a:buSzPts val="1100"/>
              <a:buFont typeface="Arial"/>
              <a:buNone/>
            </a:pPr>
            <a:r>
              <a:rPr b="1" lang="en" sz="1100">
                <a:solidFill>
                  <a:schemeClr val="dk1"/>
                </a:solidFill>
                <a:highlight>
                  <a:srgbClr val="FFFFFF"/>
                </a:highlight>
                <a:latin typeface="Proxima Nova"/>
                <a:ea typeface="Proxima Nova"/>
                <a:cs typeface="Proxima Nova"/>
                <a:sym typeface="Proxima Nova"/>
              </a:rPr>
              <a:t>Design and Build your solar-powered origami:</a:t>
            </a:r>
            <a:endParaRPr b="1" sz="1100">
              <a:solidFill>
                <a:schemeClr val="dk1"/>
              </a:solidFill>
              <a:highlight>
                <a:srgbClr val="FFFFFF"/>
              </a:highlight>
              <a:latin typeface="Proxima Nova"/>
              <a:ea typeface="Proxima Nova"/>
              <a:cs typeface="Proxima Nova"/>
              <a:sym typeface="Proxima Nova"/>
            </a:endParaRPr>
          </a:p>
          <a:p>
            <a:pPr indent="-298450" lvl="0" marL="457200" rtl="0" algn="l">
              <a:lnSpc>
                <a:spcPct val="150000"/>
              </a:lnSpc>
              <a:spcBef>
                <a:spcPts val="0"/>
              </a:spcBef>
              <a:spcAft>
                <a:spcPts val="0"/>
              </a:spcAft>
              <a:buClr>
                <a:schemeClr val="dk1"/>
              </a:buClr>
              <a:buSzPts val="1100"/>
              <a:buFont typeface="Proxima Nova"/>
              <a:buAutoNum type="arabicPeriod"/>
            </a:pPr>
            <a:r>
              <a:rPr lang="en" sz="1100">
                <a:solidFill>
                  <a:srgbClr val="2F2E2C"/>
                </a:solidFill>
                <a:highlight>
                  <a:srgbClr val="FFFFFF"/>
                </a:highlight>
                <a:latin typeface="Proxima Nova"/>
                <a:ea typeface="Proxima Nova"/>
                <a:cs typeface="Proxima Nova"/>
                <a:sym typeface="Proxima Nova"/>
              </a:rPr>
              <a:t>Identify a problem that your origami, solar-powered device will solve</a:t>
            </a:r>
            <a:endParaRPr sz="1100">
              <a:solidFill>
                <a:srgbClr val="2F2E2C"/>
              </a:solidFill>
              <a:highlight>
                <a:srgbClr val="FFFFFF"/>
              </a:highlight>
              <a:latin typeface="Proxima Nova"/>
              <a:ea typeface="Proxima Nova"/>
              <a:cs typeface="Proxima Nova"/>
              <a:sym typeface="Proxima Nova"/>
            </a:endParaRPr>
          </a:p>
          <a:p>
            <a:pPr indent="-298450" lvl="0" marL="457200" rtl="0" algn="l">
              <a:lnSpc>
                <a:spcPct val="150000"/>
              </a:lnSpc>
              <a:spcBef>
                <a:spcPts val="0"/>
              </a:spcBef>
              <a:spcAft>
                <a:spcPts val="0"/>
              </a:spcAft>
              <a:buClr>
                <a:schemeClr val="dk1"/>
              </a:buClr>
              <a:buSzPts val="1100"/>
              <a:buFont typeface="Proxima Nova"/>
              <a:buAutoNum type="arabicPeriod"/>
            </a:pPr>
            <a:r>
              <a:rPr lang="en" sz="1100">
                <a:solidFill>
                  <a:srgbClr val="2F2E2C"/>
                </a:solidFill>
                <a:highlight>
                  <a:srgbClr val="FFFFFF"/>
                </a:highlight>
                <a:latin typeface="Proxima Nova"/>
                <a:ea typeface="Proxima Nova"/>
                <a:cs typeface="Proxima Nova"/>
                <a:sym typeface="Proxima Nova"/>
              </a:rPr>
              <a:t>Make an </a:t>
            </a:r>
            <a:r>
              <a:rPr lang="en" sz="1100" u="sng">
                <a:solidFill>
                  <a:srgbClr val="1155CC"/>
                </a:solidFill>
                <a:highlight>
                  <a:srgbClr val="FFFFFF"/>
                </a:highlight>
                <a:latin typeface="Proxima Nova"/>
                <a:ea typeface="Proxima Nova"/>
                <a:cs typeface="Proxima Nova"/>
                <a:sym typeface="Proxima Nova"/>
                <a:hlinkClick r:id="rId3"/>
              </a:rPr>
              <a:t>origami pacman</a:t>
            </a:r>
            <a:r>
              <a:rPr lang="en" sz="1100">
                <a:solidFill>
                  <a:srgbClr val="2F2E2C"/>
                </a:solidFill>
                <a:highlight>
                  <a:srgbClr val="FFFFFF"/>
                </a:highlight>
                <a:latin typeface="Proxima Nova"/>
                <a:ea typeface="Proxima Nova"/>
                <a:cs typeface="Proxima Nova"/>
                <a:sym typeface="Proxima Nova"/>
              </a:rPr>
              <a:t>, </a:t>
            </a:r>
            <a:r>
              <a:rPr lang="en" sz="1100" u="sng">
                <a:solidFill>
                  <a:srgbClr val="1155CC"/>
                </a:solidFill>
                <a:highlight>
                  <a:srgbClr val="FFFFFF"/>
                </a:highlight>
                <a:latin typeface="Proxima Nova"/>
                <a:ea typeface="Proxima Nova"/>
                <a:cs typeface="Proxima Nova"/>
                <a:sym typeface="Proxima Nova"/>
                <a:hlinkClick r:id="rId4"/>
              </a:rPr>
              <a:t>hat</a:t>
            </a:r>
            <a:r>
              <a:rPr lang="en" sz="1100">
                <a:solidFill>
                  <a:srgbClr val="2F2E2C"/>
                </a:solidFill>
                <a:highlight>
                  <a:srgbClr val="FFFFFF"/>
                </a:highlight>
                <a:latin typeface="Proxima Nova"/>
                <a:ea typeface="Proxima Nova"/>
                <a:cs typeface="Proxima Nova"/>
                <a:sym typeface="Proxima Nova"/>
              </a:rPr>
              <a:t>, </a:t>
            </a:r>
            <a:r>
              <a:rPr lang="en" sz="1100" u="sng">
                <a:solidFill>
                  <a:srgbClr val="1155CC"/>
                </a:solidFill>
                <a:highlight>
                  <a:srgbClr val="FFFFFF"/>
                </a:highlight>
                <a:latin typeface="Proxima Nova"/>
                <a:ea typeface="Proxima Nova"/>
                <a:cs typeface="Proxima Nova"/>
                <a:sym typeface="Proxima Nova"/>
                <a:hlinkClick r:id="rId5"/>
              </a:rPr>
              <a:t>fan</a:t>
            </a:r>
            <a:r>
              <a:rPr lang="en" sz="1100">
                <a:solidFill>
                  <a:srgbClr val="2F2E2C"/>
                </a:solidFill>
                <a:highlight>
                  <a:srgbClr val="FFFFFF"/>
                </a:highlight>
                <a:latin typeface="Proxima Nova"/>
                <a:ea typeface="Proxima Nova"/>
                <a:cs typeface="Proxima Nova"/>
                <a:sym typeface="Proxima Nova"/>
              </a:rPr>
              <a:t>, </a:t>
            </a:r>
            <a:r>
              <a:rPr lang="en" sz="1100" u="sng">
                <a:solidFill>
                  <a:srgbClr val="1155CC"/>
                </a:solidFill>
                <a:highlight>
                  <a:srgbClr val="FFFFFF"/>
                </a:highlight>
                <a:latin typeface="Proxima Nova"/>
                <a:ea typeface="Proxima Nova"/>
                <a:cs typeface="Proxima Nova"/>
                <a:sym typeface="Proxima Nova"/>
                <a:hlinkClick r:id="rId6"/>
              </a:rPr>
              <a:t>crane</a:t>
            </a:r>
            <a:r>
              <a:rPr lang="en" sz="1100">
                <a:solidFill>
                  <a:srgbClr val="2F2E2C"/>
                </a:solidFill>
                <a:highlight>
                  <a:srgbClr val="FFFFFF"/>
                </a:highlight>
                <a:latin typeface="Proxima Nova"/>
                <a:ea typeface="Proxima Nova"/>
                <a:cs typeface="Proxima Nova"/>
                <a:sym typeface="Proxima Nova"/>
              </a:rPr>
              <a:t>, or other origami structure (an animatable)</a:t>
            </a:r>
            <a:endParaRPr sz="1100">
              <a:solidFill>
                <a:srgbClr val="2F2E2C"/>
              </a:solidFill>
              <a:highlight>
                <a:srgbClr val="FFFFFF"/>
              </a:highlight>
              <a:latin typeface="Proxima Nova"/>
              <a:ea typeface="Proxima Nova"/>
              <a:cs typeface="Proxima Nova"/>
              <a:sym typeface="Proxima Nova"/>
            </a:endParaRPr>
          </a:p>
          <a:p>
            <a:pPr indent="-298450" lvl="0" marL="457200" rtl="0" algn="l">
              <a:lnSpc>
                <a:spcPct val="150000"/>
              </a:lnSpc>
              <a:spcBef>
                <a:spcPts val="0"/>
              </a:spcBef>
              <a:spcAft>
                <a:spcPts val="0"/>
              </a:spcAft>
              <a:buClr>
                <a:srgbClr val="2F2E2C"/>
              </a:buClr>
              <a:buSzPts val="1100"/>
              <a:buFont typeface="Proxima Nova"/>
              <a:buAutoNum type="arabicPeriod"/>
            </a:pPr>
            <a:r>
              <a:rPr lang="en" sz="1100">
                <a:solidFill>
                  <a:srgbClr val="2F2E2C"/>
                </a:solidFill>
                <a:highlight>
                  <a:srgbClr val="FFFFFF"/>
                </a:highlight>
                <a:latin typeface="Proxima Nova"/>
                <a:ea typeface="Proxima Nova"/>
                <a:cs typeface="Proxima Nova"/>
                <a:sym typeface="Proxima Nova"/>
              </a:rPr>
              <a:t>Integrate and adapt your solar power circuit into your a technology using origami and your solar light circuit. </a:t>
            </a:r>
            <a:endParaRPr/>
          </a:p>
          <a:p>
            <a:pPr indent="0" lvl="0" marL="0" rtl="0" algn="l">
              <a:lnSpc>
                <a:spcPct val="150000"/>
              </a:lnSpc>
              <a:spcBef>
                <a:spcPts val="0"/>
              </a:spcBef>
              <a:spcAft>
                <a:spcPts val="0"/>
              </a:spcAft>
              <a:buClr>
                <a:schemeClr val="dk1"/>
              </a:buClr>
              <a:buSzPts val="1100"/>
              <a:buFont typeface="Arial"/>
              <a:buNone/>
            </a:pPr>
            <a:r>
              <a:rPr b="1" lang="en" sz="1100">
                <a:solidFill>
                  <a:schemeClr val="dk1"/>
                </a:solidFill>
                <a:highlight>
                  <a:srgbClr val="FFFFFF"/>
                </a:highlight>
                <a:latin typeface="Proxima Nova"/>
                <a:ea typeface="Proxima Nova"/>
                <a:cs typeface="Proxima Nova"/>
                <a:sym typeface="Proxima Nova"/>
              </a:rPr>
              <a:t>Materials</a:t>
            </a:r>
            <a:endParaRPr b="1" sz="1100">
              <a:solidFill>
                <a:schemeClr val="dk1"/>
              </a:solidFill>
              <a:highlight>
                <a:srgbClr val="FFFFFF"/>
              </a:highlight>
              <a:latin typeface="Proxima Nova"/>
              <a:ea typeface="Proxima Nova"/>
              <a:cs typeface="Proxima Nova"/>
              <a:sym typeface="Proxima Nova"/>
            </a:endParaRPr>
          </a:p>
          <a:p>
            <a:pPr indent="-298450" lvl="0" marL="457200" rtl="0" algn="l">
              <a:lnSpc>
                <a:spcPct val="150000"/>
              </a:lnSpc>
              <a:spcBef>
                <a:spcPts val="0"/>
              </a:spcBef>
              <a:spcAft>
                <a:spcPts val="0"/>
              </a:spcAft>
              <a:buClr>
                <a:schemeClr val="dk1"/>
              </a:buClr>
              <a:buSzPts val="1100"/>
              <a:buFont typeface="Proxima Nova"/>
              <a:buChar char="●"/>
            </a:pPr>
            <a:r>
              <a:rPr lang="en" sz="1100">
                <a:solidFill>
                  <a:schemeClr val="dk1"/>
                </a:solidFill>
                <a:highlight>
                  <a:srgbClr val="FFFFFF"/>
                </a:highlight>
                <a:latin typeface="Proxima Nova"/>
                <a:ea typeface="Proxima Nova"/>
                <a:cs typeface="Proxima Nova"/>
                <a:sym typeface="Proxima Nova"/>
              </a:rPr>
              <a:t>Solar-powered circuit</a:t>
            </a:r>
            <a:endParaRPr sz="1100">
              <a:solidFill>
                <a:schemeClr val="dk1"/>
              </a:solidFill>
              <a:highlight>
                <a:srgbClr val="FFFFFF"/>
              </a:highlight>
              <a:latin typeface="Proxima Nova"/>
              <a:ea typeface="Proxima Nova"/>
              <a:cs typeface="Proxima Nova"/>
              <a:sym typeface="Proxima Nova"/>
            </a:endParaRPr>
          </a:p>
          <a:p>
            <a:pPr indent="-298450" lvl="0" marL="457200" rtl="0" algn="l">
              <a:lnSpc>
                <a:spcPct val="150000"/>
              </a:lnSpc>
              <a:spcBef>
                <a:spcPts val="0"/>
              </a:spcBef>
              <a:spcAft>
                <a:spcPts val="0"/>
              </a:spcAft>
              <a:buClr>
                <a:schemeClr val="dk1"/>
              </a:buClr>
              <a:buSzPts val="1100"/>
              <a:buFont typeface="Proxima Nova"/>
              <a:buChar char="●"/>
            </a:pPr>
            <a:r>
              <a:rPr lang="en" sz="1100">
                <a:solidFill>
                  <a:schemeClr val="dk1"/>
                </a:solidFill>
                <a:highlight>
                  <a:srgbClr val="FFFFFF"/>
                </a:highlight>
                <a:latin typeface="Proxima Nova"/>
                <a:ea typeface="Proxima Nova"/>
                <a:cs typeface="Proxima Nova"/>
                <a:sym typeface="Proxima Nova"/>
              </a:rPr>
              <a:t>Square sheets of paper</a:t>
            </a:r>
            <a:endParaRPr sz="1100">
              <a:solidFill>
                <a:schemeClr val="dk1"/>
              </a:solidFill>
              <a:highlight>
                <a:srgbClr val="FFFFFF"/>
              </a:highlight>
              <a:latin typeface="Proxima Nova"/>
              <a:ea typeface="Proxima Nova"/>
              <a:cs typeface="Proxima Nova"/>
              <a:sym typeface="Proxima Nova"/>
            </a:endParaRPr>
          </a:p>
          <a:p>
            <a:pPr indent="-298450" lvl="0" marL="457200" rtl="0" algn="l">
              <a:lnSpc>
                <a:spcPct val="150000"/>
              </a:lnSpc>
              <a:spcBef>
                <a:spcPts val="0"/>
              </a:spcBef>
              <a:spcAft>
                <a:spcPts val="0"/>
              </a:spcAft>
              <a:buClr>
                <a:schemeClr val="dk1"/>
              </a:buClr>
              <a:buSzPts val="1100"/>
              <a:buFont typeface="Proxima Nova"/>
              <a:buChar char="●"/>
            </a:pPr>
            <a:r>
              <a:rPr lang="en" sz="1100">
                <a:solidFill>
                  <a:schemeClr val="dk1"/>
                </a:solidFill>
                <a:highlight>
                  <a:srgbClr val="FFFFFF"/>
                </a:highlight>
                <a:latin typeface="Proxima Nova"/>
                <a:ea typeface="Proxima Nova"/>
                <a:cs typeface="Proxima Nova"/>
                <a:sym typeface="Proxima Nova"/>
              </a:rPr>
              <a:t>Scissors</a:t>
            </a:r>
            <a:endParaRPr/>
          </a:p>
        </p:txBody>
      </p:sp>
      <p:sp>
        <p:nvSpPr>
          <p:cNvPr id="153" name="Google Shape;153;p27"/>
          <p:cNvSpPr txBox="1"/>
          <p:nvPr>
            <p:ph idx="1" type="body"/>
          </p:nvPr>
        </p:nvSpPr>
        <p:spPr>
          <a:xfrm>
            <a:off x="4637950" y="1152475"/>
            <a:ext cx="3962700" cy="1694100"/>
          </a:xfrm>
          <a:prstGeom prst="rect">
            <a:avLst/>
          </a:prstGeom>
          <a:ln>
            <a:noFill/>
          </a:ln>
        </p:spPr>
        <p:txBody>
          <a:bodyPr anchorCtr="0" anchor="t" bIns="91425" lIns="91425" spcFirstLastPara="1" rIns="91425" wrap="square" tIns="91425">
            <a:noAutofit/>
          </a:bodyPr>
          <a:lstStyle/>
          <a:p>
            <a:pPr indent="-298450" lvl="0" marL="457200" rtl="0" algn="l">
              <a:lnSpc>
                <a:spcPct val="150000"/>
              </a:lnSpc>
              <a:spcBef>
                <a:spcPts val="0"/>
              </a:spcBef>
              <a:spcAft>
                <a:spcPts val="0"/>
              </a:spcAft>
              <a:buClr>
                <a:schemeClr val="dk1"/>
              </a:buClr>
              <a:buSzPts val="1100"/>
              <a:buFont typeface="Proxima Nova"/>
              <a:buChar char="●"/>
            </a:pPr>
            <a:r>
              <a:rPr lang="en" sz="1100">
                <a:solidFill>
                  <a:schemeClr val="dk1"/>
                </a:solidFill>
                <a:highlight>
                  <a:srgbClr val="FFFFFF"/>
                </a:highlight>
                <a:latin typeface="Proxima Nova"/>
                <a:ea typeface="Proxima Nova"/>
                <a:cs typeface="Proxima Nova"/>
                <a:sym typeface="Proxima Nova"/>
              </a:rPr>
              <a:t>Your design must address a real problem </a:t>
            </a:r>
            <a:endParaRPr sz="1100">
              <a:solidFill>
                <a:schemeClr val="dk1"/>
              </a:solidFill>
              <a:highlight>
                <a:srgbClr val="FFFFFF"/>
              </a:highlight>
              <a:latin typeface="Proxima Nova"/>
              <a:ea typeface="Proxima Nova"/>
              <a:cs typeface="Proxima Nova"/>
              <a:sym typeface="Proxima Nova"/>
            </a:endParaRPr>
          </a:p>
          <a:p>
            <a:pPr indent="-298450" lvl="0" marL="457200" rtl="0" algn="l">
              <a:lnSpc>
                <a:spcPct val="150000"/>
              </a:lnSpc>
              <a:spcBef>
                <a:spcPts val="0"/>
              </a:spcBef>
              <a:spcAft>
                <a:spcPts val="0"/>
              </a:spcAft>
              <a:buClr>
                <a:schemeClr val="dk1"/>
              </a:buClr>
              <a:buSzPts val="1100"/>
              <a:buFont typeface="Proxima Nova"/>
              <a:buChar char="●"/>
            </a:pPr>
            <a:r>
              <a:rPr lang="en" sz="1100">
                <a:solidFill>
                  <a:schemeClr val="dk1"/>
                </a:solidFill>
                <a:highlight>
                  <a:srgbClr val="FFFFFF"/>
                </a:highlight>
                <a:latin typeface="Proxima Nova"/>
                <a:ea typeface="Proxima Nova"/>
                <a:cs typeface="Proxima Nova"/>
                <a:sym typeface="Proxima Nova"/>
              </a:rPr>
              <a:t>You may only use the materials provided to you by your teacher to construct your design</a:t>
            </a:r>
            <a:endParaRPr sz="1100">
              <a:solidFill>
                <a:schemeClr val="dk1"/>
              </a:solidFill>
              <a:highlight>
                <a:srgbClr val="FFFFFF"/>
              </a:highlight>
              <a:latin typeface="Proxima Nova"/>
              <a:ea typeface="Proxima Nova"/>
              <a:cs typeface="Proxima Nova"/>
              <a:sym typeface="Proxima Nova"/>
            </a:endParaRPr>
          </a:p>
          <a:p>
            <a:pPr indent="-298450" lvl="0" marL="457200" rtl="0" algn="l">
              <a:lnSpc>
                <a:spcPct val="150000"/>
              </a:lnSpc>
              <a:spcBef>
                <a:spcPts val="0"/>
              </a:spcBef>
              <a:spcAft>
                <a:spcPts val="0"/>
              </a:spcAft>
              <a:buClr>
                <a:schemeClr val="dk1"/>
              </a:buClr>
              <a:buSzPts val="1100"/>
              <a:buFont typeface="Proxima Nova"/>
              <a:buChar char="●"/>
            </a:pPr>
            <a:r>
              <a:rPr lang="en" sz="1100">
                <a:solidFill>
                  <a:schemeClr val="dk1"/>
                </a:solidFill>
                <a:highlight>
                  <a:srgbClr val="FFFFFF"/>
                </a:highlight>
                <a:latin typeface="Proxima Nova"/>
                <a:ea typeface="Proxima Nova"/>
                <a:cs typeface="Proxima Nova"/>
                <a:sym typeface="Proxima Nova"/>
              </a:rPr>
              <a:t>Must work consistently after being folded and unfolded multiple times</a:t>
            </a:r>
            <a:endParaRPr sz="1100">
              <a:solidFill>
                <a:schemeClr val="dk1"/>
              </a:solidFill>
              <a:highlight>
                <a:srgbClr val="FFFFFF"/>
              </a:highlight>
              <a:latin typeface="Proxima Nova"/>
              <a:ea typeface="Proxima Nova"/>
              <a:cs typeface="Proxima Nova"/>
              <a:sym typeface="Proxima Nova"/>
            </a:endParaRPr>
          </a:p>
          <a:p>
            <a:pPr indent="-298450" lvl="0" marL="457200" rtl="0" algn="l">
              <a:lnSpc>
                <a:spcPct val="150000"/>
              </a:lnSpc>
              <a:spcBef>
                <a:spcPts val="0"/>
              </a:spcBef>
              <a:spcAft>
                <a:spcPts val="0"/>
              </a:spcAft>
              <a:buClr>
                <a:schemeClr val="dk1"/>
              </a:buClr>
              <a:buSzPts val="1100"/>
              <a:buFont typeface="Proxima Nova"/>
              <a:buChar char="●"/>
            </a:pPr>
            <a:r>
              <a:rPr lang="en" sz="1100">
                <a:solidFill>
                  <a:schemeClr val="dk1"/>
                </a:solidFill>
                <a:highlight>
                  <a:schemeClr val="lt1"/>
                </a:highlight>
                <a:latin typeface="Proxima Nova"/>
                <a:ea typeface="Proxima Nova"/>
                <a:cs typeface="Proxima Nova"/>
                <a:sym typeface="Proxima Nova"/>
              </a:rPr>
              <a:t>Your design cannot harm humans or innocent animals</a:t>
            </a:r>
            <a:endParaRPr sz="1100">
              <a:solidFill>
                <a:schemeClr val="dk1"/>
              </a:solidFill>
              <a:highlight>
                <a:srgbClr val="FFFFFF"/>
              </a:highlight>
              <a:latin typeface="Proxima Nova"/>
              <a:ea typeface="Proxima Nova"/>
              <a:cs typeface="Proxima Nova"/>
              <a:sym typeface="Proxima Nova"/>
            </a:endParaRPr>
          </a:p>
        </p:txBody>
      </p:sp>
      <p:sp>
        <p:nvSpPr>
          <p:cNvPr id="154" name="Google Shape;154;p27"/>
          <p:cNvSpPr txBox="1"/>
          <p:nvPr/>
        </p:nvSpPr>
        <p:spPr>
          <a:xfrm>
            <a:off x="4640650" y="558350"/>
            <a:ext cx="3962700" cy="594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2800">
                <a:solidFill>
                  <a:schemeClr val="dk1"/>
                </a:solidFill>
                <a:latin typeface="Proxima Nova"/>
                <a:ea typeface="Proxima Nova"/>
                <a:cs typeface="Proxima Nova"/>
                <a:sym typeface="Proxima Nova"/>
              </a:rPr>
              <a:t>Design Constraints</a:t>
            </a:r>
            <a:endParaRPr sz="2800">
              <a:solidFill>
                <a:schemeClr val="dk1"/>
              </a:solidFill>
              <a:latin typeface="Proxima Nova"/>
              <a:ea typeface="Proxima Nova"/>
              <a:cs typeface="Proxima Nova"/>
              <a:sym typeface="Proxima Nova"/>
            </a:endParaRPr>
          </a:p>
          <a:p>
            <a:pPr indent="0" lvl="0" marL="0" rtl="0" algn="l">
              <a:spcBef>
                <a:spcPts val="0"/>
              </a:spcBef>
              <a:spcAft>
                <a:spcPts val="0"/>
              </a:spcAft>
              <a:buNone/>
            </a:pPr>
            <a:r>
              <a:t/>
            </a:r>
            <a:endParaRPr b="1" sz="1800">
              <a:solidFill>
                <a:schemeClr val="dk2"/>
              </a:solidFill>
            </a:endParaRPr>
          </a:p>
        </p:txBody>
      </p:sp>
      <p:sp>
        <p:nvSpPr>
          <p:cNvPr id="155" name="Google Shape;155;p27"/>
          <p:cNvSpPr txBox="1"/>
          <p:nvPr/>
        </p:nvSpPr>
        <p:spPr>
          <a:xfrm>
            <a:off x="4631500" y="2846625"/>
            <a:ext cx="4292700" cy="21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156" name="Google Shape;156;p27"/>
          <p:cNvGraphicFramePr/>
          <p:nvPr/>
        </p:nvGraphicFramePr>
        <p:xfrm>
          <a:off x="4462725" y="2846575"/>
          <a:ext cx="3000000" cy="3000000"/>
        </p:xfrm>
        <a:graphic>
          <a:graphicData uri="http://schemas.openxmlformats.org/drawingml/2006/table">
            <a:tbl>
              <a:tblPr>
                <a:noFill/>
                <a:tableStyleId>{B2C17074-21D3-4498-8D6E-33AA8BF11106}</a:tableStyleId>
              </a:tblPr>
              <a:tblGrid>
                <a:gridCol w="4511350"/>
              </a:tblGrid>
              <a:tr h="455900">
                <a:tc>
                  <a:txBody>
                    <a:bodyPr>
                      <a:noAutofit/>
                    </a:bodyPr>
                    <a:lstStyle/>
                    <a:p>
                      <a:pPr indent="0" lvl="0" marL="0" rtl="0" algn="ctr">
                        <a:spcBef>
                          <a:spcPts val="0"/>
                        </a:spcBef>
                        <a:spcAft>
                          <a:spcPts val="0"/>
                        </a:spcAft>
                        <a:buNone/>
                      </a:pPr>
                      <a:r>
                        <a:rPr b="1" lang="en">
                          <a:latin typeface="Proxima Nova"/>
                          <a:ea typeface="Proxima Nova"/>
                          <a:cs typeface="Proxima Nova"/>
                          <a:sym typeface="Proxima Nova"/>
                        </a:rPr>
                        <a:t>What Problem Will Your Design Solve?</a:t>
                      </a:r>
                      <a:endParaRPr b="1">
                        <a:latin typeface="Proxima Nova"/>
                        <a:ea typeface="Proxima Nova"/>
                        <a:cs typeface="Proxima Nova"/>
                        <a:sym typeface="Proxima Nova"/>
                      </a:endParaRPr>
                    </a:p>
                  </a:txBody>
                  <a:tcPr marT="91425" marB="91425" marR="91425" marL="91425"/>
                </a:tc>
              </a:tr>
              <a:tr h="1679825">
                <a:tc>
                  <a:txBody>
                    <a:bodyPr>
                      <a:noAutofit/>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8"/>
          <p:cNvSpPr txBox="1"/>
          <p:nvPr>
            <p:ph type="title"/>
          </p:nvPr>
        </p:nvSpPr>
        <p:spPr>
          <a:xfrm>
            <a:off x="2476200" y="0"/>
            <a:ext cx="4191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Proxima Nova"/>
                <a:ea typeface="Proxima Nova"/>
                <a:cs typeface="Proxima Nova"/>
                <a:sym typeface="Proxima Nova"/>
              </a:rPr>
              <a:t>Your Circuit Design</a:t>
            </a:r>
            <a:endParaRPr>
              <a:latin typeface="Proxima Nova"/>
              <a:ea typeface="Proxima Nova"/>
              <a:cs typeface="Proxima Nova"/>
              <a:sym typeface="Proxima Nova"/>
            </a:endParaRPr>
          </a:p>
        </p:txBody>
      </p:sp>
      <p:sp>
        <p:nvSpPr>
          <p:cNvPr id="162" name="Google Shape;162;p28"/>
          <p:cNvSpPr txBox="1"/>
          <p:nvPr>
            <p:ph idx="1" type="body"/>
          </p:nvPr>
        </p:nvSpPr>
        <p:spPr>
          <a:xfrm>
            <a:off x="311700" y="1152475"/>
            <a:ext cx="4191600" cy="37446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63" name="Google Shape;163;p28"/>
          <p:cNvSpPr txBox="1"/>
          <p:nvPr>
            <p:ph type="title"/>
          </p:nvPr>
        </p:nvSpPr>
        <p:spPr>
          <a:xfrm>
            <a:off x="4875925" y="579775"/>
            <a:ext cx="3993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Proxima Nova"/>
                <a:ea typeface="Proxima Nova"/>
                <a:cs typeface="Proxima Nova"/>
                <a:sym typeface="Proxima Nova"/>
              </a:rPr>
              <a:t>How Will It Work?</a:t>
            </a:r>
            <a:endParaRPr>
              <a:latin typeface="Proxima Nova"/>
              <a:ea typeface="Proxima Nova"/>
              <a:cs typeface="Proxima Nova"/>
              <a:sym typeface="Proxima Nova"/>
            </a:endParaRPr>
          </a:p>
        </p:txBody>
      </p:sp>
      <p:sp>
        <p:nvSpPr>
          <p:cNvPr id="164" name="Google Shape;164;p28"/>
          <p:cNvSpPr txBox="1"/>
          <p:nvPr>
            <p:ph type="title"/>
          </p:nvPr>
        </p:nvSpPr>
        <p:spPr>
          <a:xfrm>
            <a:off x="311700" y="579775"/>
            <a:ext cx="4191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Proxima Nova"/>
                <a:ea typeface="Proxima Nova"/>
                <a:cs typeface="Proxima Nova"/>
                <a:sym typeface="Proxima Nova"/>
              </a:rPr>
              <a:t>Sketch Your Design</a:t>
            </a:r>
            <a:endParaRPr>
              <a:latin typeface="Proxima Nova"/>
              <a:ea typeface="Proxima Nova"/>
              <a:cs typeface="Proxima Nova"/>
              <a:sym typeface="Proxima Nova"/>
            </a:endParaRPr>
          </a:p>
        </p:txBody>
      </p:sp>
      <p:sp>
        <p:nvSpPr>
          <p:cNvPr id="165" name="Google Shape;165;p28"/>
          <p:cNvSpPr txBox="1"/>
          <p:nvPr>
            <p:ph idx="1" type="body"/>
          </p:nvPr>
        </p:nvSpPr>
        <p:spPr>
          <a:xfrm>
            <a:off x="4875925" y="1159550"/>
            <a:ext cx="3993600" cy="37446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29"/>
          <p:cNvSpPr txBox="1"/>
          <p:nvPr>
            <p:ph type="title"/>
          </p:nvPr>
        </p:nvSpPr>
        <p:spPr>
          <a:xfrm>
            <a:off x="311700" y="423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Describe the process</a:t>
            </a:r>
            <a:endParaRPr>
              <a:latin typeface="Proxima Nova"/>
              <a:ea typeface="Proxima Nova"/>
              <a:cs typeface="Proxima Nova"/>
              <a:sym typeface="Proxima Nova"/>
            </a:endParaRPr>
          </a:p>
        </p:txBody>
      </p:sp>
      <p:sp>
        <p:nvSpPr>
          <p:cNvPr id="171" name="Google Shape;171;p29"/>
          <p:cNvSpPr txBox="1"/>
          <p:nvPr>
            <p:ph idx="1" type="body"/>
          </p:nvPr>
        </p:nvSpPr>
        <p:spPr>
          <a:xfrm>
            <a:off x="311700" y="1372975"/>
            <a:ext cx="8520600" cy="35985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72" name="Google Shape;172;p29"/>
          <p:cNvSpPr txBox="1"/>
          <p:nvPr/>
        </p:nvSpPr>
        <p:spPr>
          <a:xfrm>
            <a:off x="320550" y="615000"/>
            <a:ext cx="8502900" cy="79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Explain in the section below how you and your group ultimately created your design.  Be sure to provide specific details such as the order you did things, what pieces were connected where, and anything you made sure you did or didn’t do to achieve your desired end result.</a:t>
            </a:r>
            <a:endParaRPr>
              <a:latin typeface="Proxima Nova"/>
              <a:ea typeface="Proxima Nova"/>
              <a:cs typeface="Proxima Nova"/>
              <a:sym typeface="Proxima Nov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Proxima Nova"/>
                <a:ea typeface="Proxima Nova"/>
                <a:cs typeface="Proxima Nova"/>
                <a:sym typeface="Proxima Nova"/>
              </a:rPr>
              <a:t>Your Finished Origami Circuit</a:t>
            </a:r>
            <a:endParaRPr>
              <a:latin typeface="Proxima Nova"/>
              <a:ea typeface="Proxima Nova"/>
              <a:cs typeface="Proxima Nova"/>
              <a:sym typeface="Proxima Nova"/>
            </a:endParaRPr>
          </a:p>
        </p:txBody>
      </p:sp>
      <p:sp>
        <p:nvSpPr>
          <p:cNvPr id="178" name="Google Shape;178;p30"/>
          <p:cNvSpPr txBox="1"/>
          <p:nvPr>
            <p:ph idx="1" type="body"/>
          </p:nvPr>
        </p:nvSpPr>
        <p:spPr>
          <a:xfrm>
            <a:off x="311700" y="1152475"/>
            <a:ext cx="8520600" cy="34164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1100">
                <a:solidFill>
                  <a:schemeClr val="dk1"/>
                </a:solidFill>
                <a:latin typeface="Proxima Nova"/>
                <a:ea typeface="Proxima Nova"/>
                <a:cs typeface="Proxima Nova"/>
                <a:sym typeface="Proxima Nova"/>
              </a:rPr>
              <a:t>Place an image or sketch of your finished design here</a:t>
            </a:r>
            <a:endParaRPr sz="1100">
              <a:solidFill>
                <a:schemeClr val="dk1"/>
              </a:solidFill>
              <a:latin typeface="Proxima Nova"/>
              <a:ea typeface="Proxima Nova"/>
              <a:cs typeface="Proxima Nova"/>
              <a:sym typeface="Proxima Nova"/>
            </a:endParaRPr>
          </a:p>
          <a:p>
            <a:pPr indent="0" lvl="0" marL="0" rtl="0" algn="l">
              <a:spcBef>
                <a:spcPts val="0"/>
              </a:spcBef>
              <a:spcAft>
                <a:spcPts val="0"/>
              </a:spcAft>
              <a:buClr>
                <a:schemeClr val="dk1"/>
              </a:buClr>
              <a:buSzPts val="1100"/>
              <a:buFont typeface="Arial"/>
              <a:buNone/>
            </a:pPr>
            <a:r>
              <a:t/>
            </a:r>
            <a:endParaRPr sz="1100">
              <a:solidFill>
                <a:schemeClr val="dk1"/>
              </a:solidFill>
              <a:latin typeface="Proxima Nova"/>
              <a:ea typeface="Proxima Nova"/>
              <a:cs typeface="Proxima Nova"/>
              <a:sym typeface="Proxima Nova"/>
            </a:endParaRPr>
          </a:p>
          <a:p>
            <a:pPr indent="0" lvl="0" marL="0" rtl="0" algn="l">
              <a:spcBef>
                <a:spcPts val="1600"/>
              </a:spcBef>
              <a:spcAft>
                <a:spcPts val="1600"/>
              </a:spcAft>
              <a:buNone/>
            </a:pPr>
            <a:r>
              <a:t/>
            </a:r>
            <a:endParaRPr sz="1100">
              <a:solidFill>
                <a:schemeClr val="dk1"/>
              </a:solidFill>
              <a:latin typeface="Proxima Nova"/>
              <a:ea typeface="Proxima Nova"/>
              <a:cs typeface="Proxima Nova"/>
              <a:sym typeface="Proxima Nov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Google Shape;183;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Proxima Nova"/>
                <a:ea typeface="Proxima Nova"/>
                <a:cs typeface="Proxima Nova"/>
                <a:sym typeface="Proxima Nova"/>
              </a:rPr>
              <a:t>Troubleshooting</a:t>
            </a:r>
            <a:endParaRPr>
              <a:latin typeface="Proxima Nova"/>
              <a:ea typeface="Proxima Nova"/>
              <a:cs typeface="Proxima Nova"/>
              <a:sym typeface="Proxima Nova"/>
            </a:endParaRPr>
          </a:p>
        </p:txBody>
      </p:sp>
      <p:sp>
        <p:nvSpPr>
          <p:cNvPr id="184" name="Google Shape;184;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b="1" lang="en" sz="1100">
                <a:solidFill>
                  <a:srgbClr val="2F2E2C"/>
                </a:solidFill>
                <a:highlight>
                  <a:srgbClr val="FFFFFF"/>
                </a:highlight>
                <a:latin typeface="Proxima Nova"/>
                <a:ea typeface="Proxima Nova"/>
                <a:cs typeface="Proxima Nova"/>
                <a:sym typeface="Proxima Nova"/>
              </a:rPr>
              <a:t>If you’re experiencing problems:</a:t>
            </a:r>
            <a:endParaRPr b="1" sz="1100">
              <a:solidFill>
                <a:srgbClr val="2F2E2C"/>
              </a:solidFill>
              <a:highlight>
                <a:srgbClr val="FFFFFF"/>
              </a:highlight>
              <a:latin typeface="Proxima Nova"/>
              <a:ea typeface="Proxima Nova"/>
              <a:cs typeface="Proxima Nova"/>
              <a:sym typeface="Proxima Nova"/>
            </a:endParaRPr>
          </a:p>
          <a:p>
            <a:pPr indent="-298450" lvl="0" marL="457200" rtl="0" algn="l">
              <a:lnSpc>
                <a:spcPct val="150000"/>
              </a:lnSpc>
              <a:spcBef>
                <a:spcPts val="0"/>
              </a:spcBef>
              <a:spcAft>
                <a:spcPts val="0"/>
              </a:spcAft>
              <a:buClr>
                <a:srgbClr val="2F2E2C"/>
              </a:buClr>
              <a:buSzPts val="1100"/>
              <a:buFont typeface="Proxima Nova"/>
              <a:buChar char="●"/>
            </a:pPr>
            <a:r>
              <a:rPr lang="en" sz="1100">
                <a:solidFill>
                  <a:srgbClr val="2F2E2C"/>
                </a:solidFill>
                <a:highlight>
                  <a:srgbClr val="FFFFFF"/>
                </a:highlight>
                <a:latin typeface="Proxima Nova"/>
                <a:ea typeface="Proxima Nova"/>
                <a:cs typeface="Proxima Nova"/>
                <a:sym typeface="Proxima Nova"/>
              </a:rPr>
              <a:t>Make sure to connect the positive terminal of the solar panel to the positive terminal of the LED and negative terminal of the solar panel to the negative terminal of the LED.</a:t>
            </a:r>
            <a:endParaRPr sz="1100">
              <a:solidFill>
                <a:srgbClr val="2F2E2C"/>
              </a:solidFill>
              <a:highlight>
                <a:srgbClr val="FFFFFF"/>
              </a:highlight>
              <a:latin typeface="Proxima Nova"/>
              <a:ea typeface="Proxima Nova"/>
              <a:cs typeface="Proxima Nova"/>
              <a:sym typeface="Proxima Nova"/>
            </a:endParaRPr>
          </a:p>
          <a:p>
            <a:pPr indent="-298450" lvl="0" marL="457200" rtl="0" algn="l">
              <a:lnSpc>
                <a:spcPct val="150000"/>
              </a:lnSpc>
              <a:spcBef>
                <a:spcPts val="0"/>
              </a:spcBef>
              <a:spcAft>
                <a:spcPts val="0"/>
              </a:spcAft>
              <a:buClr>
                <a:srgbClr val="2F2E2C"/>
              </a:buClr>
              <a:buSzPts val="1100"/>
              <a:buFont typeface="Proxima Nova"/>
              <a:buChar char="●"/>
            </a:pPr>
            <a:r>
              <a:rPr lang="en" sz="1100">
                <a:solidFill>
                  <a:srgbClr val="2F2E2C"/>
                </a:solidFill>
                <a:highlight>
                  <a:srgbClr val="FFFFFF"/>
                </a:highlight>
                <a:latin typeface="Proxima Nova"/>
                <a:ea typeface="Proxima Nova"/>
                <a:cs typeface="Proxima Nova"/>
                <a:sym typeface="Proxima Nova"/>
              </a:rPr>
              <a:t>If your contraption does not work, here are some possible solutions.</a:t>
            </a:r>
            <a:endParaRPr sz="1100">
              <a:solidFill>
                <a:srgbClr val="2F2E2C"/>
              </a:solidFill>
              <a:highlight>
                <a:srgbClr val="FFFFFF"/>
              </a:highlight>
              <a:latin typeface="Proxima Nova"/>
              <a:ea typeface="Proxima Nova"/>
              <a:cs typeface="Proxima Nova"/>
              <a:sym typeface="Proxima Nova"/>
            </a:endParaRPr>
          </a:p>
          <a:p>
            <a:pPr indent="-298450" lvl="1" marL="914400" rtl="0" algn="l">
              <a:lnSpc>
                <a:spcPct val="150000"/>
              </a:lnSpc>
              <a:spcBef>
                <a:spcPts val="0"/>
              </a:spcBef>
              <a:spcAft>
                <a:spcPts val="0"/>
              </a:spcAft>
              <a:buClr>
                <a:srgbClr val="2F2E2C"/>
              </a:buClr>
              <a:buSzPts val="1100"/>
              <a:buFont typeface="Proxima Nova"/>
              <a:buChar char="○"/>
            </a:pPr>
            <a:r>
              <a:rPr lang="en" sz="1100">
                <a:solidFill>
                  <a:srgbClr val="2F2E2C"/>
                </a:solidFill>
                <a:highlight>
                  <a:srgbClr val="FFFFFF"/>
                </a:highlight>
                <a:latin typeface="Proxima Nova"/>
                <a:ea typeface="Proxima Nova"/>
                <a:cs typeface="Proxima Nova"/>
                <a:sym typeface="Proxima Nova"/>
              </a:rPr>
              <a:t>If your LED bulb does not glow, even after making the connections as described in the previous step test it with a coin cell battery. If it does not work, you might want to try it out with another LED bulb.</a:t>
            </a:r>
            <a:endParaRPr sz="1100">
              <a:solidFill>
                <a:srgbClr val="2F2E2C"/>
              </a:solidFill>
              <a:highlight>
                <a:srgbClr val="FFFFFF"/>
              </a:highlight>
              <a:latin typeface="Proxima Nova"/>
              <a:ea typeface="Proxima Nova"/>
              <a:cs typeface="Proxima Nova"/>
              <a:sym typeface="Proxima Nova"/>
            </a:endParaRPr>
          </a:p>
          <a:p>
            <a:pPr indent="-298450" lvl="1" marL="914400" rtl="0" algn="l">
              <a:lnSpc>
                <a:spcPct val="150000"/>
              </a:lnSpc>
              <a:spcBef>
                <a:spcPts val="0"/>
              </a:spcBef>
              <a:spcAft>
                <a:spcPts val="0"/>
              </a:spcAft>
              <a:buClr>
                <a:srgbClr val="2F2E2C"/>
              </a:buClr>
              <a:buSzPts val="1100"/>
              <a:buFont typeface="Proxima Nova"/>
              <a:buChar char="○"/>
            </a:pPr>
            <a:r>
              <a:rPr lang="en" sz="1100">
                <a:solidFill>
                  <a:srgbClr val="2F2E2C"/>
                </a:solidFill>
                <a:highlight>
                  <a:srgbClr val="FFFFFF"/>
                </a:highlight>
                <a:latin typeface="Proxima Nova"/>
                <a:ea typeface="Proxima Nova"/>
                <a:cs typeface="Proxima Nova"/>
                <a:sym typeface="Proxima Nova"/>
              </a:rPr>
              <a:t>If the LED bulb works well with the coin cell battery but does not work with solar panel, check if you have enough sunlight for the solar panel to be efficient. </a:t>
            </a:r>
            <a:endParaRPr sz="1100">
              <a:solidFill>
                <a:srgbClr val="2F2E2C"/>
              </a:solidFill>
              <a:highlight>
                <a:srgbClr val="FFFFFF"/>
              </a:highlight>
              <a:latin typeface="Proxima Nova"/>
              <a:ea typeface="Proxima Nova"/>
              <a:cs typeface="Proxima Nova"/>
              <a:sym typeface="Proxima Nova"/>
            </a:endParaRPr>
          </a:p>
          <a:p>
            <a:pPr indent="-298450" lvl="1" marL="914400" rtl="0" algn="l">
              <a:lnSpc>
                <a:spcPct val="150000"/>
              </a:lnSpc>
              <a:spcBef>
                <a:spcPts val="0"/>
              </a:spcBef>
              <a:spcAft>
                <a:spcPts val="0"/>
              </a:spcAft>
              <a:buClr>
                <a:srgbClr val="2F2E2C"/>
              </a:buClr>
              <a:buSzPts val="1100"/>
              <a:buFont typeface="Proxima Nova"/>
              <a:buChar char="○"/>
            </a:pPr>
            <a:r>
              <a:rPr lang="en" sz="1100">
                <a:solidFill>
                  <a:srgbClr val="2F2E2C"/>
                </a:solidFill>
                <a:highlight>
                  <a:srgbClr val="FFFFFF"/>
                </a:highlight>
                <a:latin typeface="Proxima Nova"/>
                <a:ea typeface="Proxima Nova"/>
                <a:cs typeface="Proxima Nova"/>
                <a:sym typeface="Proxima Nova"/>
              </a:rPr>
              <a:t>If opening and closing the origami structure does not stimulate the ‘on’ and ‘off’ of the circuit, make sure if you have placed the electrical components in locations that closes and opens the circuit correctly.</a:t>
            </a:r>
            <a:endParaRPr sz="1100">
              <a:solidFill>
                <a:srgbClr val="2F2E2C"/>
              </a:solidFill>
              <a:highlight>
                <a:srgbClr val="FFFFFF"/>
              </a:highlight>
              <a:latin typeface="Proxima Nova"/>
              <a:ea typeface="Proxima Nova"/>
              <a:cs typeface="Proxima Nova"/>
              <a:sym typeface="Proxima Nova"/>
            </a:endParaRPr>
          </a:p>
          <a:p>
            <a:pPr indent="-298450" lvl="1" marL="914400" rtl="0" algn="l">
              <a:lnSpc>
                <a:spcPct val="150000"/>
              </a:lnSpc>
              <a:spcBef>
                <a:spcPts val="0"/>
              </a:spcBef>
              <a:spcAft>
                <a:spcPts val="0"/>
              </a:spcAft>
              <a:buClr>
                <a:srgbClr val="2F2E2C"/>
              </a:buClr>
              <a:buSzPts val="1100"/>
              <a:buFont typeface="Proxima Nova"/>
              <a:buChar char="○"/>
            </a:pPr>
            <a:r>
              <a:rPr lang="en" sz="1100">
                <a:solidFill>
                  <a:srgbClr val="2F2E2C"/>
                </a:solidFill>
                <a:highlight>
                  <a:srgbClr val="FFFFFF"/>
                </a:highlight>
                <a:latin typeface="Proxima Nova"/>
                <a:ea typeface="Proxima Nova"/>
                <a:cs typeface="Proxima Nova"/>
                <a:sym typeface="Proxima Nova"/>
              </a:rPr>
              <a:t>If you are using a good working motor and it does not start with a solar panel, it might need a gentle push from you to get started.</a:t>
            </a:r>
            <a:endParaRPr sz="1100">
              <a:solidFill>
                <a:srgbClr val="2F2E2C"/>
              </a:solidFill>
              <a:highlight>
                <a:srgbClr val="FFFFFF"/>
              </a:highlight>
              <a:latin typeface="Proxima Nova"/>
              <a:ea typeface="Proxima Nova"/>
              <a:cs typeface="Proxima Nova"/>
              <a:sym typeface="Proxima Nova"/>
            </a:endParaRPr>
          </a:p>
          <a:p>
            <a:pPr indent="0" lvl="0" marL="0" rtl="0" algn="l">
              <a:spcBef>
                <a:spcPts val="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390100"/>
            <a:ext cx="8520600" cy="572700"/>
          </a:xfrm>
          <a:prstGeom prst="rect">
            <a:avLst/>
          </a:prstGeom>
        </p:spPr>
        <p:txBody>
          <a:bodyPr anchorCtr="0" anchor="t" bIns="91425" lIns="91425" spcFirstLastPara="1" rIns="91425" wrap="square" tIns="91425">
            <a:noAutofit/>
          </a:bodyPr>
          <a:lstStyle/>
          <a:p>
            <a:pPr indent="0" lvl="0" marL="0" rtl="0" algn="l">
              <a:lnSpc>
                <a:spcPct val="150000"/>
              </a:lnSpc>
              <a:spcBef>
                <a:spcPts val="1800"/>
              </a:spcBef>
              <a:spcAft>
                <a:spcPts val="600"/>
              </a:spcAft>
              <a:buNone/>
            </a:pPr>
            <a:r>
              <a:rPr lang="en">
                <a:latin typeface="Proxima Nova"/>
                <a:ea typeface="Proxima Nova"/>
                <a:cs typeface="Proxima Nova"/>
                <a:sym typeface="Proxima Nova"/>
              </a:rPr>
              <a:t>Exploration: Hack A Solar Circuit </a:t>
            </a:r>
            <a:endParaRPr>
              <a:latin typeface="Proxima Nova"/>
              <a:ea typeface="Proxima Nova"/>
              <a:cs typeface="Proxima Nova"/>
              <a:sym typeface="Proxima Nova"/>
            </a:endParaRPr>
          </a:p>
        </p:txBody>
      </p:sp>
      <p:sp>
        <p:nvSpPr>
          <p:cNvPr id="64" name="Google Shape;64;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298450" lvl="0" marL="285750" rtl="0" algn="l">
              <a:lnSpc>
                <a:spcPct val="150000"/>
              </a:lnSpc>
              <a:spcBef>
                <a:spcPts val="0"/>
              </a:spcBef>
              <a:spcAft>
                <a:spcPts val="0"/>
              </a:spcAft>
              <a:buClr>
                <a:schemeClr val="dk1"/>
              </a:buClr>
              <a:buSzPts val="1100"/>
              <a:buFont typeface="Proxima Nova"/>
              <a:buAutoNum type="arabicPeriod"/>
            </a:pPr>
            <a:r>
              <a:rPr lang="en" sz="1100">
                <a:solidFill>
                  <a:schemeClr val="dk1"/>
                </a:solidFill>
                <a:highlight>
                  <a:srgbClr val="FFFFFF"/>
                </a:highlight>
                <a:latin typeface="Proxima Nova"/>
                <a:ea typeface="Proxima Nova"/>
                <a:cs typeface="Proxima Nova"/>
                <a:sym typeface="Proxima Nova"/>
              </a:rPr>
              <a:t>Ensure that anyone and everyone in your group is wearing safety glasses and work gloves to protect your eyes and hands during the activity from plastic fragments</a:t>
            </a:r>
            <a:endParaRPr sz="1100">
              <a:solidFill>
                <a:schemeClr val="dk1"/>
              </a:solidFill>
              <a:highlight>
                <a:srgbClr val="FFFFFF"/>
              </a:highlight>
              <a:latin typeface="Proxima Nova"/>
              <a:ea typeface="Proxima Nova"/>
              <a:cs typeface="Proxima Nova"/>
              <a:sym typeface="Proxima Nova"/>
            </a:endParaRPr>
          </a:p>
          <a:p>
            <a:pPr indent="-298450" lvl="0" marL="285750" rtl="0" algn="l">
              <a:lnSpc>
                <a:spcPct val="115000"/>
              </a:lnSpc>
              <a:spcBef>
                <a:spcPts val="0"/>
              </a:spcBef>
              <a:spcAft>
                <a:spcPts val="0"/>
              </a:spcAft>
              <a:buClr>
                <a:schemeClr val="dk1"/>
              </a:buClr>
              <a:buSzPts val="1100"/>
              <a:buAutoNum type="arabicPeriod"/>
            </a:pPr>
            <a:r>
              <a:rPr lang="en" sz="1100">
                <a:solidFill>
                  <a:schemeClr val="dk1"/>
                </a:solidFill>
                <a:highlight>
                  <a:srgbClr val="FFFFFF"/>
                </a:highlight>
                <a:latin typeface="Proxima Nova"/>
                <a:ea typeface="Proxima Nova"/>
                <a:cs typeface="Proxima Nova"/>
                <a:sym typeface="Proxima Nova"/>
              </a:rPr>
              <a:t>Get an adult to help break apart one or more of the outer coverings of a solar-powered device</a:t>
            </a:r>
            <a:endParaRPr sz="1100">
              <a:solidFill>
                <a:schemeClr val="dk1"/>
              </a:solidFill>
              <a:highlight>
                <a:srgbClr val="FFFFFF"/>
              </a:highlight>
              <a:latin typeface="Proxima Nova"/>
              <a:ea typeface="Proxima Nova"/>
              <a:cs typeface="Proxima Nova"/>
              <a:sym typeface="Proxima Nova"/>
            </a:endParaRPr>
          </a:p>
          <a:p>
            <a:pPr indent="-298450" lvl="0" marL="285750" rtl="0" algn="l">
              <a:lnSpc>
                <a:spcPct val="150000"/>
              </a:lnSpc>
              <a:spcBef>
                <a:spcPts val="0"/>
              </a:spcBef>
              <a:spcAft>
                <a:spcPts val="0"/>
              </a:spcAft>
              <a:buClr>
                <a:schemeClr val="dk1"/>
              </a:buClr>
              <a:buSzPts val="1100"/>
              <a:buFont typeface="Proxima Nova"/>
              <a:buAutoNum type="arabicPeriod"/>
            </a:pPr>
            <a:r>
              <a:rPr lang="en" sz="1100">
                <a:solidFill>
                  <a:schemeClr val="dk1"/>
                </a:solidFill>
                <a:highlight>
                  <a:srgbClr val="FFFFFF"/>
                </a:highlight>
                <a:latin typeface="Proxima Nova"/>
                <a:ea typeface="Proxima Nova"/>
                <a:cs typeface="Proxima Nova"/>
                <a:sym typeface="Proxima Nova"/>
              </a:rPr>
              <a:t>With the help of an adult, use tools like a screwdriver to remove all inner circuit components, being careful not to break individual components as you work. Avoid puncturing any of the electrical components; some may need force to be applied before they can be removed.</a:t>
            </a:r>
            <a:endParaRPr sz="1100">
              <a:solidFill>
                <a:schemeClr val="dk1"/>
              </a:solidFill>
              <a:highlight>
                <a:srgbClr val="FFFFFF"/>
              </a:highlight>
              <a:latin typeface="Proxima Nova"/>
              <a:ea typeface="Proxima Nova"/>
              <a:cs typeface="Proxima Nova"/>
              <a:sym typeface="Proxima Nova"/>
            </a:endParaRPr>
          </a:p>
          <a:p>
            <a:pPr indent="-298450" lvl="0" marL="285750" rtl="0" algn="l">
              <a:lnSpc>
                <a:spcPct val="150000"/>
              </a:lnSpc>
              <a:spcBef>
                <a:spcPts val="0"/>
              </a:spcBef>
              <a:spcAft>
                <a:spcPts val="0"/>
              </a:spcAft>
              <a:buClr>
                <a:schemeClr val="dk1"/>
              </a:buClr>
              <a:buSzPts val="1100"/>
              <a:buFont typeface="Proxima Nova"/>
              <a:buAutoNum type="arabicPeriod"/>
            </a:pPr>
            <a:r>
              <a:rPr lang="en" sz="1100">
                <a:solidFill>
                  <a:schemeClr val="dk1"/>
                </a:solidFill>
                <a:highlight>
                  <a:srgbClr val="FFFFFF"/>
                </a:highlight>
                <a:latin typeface="Proxima Nova"/>
                <a:ea typeface="Proxima Nova"/>
                <a:cs typeface="Proxima Nova"/>
                <a:sym typeface="Proxima Nova"/>
              </a:rPr>
              <a:t>Carefully examine the inside of the device and all of the individual circuit components. Here’s what you might find: a solar panel, LED bulb, transistor, battery holder with a battery, transistor and a chip. Use [the checklist in your engineering notebook] to guide as you discover each of the components in the circuit.</a:t>
            </a:r>
            <a:endParaRPr sz="1100">
              <a:solidFill>
                <a:schemeClr val="dk1"/>
              </a:solidFill>
              <a:highlight>
                <a:srgbClr val="FFFFFF"/>
              </a:highlight>
              <a:latin typeface="Proxima Nova"/>
              <a:ea typeface="Proxima Nova"/>
              <a:cs typeface="Proxima Nova"/>
              <a:sym typeface="Proxima Nova"/>
            </a:endParaRPr>
          </a:p>
          <a:p>
            <a:pPr indent="0" lvl="0" marL="0" rtl="0" algn="l">
              <a:spcBef>
                <a:spcPts val="0"/>
              </a:spcBef>
              <a:spcAft>
                <a:spcPts val="160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32"/>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Reflection Questions</a:t>
            </a:r>
            <a:endParaRPr>
              <a:latin typeface="Proxima Nova"/>
              <a:ea typeface="Proxima Nova"/>
              <a:cs typeface="Proxima Nova"/>
              <a:sym typeface="Proxima Nova"/>
            </a:endParaRPr>
          </a:p>
        </p:txBody>
      </p:sp>
      <p:graphicFrame>
        <p:nvGraphicFramePr>
          <p:cNvPr id="190" name="Google Shape;190;p32"/>
          <p:cNvGraphicFramePr/>
          <p:nvPr/>
        </p:nvGraphicFramePr>
        <p:xfrm>
          <a:off x="311700" y="1017725"/>
          <a:ext cx="3000000" cy="3000000"/>
        </p:xfrm>
        <a:graphic>
          <a:graphicData uri="http://schemas.openxmlformats.org/drawingml/2006/table">
            <a:tbl>
              <a:tblPr>
                <a:noFill/>
                <a:tableStyleId>{B2C17074-21D3-4498-8D6E-33AA8BF11106}</a:tableStyleId>
              </a:tblPr>
              <a:tblGrid>
                <a:gridCol w="2466275"/>
                <a:gridCol w="6054325"/>
              </a:tblGrid>
              <a:tr h="1778875">
                <a:tc>
                  <a:txBody>
                    <a:bodyPr>
                      <a:noAutofit/>
                    </a:bodyPr>
                    <a:lstStyle/>
                    <a:p>
                      <a:pPr indent="0" lvl="0" marL="0" rtl="0" algn="l">
                        <a:lnSpc>
                          <a:spcPct val="150000"/>
                        </a:lnSpc>
                        <a:spcBef>
                          <a:spcPts val="0"/>
                        </a:spcBef>
                        <a:spcAft>
                          <a:spcPts val="0"/>
                        </a:spcAft>
                        <a:buNone/>
                      </a:pPr>
                      <a:r>
                        <a:rPr lang="en" sz="1100">
                          <a:solidFill>
                            <a:srgbClr val="2F2E2C"/>
                          </a:solidFill>
                          <a:highlight>
                            <a:srgbClr val="FFFFFF"/>
                          </a:highlight>
                          <a:latin typeface="Proxima Nova"/>
                          <a:ea typeface="Proxima Nova"/>
                          <a:cs typeface="Proxima Nova"/>
                          <a:sym typeface="Proxima Nova"/>
                        </a:rPr>
                        <a:t>Were you able to create a circuit with your origami creation? What evidence do you have that you created a circuit?</a:t>
                      </a:r>
                      <a:endParaRPr/>
                    </a:p>
                  </a:txBody>
                  <a:tcPr marT="91425" marB="91425" marR="91425" marL="91425" anchor="ctr"/>
                </a:tc>
                <a:tc>
                  <a:txBody>
                    <a:bodyPr>
                      <a:noAutofit/>
                    </a:bodyPr>
                    <a:lstStyle/>
                    <a:p>
                      <a:pPr indent="0" lvl="0" marL="0" rtl="0" algn="l">
                        <a:spcBef>
                          <a:spcPts val="0"/>
                        </a:spcBef>
                        <a:spcAft>
                          <a:spcPts val="0"/>
                        </a:spcAft>
                        <a:buNone/>
                      </a:pPr>
                      <a:r>
                        <a:t/>
                      </a:r>
                      <a:endParaRPr/>
                    </a:p>
                  </a:txBody>
                  <a:tcPr marT="91425" marB="91425" marR="91425" marL="91425"/>
                </a:tc>
              </a:tr>
              <a:tr h="2230350">
                <a:tc>
                  <a:txBody>
                    <a:bodyPr>
                      <a:noAutofit/>
                    </a:bodyPr>
                    <a:lstStyle/>
                    <a:p>
                      <a:pPr indent="0" lvl="0" marL="0" rtl="0" algn="l">
                        <a:lnSpc>
                          <a:spcPct val="150000"/>
                        </a:lnSpc>
                        <a:spcBef>
                          <a:spcPts val="0"/>
                        </a:spcBef>
                        <a:spcAft>
                          <a:spcPts val="0"/>
                        </a:spcAft>
                        <a:buClr>
                          <a:schemeClr val="dk1"/>
                        </a:buClr>
                        <a:buSzPts val="1100"/>
                        <a:buFont typeface="Arial"/>
                        <a:buNone/>
                      </a:pPr>
                      <a:r>
                        <a:rPr lang="en" sz="1100">
                          <a:solidFill>
                            <a:srgbClr val="2F2E2C"/>
                          </a:solidFill>
                          <a:highlight>
                            <a:srgbClr val="FFFFFF"/>
                          </a:highlight>
                          <a:latin typeface="Proxima Nova"/>
                          <a:ea typeface="Proxima Nova"/>
                          <a:cs typeface="Proxima Nova"/>
                          <a:sym typeface="Proxima Nova"/>
                        </a:rPr>
                        <a:t>How does your solar panel work? Explain it in your own words.</a:t>
                      </a:r>
                      <a:endParaRPr sz="1100">
                        <a:solidFill>
                          <a:srgbClr val="2F2E2C"/>
                        </a:solidFill>
                        <a:highlight>
                          <a:srgbClr val="FFFFFF"/>
                        </a:highlight>
                        <a:latin typeface="Proxima Nova"/>
                        <a:ea typeface="Proxima Nova"/>
                        <a:cs typeface="Proxima Nova"/>
                        <a:sym typeface="Proxima Nova"/>
                      </a:endParaRPr>
                    </a:p>
                  </a:txBody>
                  <a:tcPr marT="91425" marB="91425" marR="91425" marL="91425" anchor="ctr"/>
                </a:tc>
                <a:tc>
                  <a:txBody>
                    <a:bodyPr>
                      <a:noAutofit/>
                    </a:bodyPr>
                    <a:lstStyle/>
                    <a:p>
                      <a:pPr indent="0" lvl="0" marL="0" rtl="0" algn="l">
                        <a:spcBef>
                          <a:spcPts val="0"/>
                        </a:spcBef>
                        <a:spcAft>
                          <a:spcPts val="0"/>
                        </a:spcAft>
                        <a:buNone/>
                      </a:pPr>
                      <a:r>
                        <a:t/>
                      </a:r>
                      <a:endParaRPr/>
                    </a:p>
                  </a:txBody>
                  <a:tcPr marT="91425" marB="91425" marR="91425" marL="91425"/>
                </a:tc>
              </a:tr>
            </a:tbl>
          </a:graphicData>
        </a:graphic>
      </p:graphicFrame>
      <p:sp>
        <p:nvSpPr>
          <p:cNvPr id="191" name="Google Shape;191;p32"/>
          <p:cNvSpPr txBox="1"/>
          <p:nvPr/>
        </p:nvSpPr>
        <p:spPr>
          <a:xfrm>
            <a:off x="311700" y="558350"/>
            <a:ext cx="8520600" cy="45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100">
                <a:solidFill>
                  <a:srgbClr val="2F2E2C"/>
                </a:solidFill>
                <a:highlight>
                  <a:srgbClr val="FFFFFF"/>
                </a:highlight>
                <a:latin typeface="Proxima Nova"/>
                <a:ea typeface="Proxima Nova"/>
                <a:cs typeface="Proxima Nova"/>
                <a:sym typeface="Proxima Nova"/>
              </a:rPr>
              <a:t>Directions: Answer the following questions using evidence from your experience.  Ideal</a:t>
            </a:r>
            <a:r>
              <a:rPr lang="en" sz="1100">
                <a:solidFill>
                  <a:srgbClr val="2F2E2C"/>
                </a:solidFill>
                <a:highlight>
                  <a:srgbClr val="FFFFFF"/>
                </a:highlight>
                <a:latin typeface="Proxima Nova"/>
                <a:ea typeface="Proxima Nova"/>
                <a:cs typeface="Proxima Nova"/>
                <a:sym typeface="Proxima Nova"/>
              </a:rPr>
              <a:t> answers should use specific evidence from the activity to justify answers.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Reflection Questions</a:t>
            </a:r>
            <a:endParaRPr>
              <a:latin typeface="Proxima Nova"/>
              <a:ea typeface="Proxima Nova"/>
              <a:cs typeface="Proxima Nova"/>
              <a:sym typeface="Proxima Nova"/>
            </a:endParaRPr>
          </a:p>
        </p:txBody>
      </p:sp>
      <p:graphicFrame>
        <p:nvGraphicFramePr>
          <p:cNvPr id="197" name="Google Shape;197;p33"/>
          <p:cNvGraphicFramePr/>
          <p:nvPr/>
        </p:nvGraphicFramePr>
        <p:xfrm>
          <a:off x="311700" y="1017725"/>
          <a:ext cx="3000000" cy="3000000"/>
        </p:xfrm>
        <a:graphic>
          <a:graphicData uri="http://schemas.openxmlformats.org/drawingml/2006/table">
            <a:tbl>
              <a:tblPr>
                <a:noFill/>
                <a:tableStyleId>{B2C17074-21D3-4498-8D6E-33AA8BF11106}</a:tableStyleId>
              </a:tblPr>
              <a:tblGrid>
                <a:gridCol w="2466275"/>
                <a:gridCol w="6054325"/>
              </a:tblGrid>
              <a:tr h="3852300">
                <a:tc>
                  <a:txBody>
                    <a:bodyPr>
                      <a:noAutofit/>
                    </a:bodyPr>
                    <a:lstStyle/>
                    <a:p>
                      <a:pPr indent="0" lvl="0" marL="0" rtl="0" algn="l">
                        <a:lnSpc>
                          <a:spcPct val="150000"/>
                        </a:lnSpc>
                        <a:spcBef>
                          <a:spcPts val="0"/>
                        </a:spcBef>
                        <a:spcAft>
                          <a:spcPts val="0"/>
                        </a:spcAft>
                        <a:buNone/>
                      </a:pPr>
                      <a:r>
                        <a:rPr lang="en" sz="1100">
                          <a:solidFill>
                            <a:srgbClr val="2F2E2C"/>
                          </a:solidFill>
                          <a:highlight>
                            <a:srgbClr val="FFFFFF"/>
                          </a:highlight>
                          <a:latin typeface="Proxima Nova"/>
                          <a:ea typeface="Proxima Nova"/>
                          <a:cs typeface="Proxima Nova"/>
                          <a:sym typeface="Proxima Nova"/>
                        </a:rPr>
                        <a:t>Draw the origami circuit you have created. Label the following components in your diagram - load, power source and conducting material. Explain how your circuit works.</a:t>
                      </a:r>
                      <a:endParaRPr sz="1100">
                        <a:solidFill>
                          <a:srgbClr val="2F2E2C"/>
                        </a:solidFill>
                        <a:highlight>
                          <a:srgbClr val="FFFFFF"/>
                        </a:highlight>
                        <a:latin typeface="Proxima Nova"/>
                        <a:ea typeface="Proxima Nova"/>
                        <a:cs typeface="Proxima Nova"/>
                        <a:sym typeface="Proxima Nova"/>
                      </a:endParaRPr>
                    </a:p>
                    <a:p>
                      <a:pPr indent="0" lvl="0" marL="0" rtl="0" algn="l">
                        <a:lnSpc>
                          <a:spcPct val="150000"/>
                        </a:lnSpc>
                        <a:spcBef>
                          <a:spcPts val="0"/>
                        </a:spcBef>
                        <a:spcAft>
                          <a:spcPts val="0"/>
                        </a:spcAft>
                        <a:buNone/>
                      </a:pPr>
                      <a:r>
                        <a:t/>
                      </a:r>
                      <a:endParaRPr sz="1100">
                        <a:solidFill>
                          <a:srgbClr val="2F2E2C"/>
                        </a:solidFill>
                        <a:highlight>
                          <a:srgbClr val="FFFFFF"/>
                        </a:highlight>
                        <a:latin typeface="Proxima Nova"/>
                        <a:ea typeface="Proxima Nova"/>
                        <a:cs typeface="Proxima Nova"/>
                        <a:sym typeface="Proxima Nova"/>
                      </a:endParaRPr>
                    </a:p>
                  </a:txBody>
                  <a:tcPr marT="91425" marB="91425" marR="91425" marL="91425" anchor="ctr"/>
                </a:tc>
                <a:tc>
                  <a:txBody>
                    <a:bodyPr>
                      <a:noAutofit/>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Reflection Questions</a:t>
            </a:r>
            <a:endParaRPr>
              <a:latin typeface="Proxima Nova"/>
              <a:ea typeface="Proxima Nova"/>
              <a:cs typeface="Proxima Nova"/>
              <a:sym typeface="Proxima Nova"/>
            </a:endParaRPr>
          </a:p>
        </p:txBody>
      </p:sp>
      <p:graphicFrame>
        <p:nvGraphicFramePr>
          <p:cNvPr id="203" name="Google Shape;203;p34"/>
          <p:cNvGraphicFramePr/>
          <p:nvPr/>
        </p:nvGraphicFramePr>
        <p:xfrm>
          <a:off x="311700" y="1017725"/>
          <a:ext cx="3000000" cy="3000000"/>
        </p:xfrm>
        <a:graphic>
          <a:graphicData uri="http://schemas.openxmlformats.org/drawingml/2006/table">
            <a:tbl>
              <a:tblPr>
                <a:noFill/>
                <a:tableStyleId>{B2C17074-21D3-4498-8D6E-33AA8BF11106}</a:tableStyleId>
              </a:tblPr>
              <a:tblGrid>
                <a:gridCol w="2466275"/>
                <a:gridCol w="6054325"/>
              </a:tblGrid>
              <a:tr h="1568350">
                <a:tc>
                  <a:txBody>
                    <a:bodyPr>
                      <a:noAutofit/>
                    </a:bodyPr>
                    <a:lstStyle/>
                    <a:p>
                      <a:pPr indent="0" lvl="0" marL="0" rtl="0" algn="l">
                        <a:lnSpc>
                          <a:spcPct val="150000"/>
                        </a:lnSpc>
                        <a:spcBef>
                          <a:spcPts val="0"/>
                        </a:spcBef>
                        <a:spcAft>
                          <a:spcPts val="0"/>
                        </a:spcAft>
                        <a:buClr>
                          <a:schemeClr val="dk1"/>
                        </a:buClr>
                        <a:buSzPts val="1100"/>
                        <a:buFont typeface="Arial"/>
                        <a:buNone/>
                      </a:pPr>
                      <a:r>
                        <a:rPr lang="en" sz="1100">
                          <a:solidFill>
                            <a:srgbClr val="2F2E2C"/>
                          </a:solidFill>
                          <a:highlight>
                            <a:srgbClr val="FFFFFF"/>
                          </a:highlight>
                          <a:latin typeface="Proxima Nova"/>
                          <a:ea typeface="Proxima Nova"/>
                          <a:cs typeface="Proxima Nova"/>
                          <a:sym typeface="Proxima Nova"/>
                        </a:rPr>
                        <a:t>What are some of the benefits of using origami in STEM (science, technology, engineering, and math) fields and careers?</a:t>
                      </a:r>
                      <a:endParaRPr/>
                    </a:p>
                  </a:txBody>
                  <a:tcPr marT="91425" marB="91425" marR="91425" marL="91425" anchor="ctr"/>
                </a:tc>
                <a:tc>
                  <a:txBody>
                    <a:bodyPr>
                      <a:noAutofit/>
                    </a:bodyPr>
                    <a:lstStyle/>
                    <a:p>
                      <a:pPr indent="0" lvl="0" marL="0" rtl="0" algn="l">
                        <a:spcBef>
                          <a:spcPts val="0"/>
                        </a:spcBef>
                        <a:spcAft>
                          <a:spcPts val="0"/>
                        </a:spcAft>
                        <a:buNone/>
                      </a:pPr>
                      <a:r>
                        <a:t/>
                      </a:r>
                      <a:endParaRPr/>
                    </a:p>
                  </a:txBody>
                  <a:tcPr marT="91425" marB="91425" marR="91425" marL="91425"/>
                </a:tc>
              </a:tr>
              <a:tr h="2230350">
                <a:tc>
                  <a:txBody>
                    <a:bodyPr>
                      <a:noAutofit/>
                    </a:bodyPr>
                    <a:lstStyle/>
                    <a:p>
                      <a:pPr indent="0" lvl="0" marL="0" rtl="0" algn="l">
                        <a:lnSpc>
                          <a:spcPct val="150000"/>
                        </a:lnSpc>
                        <a:spcBef>
                          <a:spcPts val="0"/>
                        </a:spcBef>
                        <a:spcAft>
                          <a:spcPts val="0"/>
                        </a:spcAft>
                        <a:buClr>
                          <a:schemeClr val="dk1"/>
                        </a:buClr>
                        <a:buSzPts val="1100"/>
                        <a:buFont typeface="Arial"/>
                        <a:buNone/>
                      </a:pPr>
                      <a:r>
                        <a:rPr lang="en" sz="1100">
                          <a:solidFill>
                            <a:srgbClr val="2F2E2C"/>
                          </a:solidFill>
                          <a:highlight>
                            <a:srgbClr val="FFFFFF"/>
                          </a:highlight>
                          <a:latin typeface="Proxima Nova"/>
                          <a:ea typeface="Proxima Nova"/>
                          <a:cs typeface="Proxima Nova"/>
                          <a:sym typeface="Proxima Nova"/>
                        </a:rPr>
                        <a:t>What are the some of the challenges you encountered during this process? How did you overcome your challenges?</a:t>
                      </a:r>
                      <a:endParaRPr sz="1100">
                        <a:solidFill>
                          <a:srgbClr val="2F2E2C"/>
                        </a:solidFill>
                        <a:highlight>
                          <a:srgbClr val="FFFFFF"/>
                        </a:highlight>
                        <a:latin typeface="Proxima Nova"/>
                        <a:ea typeface="Proxima Nova"/>
                        <a:cs typeface="Proxima Nova"/>
                        <a:sym typeface="Proxima Nova"/>
                      </a:endParaRPr>
                    </a:p>
                  </a:txBody>
                  <a:tcPr marT="91425" marB="91425" marR="91425" marL="91425" anchor="ctr"/>
                </a:tc>
                <a:tc>
                  <a:txBody>
                    <a:bodyPr>
                      <a:noAutofit/>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Reflection Questions</a:t>
            </a:r>
            <a:endParaRPr>
              <a:latin typeface="Proxima Nova"/>
              <a:ea typeface="Proxima Nova"/>
              <a:cs typeface="Proxima Nova"/>
              <a:sym typeface="Proxima Nova"/>
            </a:endParaRPr>
          </a:p>
        </p:txBody>
      </p:sp>
      <p:graphicFrame>
        <p:nvGraphicFramePr>
          <p:cNvPr id="209" name="Google Shape;209;p35"/>
          <p:cNvGraphicFramePr/>
          <p:nvPr/>
        </p:nvGraphicFramePr>
        <p:xfrm>
          <a:off x="311700" y="1017725"/>
          <a:ext cx="3000000" cy="3000000"/>
        </p:xfrm>
        <a:graphic>
          <a:graphicData uri="http://schemas.openxmlformats.org/drawingml/2006/table">
            <a:tbl>
              <a:tblPr>
                <a:noFill/>
                <a:tableStyleId>{B2C17074-21D3-4498-8D6E-33AA8BF11106}</a:tableStyleId>
              </a:tblPr>
              <a:tblGrid>
                <a:gridCol w="2466275"/>
                <a:gridCol w="6054325"/>
              </a:tblGrid>
              <a:tr h="1568350">
                <a:tc>
                  <a:txBody>
                    <a:bodyPr>
                      <a:noAutofit/>
                    </a:bodyPr>
                    <a:lstStyle/>
                    <a:p>
                      <a:pPr indent="0" lvl="0" marL="0" rtl="0" algn="l">
                        <a:lnSpc>
                          <a:spcPct val="150000"/>
                        </a:lnSpc>
                        <a:spcBef>
                          <a:spcPts val="0"/>
                        </a:spcBef>
                        <a:spcAft>
                          <a:spcPts val="0"/>
                        </a:spcAft>
                        <a:buClr>
                          <a:schemeClr val="dk1"/>
                        </a:buClr>
                        <a:buSzPts val="1100"/>
                        <a:buFont typeface="Arial"/>
                        <a:buNone/>
                      </a:pPr>
                      <a:r>
                        <a:rPr lang="en" sz="1100">
                          <a:solidFill>
                            <a:srgbClr val="2F2E2C"/>
                          </a:solidFill>
                          <a:highlight>
                            <a:srgbClr val="FFFFFF"/>
                          </a:highlight>
                          <a:latin typeface="Proxima Nova"/>
                          <a:ea typeface="Proxima Nova"/>
                          <a:cs typeface="Proxima Nova"/>
                          <a:sym typeface="Proxima Nova"/>
                        </a:rPr>
                        <a:t>What ideas of your own did you apply to your creation? Why did you do so?</a:t>
                      </a:r>
                      <a:endParaRPr/>
                    </a:p>
                  </a:txBody>
                  <a:tcPr marT="91425" marB="91425" marR="91425" marL="91425" anchor="ctr"/>
                </a:tc>
                <a:tc>
                  <a:txBody>
                    <a:bodyPr>
                      <a:noAutofit/>
                    </a:bodyPr>
                    <a:lstStyle/>
                    <a:p>
                      <a:pPr indent="0" lvl="0" marL="0" rtl="0" algn="l">
                        <a:spcBef>
                          <a:spcPts val="0"/>
                        </a:spcBef>
                        <a:spcAft>
                          <a:spcPts val="0"/>
                        </a:spcAft>
                        <a:buNone/>
                      </a:pPr>
                      <a:r>
                        <a:t/>
                      </a:r>
                      <a:endParaRPr/>
                    </a:p>
                  </a:txBody>
                  <a:tcPr marT="91425" marB="91425" marR="91425" marL="91425"/>
                </a:tc>
              </a:tr>
              <a:tr h="2230350">
                <a:tc>
                  <a:txBody>
                    <a:bodyPr>
                      <a:noAutofit/>
                    </a:bodyPr>
                    <a:lstStyle/>
                    <a:p>
                      <a:pPr indent="0" lvl="0" marL="0" rtl="0" algn="l">
                        <a:lnSpc>
                          <a:spcPct val="150000"/>
                        </a:lnSpc>
                        <a:spcBef>
                          <a:spcPts val="0"/>
                        </a:spcBef>
                        <a:spcAft>
                          <a:spcPts val="0"/>
                        </a:spcAft>
                        <a:buClr>
                          <a:schemeClr val="dk1"/>
                        </a:buClr>
                        <a:buSzPts val="1100"/>
                        <a:buFont typeface="Arial"/>
                        <a:buNone/>
                      </a:pPr>
                      <a:r>
                        <a:rPr lang="en" sz="1100">
                          <a:solidFill>
                            <a:srgbClr val="2F2E2C"/>
                          </a:solidFill>
                          <a:highlight>
                            <a:srgbClr val="FFFFFF"/>
                          </a:highlight>
                          <a:latin typeface="Proxima Nova"/>
                          <a:ea typeface="Proxima Nova"/>
                          <a:cs typeface="Proxima Nova"/>
                          <a:sym typeface="Proxima Nova"/>
                        </a:rPr>
                        <a:t>Did you try other origami structures? Which one did you choose?</a:t>
                      </a:r>
                      <a:endParaRPr sz="1100">
                        <a:solidFill>
                          <a:srgbClr val="2F2E2C"/>
                        </a:solidFill>
                        <a:highlight>
                          <a:srgbClr val="FFFFFF"/>
                        </a:highlight>
                        <a:latin typeface="Proxima Nova"/>
                        <a:ea typeface="Proxima Nova"/>
                        <a:cs typeface="Proxima Nova"/>
                        <a:sym typeface="Proxima Nova"/>
                      </a:endParaRPr>
                    </a:p>
                  </a:txBody>
                  <a:tcPr marT="91425" marB="91425" marR="91425" marL="91425" anchor="ctr"/>
                </a:tc>
                <a:tc>
                  <a:txBody>
                    <a:bodyPr>
                      <a:noAutofit/>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Reflection Questions</a:t>
            </a:r>
            <a:endParaRPr>
              <a:latin typeface="Proxima Nova"/>
              <a:ea typeface="Proxima Nova"/>
              <a:cs typeface="Proxima Nova"/>
              <a:sym typeface="Proxima Nova"/>
            </a:endParaRPr>
          </a:p>
        </p:txBody>
      </p:sp>
      <p:graphicFrame>
        <p:nvGraphicFramePr>
          <p:cNvPr id="215" name="Google Shape;215;p36"/>
          <p:cNvGraphicFramePr/>
          <p:nvPr/>
        </p:nvGraphicFramePr>
        <p:xfrm>
          <a:off x="311700" y="1017725"/>
          <a:ext cx="3000000" cy="3000000"/>
        </p:xfrm>
        <a:graphic>
          <a:graphicData uri="http://schemas.openxmlformats.org/drawingml/2006/table">
            <a:tbl>
              <a:tblPr>
                <a:noFill/>
                <a:tableStyleId>{B2C17074-21D3-4498-8D6E-33AA8BF11106}</a:tableStyleId>
              </a:tblPr>
              <a:tblGrid>
                <a:gridCol w="2466275"/>
                <a:gridCol w="6054325"/>
              </a:tblGrid>
              <a:tr h="1681825">
                <a:tc>
                  <a:txBody>
                    <a:bodyPr>
                      <a:noAutofit/>
                    </a:bodyPr>
                    <a:lstStyle/>
                    <a:p>
                      <a:pPr indent="0" lvl="0" marL="0" rtl="0" algn="l">
                        <a:lnSpc>
                          <a:spcPct val="150000"/>
                        </a:lnSpc>
                        <a:spcBef>
                          <a:spcPts val="0"/>
                        </a:spcBef>
                        <a:spcAft>
                          <a:spcPts val="0"/>
                        </a:spcAft>
                        <a:buClr>
                          <a:schemeClr val="dk1"/>
                        </a:buClr>
                        <a:buSzPts val="1100"/>
                        <a:buFont typeface="Arial"/>
                        <a:buNone/>
                      </a:pPr>
                      <a:r>
                        <a:rPr lang="en" sz="1100">
                          <a:solidFill>
                            <a:srgbClr val="2F2E2C"/>
                          </a:solidFill>
                          <a:highlight>
                            <a:srgbClr val="FFFFFF"/>
                          </a:highlight>
                          <a:latin typeface="Proxima Nova"/>
                          <a:ea typeface="Proxima Nova"/>
                          <a:cs typeface="Proxima Nova"/>
                          <a:sym typeface="Proxima Nova"/>
                        </a:rPr>
                        <a:t>After watching the applications of origami in different fields, which one impressed you? Why? </a:t>
                      </a:r>
                      <a:endParaRPr/>
                    </a:p>
                  </a:txBody>
                  <a:tcPr marT="91425" marB="91425" marR="91425" marL="91425" anchor="ctr"/>
                </a:tc>
                <a:tc>
                  <a:txBody>
                    <a:bodyPr>
                      <a:noAutofit/>
                    </a:bodyPr>
                    <a:lstStyle/>
                    <a:p>
                      <a:pPr indent="0" lvl="0" marL="0" rtl="0" algn="l">
                        <a:spcBef>
                          <a:spcPts val="0"/>
                        </a:spcBef>
                        <a:spcAft>
                          <a:spcPts val="0"/>
                        </a:spcAft>
                        <a:buNone/>
                      </a:pPr>
                      <a:r>
                        <a:t/>
                      </a:r>
                      <a:endParaRPr/>
                    </a:p>
                  </a:txBody>
                  <a:tcPr marT="91425" marB="91425" marR="91425" marL="91425"/>
                </a:tc>
              </a:tr>
              <a:tr h="2130600">
                <a:tc>
                  <a:txBody>
                    <a:bodyPr>
                      <a:noAutofit/>
                    </a:bodyPr>
                    <a:lstStyle/>
                    <a:p>
                      <a:pPr indent="0" lvl="0" marL="0" rtl="0" algn="l">
                        <a:lnSpc>
                          <a:spcPct val="150000"/>
                        </a:lnSpc>
                        <a:spcBef>
                          <a:spcPts val="0"/>
                        </a:spcBef>
                        <a:spcAft>
                          <a:spcPts val="0"/>
                        </a:spcAft>
                        <a:buClr>
                          <a:schemeClr val="dk1"/>
                        </a:buClr>
                        <a:buSzPts val="1100"/>
                        <a:buFont typeface="Arial"/>
                        <a:buNone/>
                      </a:pPr>
                      <a:r>
                        <a:rPr lang="en" sz="1100">
                          <a:solidFill>
                            <a:srgbClr val="2F2E2C"/>
                          </a:solidFill>
                          <a:highlight>
                            <a:srgbClr val="FFFFFF"/>
                          </a:highlight>
                          <a:latin typeface="Proxima Nova"/>
                          <a:ea typeface="Proxima Nova"/>
                          <a:cs typeface="Proxima Nova"/>
                          <a:sym typeface="Proxima Nova"/>
                        </a:rPr>
                        <a:t>To w</a:t>
                      </a:r>
                      <a:r>
                        <a:rPr lang="en" sz="1100">
                          <a:solidFill>
                            <a:srgbClr val="2F2E2C"/>
                          </a:solidFill>
                          <a:highlight>
                            <a:srgbClr val="FFFFFF"/>
                          </a:highlight>
                          <a:latin typeface="Proxima Nova"/>
                          <a:ea typeface="Proxima Nova"/>
                          <a:cs typeface="Proxima Nova"/>
                          <a:sym typeface="Proxima Nova"/>
                        </a:rPr>
                        <a:t>hat other field</a:t>
                      </a:r>
                      <a:r>
                        <a:rPr lang="en" sz="1100">
                          <a:solidFill>
                            <a:srgbClr val="2F2E2C"/>
                          </a:solidFill>
                          <a:highlight>
                            <a:srgbClr val="FFFFFF"/>
                          </a:highlight>
                          <a:latin typeface="Proxima Nova"/>
                          <a:ea typeface="Proxima Nova"/>
                          <a:cs typeface="Proxima Nova"/>
                          <a:sym typeface="Proxima Nova"/>
                        </a:rPr>
                        <a:t>s</a:t>
                      </a:r>
                      <a:r>
                        <a:rPr lang="en" sz="1100">
                          <a:solidFill>
                            <a:srgbClr val="2F2E2C"/>
                          </a:solidFill>
                          <a:highlight>
                            <a:srgbClr val="FFFFFF"/>
                          </a:highlight>
                          <a:latin typeface="Proxima Nova"/>
                          <a:ea typeface="Proxima Nova"/>
                          <a:cs typeface="Proxima Nova"/>
                          <a:sym typeface="Proxima Nova"/>
                        </a:rPr>
                        <a:t> do you think origami could be applied? How do you think it would help to design better solutions?</a:t>
                      </a:r>
                      <a:endParaRPr>
                        <a:solidFill>
                          <a:schemeClr val="dk1"/>
                        </a:solidFill>
                      </a:endParaRPr>
                    </a:p>
                    <a:p>
                      <a:pPr indent="0" lvl="0" marL="0" rtl="0" algn="l">
                        <a:lnSpc>
                          <a:spcPct val="150000"/>
                        </a:lnSpc>
                        <a:spcBef>
                          <a:spcPts val="0"/>
                        </a:spcBef>
                        <a:spcAft>
                          <a:spcPts val="0"/>
                        </a:spcAft>
                        <a:buNone/>
                      </a:pPr>
                      <a:r>
                        <a:t/>
                      </a:r>
                      <a:endParaRPr sz="1100">
                        <a:solidFill>
                          <a:srgbClr val="2F2E2C"/>
                        </a:solidFill>
                        <a:highlight>
                          <a:srgbClr val="FFFFFF"/>
                        </a:highlight>
                        <a:latin typeface="Proxima Nova"/>
                        <a:ea typeface="Proxima Nova"/>
                        <a:cs typeface="Proxima Nova"/>
                        <a:sym typeface="Proxima Nova"/>
                      </a:endParaRPr>
                    </a:p>
                  </a:txBody>
                  <a:tcPr marT="91425" marB="91425" marR="91425" marL="91425" anchor="ctr"/>
                </a:tc>
                <a:tc>
                  <a:txBody>
                    <a:bodyPr>
                      <a:noAutofit/>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37"/>
          <p:cNvSpPr txBox="1"/>
          <p:nvPr>
            <p:ph type="title"/>
          </p:nvPr>
        </p:nvSpPr>
        <p:spPr>
          <a:xfrm>
            <a:off x="171750" y="0"/>
            <a:ext cx="85809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Proxima Nova"/>
                <a:ea typeface="Proxima Nova"/>
                <a:cs typeface="Proxima Nova"/>
                <a:sym typeface="Proxima Nova"/>
              </a:rPr>
              <a:t>Origami Circuit </a:t>
            </a:r>
            <a:r>
              <a:rPr lang="en">
                <a:latin typeface="Proxima Nova"/>
                <a:ea typeface="Proxima Nova"/>
                <a:cs typeface="Proxima Nova"/>
                <a:sym typeface="Proxima Nova"/>
              </a:rPr>
              <a:t>Rubric For Reflection Questions</a:t>
            </a:r>
            <a:endParaRPr>
              <a:latin typeface="Proxima Nova"/>
              <a:ea typeface="Proxima Nova"/>
              <a:cs typeface="Proxima Nova"/>
              <a:sym typeface="Proxima Nova"/>
            </a:endParaRPr>
          </a:p>
        </p:txBody>
      </p:sp>
      <p:graphicFrame>
        <p:nvGraphicFramePr>
          <p:cNvPr id="221" name="Google Shape;221;p37"/>
          <p:cNvGraphicFramePr/>
          <p:nvPr/>
        </p:nvGraphicFramePr>
        <p:xfrm>
          <a:off x="201900" y="572700"/>
          <a:ext cx="3000000" cy="3000000"/>
        </p:xfrm>
        <a:graphic>
          <a:graphicData uri="http://schemas.openxmlformats.org/drawingml/2006/table">
            <a:tbl>
              <a:tblPr>
                <a:noFill/>
                <a:tableStyleId>{A75FF437-A5E3-4AB9-B04F-D905DE1B03F0}</a:tableStyleId>
              </a:tblPr>
              <a:tblGrid>
                <a:gridCol w="1571800"/>
                <a:gridCol w="2688500"/>
                <a:gridCol w="2130150"/>
                <a:gridCol w="2130150"/>
              </a:tblGrid>
              <a:tr h="272100">
                <a:tc>
                  <a:txBody>
                    <a:bodyPr>
                      <a:noAutofit/>
                    </a:bodyPr>
                    <a:lstStyle/>
                    <a:p>
                      <a:pPr indent="0" lvl="0" marL="0" rtl="0" algn="l">
                        <a:spcBef>
                          <a:spcPts val="0"/>
                        </a:spcBef>
                        <a:spcAft>
                          <a:spcPts val="0"/>
                        </a:spcAft>
                        <a:buNone/>
                      </a:pPr>
                      <a:r>
                        <a:t/>
                      </a:r>
                      <a:endParaRPr b="1" sz="1100">
                        <a:solidFill>
                          <a:srgbClr val="2F2E2C"/>
                        </a:solidFill>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ctr">
                        <a:spcBef>
                          <a:spcPts val="0"/>
                        </a:spcBef>
                        <a:spcAft>
                          <a:spcPts val="0"/>
                        </a:spcAft>
                        <a:buNone/>
                      </a:pPr>
                      <a:r>
                        <a:rPr b="1" lang="en" sz="1100">
                          <a:solidFill>
                            <a:srgbClr val="2F2E2C"/>
                          </a:solidFill>
                          <a:highlight>
                            <a:srgbClr val="FFFFFF"/>
                          </a:highlight>
                          <a:latin typeface="Proxima Nova"/>
                          <a:ea typeface="Proxima Nova"/>
                          <a:cs typeface="Proxima Nova"/>
                          <a:sym typeface="Proxima Nova"/>
                        </a:rPr>
                        <a:t>3</a:t>
                      </a:r>
                      <a:endParaRPr b="1" sz="1100">
                        <a:solidFill>
                          <a:srgbClr val="2F2E2C"/>
                        </a:solidFill>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ctr">
                        <a:spcBef>
                          <a:spcPts val="0"/>
                        </a:spcBef>
                        <a:spcAft>
                          <a:spcPts val="0"/>
                        </a:spcAft>
                        <a:buNone/>
                      </a:pPr>
                      <a:r>
                        <a:rPr b="1" lang="en" sz="1100">
                          <a:solidFill>
                            <a:srgbClr val="2F2E2C"/>
                          </a:solidFill>
                          <a:highlight>
                            <a:srgbClr val="FFFFFF"/>
                          </a:highlight>
                          <a:latin typeface="Proxima Nova"/>
                          <a:ea typeface="Proxima Nova"/>
                          <a:cs typeface="Proxima Nova"/>
                          <a:sym typeface="Proxima Nova"/>
                        </a:rPr>
                        <a:t>2</a:t>
                      </a:r>
                      <a:endParaRPr b="1" sz="1100">
                        <a:solidFill>
                          <a:srgbClr val="2F2E2C"/>
                        </a:solidFill>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ctr">
                        <a:spcBef>
                          <a:spcPts val="0"/>
                        </a:spcBef>
                        <a:spcAft>
                          <a:spcPts val="0"/>
                        </a:spcAft>
                        <a:buNone/>
                      </a:pPr>
                      <a:r>
                        <a:rPr b="1" lang="en" sz="1100">
                          <a:solidFill>
                            <a:srgbClr val="2F2E2C"/>
                          </a:solidFill>
                          <a:highlight>
                            <a:srgbClr val="FFFFFF"/>
                          </a:highlight>
                          <a:latin typeface="Proxima Nova"/>
                          <a:ea typeface="Proxima Nova"/>
                          <a:cs typeface="Proxima Nova"/>
                          <a:sym typeface="Proxima Nova"/>
                        </a:rPr>
                        <a:t>1</a:t>
                      </a:r>
                      <a:endParaRPr b="1" sz="1100">
                        <a:solidFill>
                          <a:srgbClr val="2F2E2C"/>
                        </a:solidFill>
                        <a:highlight>
                          <a:srgbClr val="FFFFFF"/>
                        </a:highlight>
                        <a:latin typeface="Proxima Nova"/>
                        <a:ea typeface="Proxima Nova"/>
                        <a:cs typeface="Proxima Nova"/>
                        <a:sym typeface="Proxima Nova"/>
                      </a:endParaRPr>
                    </a:p>
                  </a:txBody>
                  <a:tcPr marT="63500" marB="63500" marR="63500" marL="63500"/>
                </a:tc>
              </a:tr>
              <a:tr h="1227375">
                <a:tc>
                  <a:txBody>
                    <a:bodyPr>
                      <a:noAutofit/>
                    </a:bodyPr>
                    <a:lstStyle/>
                    <a:p>
                      <a:pPr indent="0" lvl="0" marL="0" rtl="0" algn="ctr">
                        <a:spcBef>
                          <a:spcPts val="0"/>
                        </a:spcBef>
                        <a:spcAft>
                          <a:spcPts val="0"/>
                        </a:spcAft>
                        <a:buNone/>
                      </a:pPr>
                      <a:r>
                        <a:rPr b="1" lang="en">
                          <a:solidFill>
                            <a:srgbClr val="2F2E2C"/>
                          </a:solidFill>
                          <a:highlight>
                            <a:srgbClr val="FFFFFF"/>
                          </a:highlight>
                          <a:latin typeface="Proxima Nova"/>
                          <a:ea typeface="Proxima Nova"/>
                          <a:cs typeface="Proxima Nova"/>
                          <a:sym typeface="Proxima Nova"/>
                        </a:rPr>
                        <a:t>Origami Circuit’s Electronic  Functionality</a:t>
                      </a:r>
                      <a:endParaRPr b="1">
                        <a:solidFill>
                          <a:srgbClr val="2F2E2C"/>
                        </a:solidFill>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l">
                        <a:spcBef>
                          <a:spcPts val="0"/>
                        </a:spcBef>
                        <a:spcAft>
                          <a:spcPts val="0"/>
                        </a:spcAft>
                        <a:buNone/>
                      </a:pPr>
                      <a:r>
                        <a:rPr lang="en" sz="1000">
                          <a:solidFill>
                            <a:srgbClr val="2F2E2C"/>
                          </a:solidFill>
                          <a:highlight>
                            <a:srgbClr val="FFFFFF"/>
                          </a:highlight>
                          <a:latin typeface="Proxima Nova"/>
                          <a:ea typeface="Proxima Nova"/>
                          <a:cs typeface="Proxima Nova"/>
                          <a:sym typeface="Proxima Nova"/>
                        </a:rPr>
                        <a:t>Design was created and operated as a fully functional circuit by lighting up LED, sounding the buzzer, etc. The creation functioned normally and did not have to be specifically held at a certain angle for example for the circuit to work. The circuit worked consistently despite repeated manipulation of the origami circuit.</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rPr lang="en" sz="1000">
                          <a:solidFill>
                            <a:srgbClr val="2F2E2C"/>
                          </a:solidFill>
                          <a:highlight>
                            <a:srgbClr val="FFFFFF"/>
                          </a:highlight>
                          <a:latin typeface="Proxima Nova"/>
                          <a:ea typeface="Proxima Nova"/>
                          <a:cs typeface="Proxima Nova"/>
                          <a:sym typeface="Proxima Nova"/>
                        </a:rPr>
                        <a:t>Design was created and operated as a fully functional circuit by lighting up the LED., sounding the buzzer, etc. The origami creation needed to be manipulated, held, or maintained in a specific angle in order for the circuit to be completed.</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rPr lang="en" sz="1000">
                          <a:solidFill>
                            <a:srgbClr val="2F2E2C"/>
                          </a:solidFill>
                          <a:highlight>
                            <a:srgbClr val="FFFFFF"/>
                          </a:highlight>
                          <a:latin typeface="Proxima Nova"/>
                          <a:ea typeface="Proxima Nova"/>
                          <a:cs typeface="Proxima Nova"/>
                          <a:sym typeface="Proxima Nova"/>
                        </a:rPr>
                        <a:t>Design was created, but the LED or other device did not work or did not work in a consistent manner as the origami was manipulated.  </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r>
              <a:tr h="1123175">
                <a:tc>
                  <a:txBody>
                    <a:bodyPr>
                      <a:noAutofit/>
                    </a:bodyPr>
                    <a:lstStyle/>
                    <a:p>
                      <a:pPr indent="0" lvl="0" marL="0" rtl="0" algn="ctr">
                        <a:spcBef>
                          <a:spcPts val="0"/>
                        </a:spcBef>
                        <a:spcAft>
                          <a:spcPts val="0"/>
                        </a:spcAft>
                        <a:buNone/>
                      </a:pPr>
                      <a:r>
                        <a:rPr b="1" lang="en">
                          <a:solidFill>
                            <a:srgbClr val="2F2E2C"/>
                          </a:solidFill>
                          <a:highlight>
                            <a:srgbClr val="FFFFFF"/>
                          </a:highlight>
                          <a:latin typeface="Proxima Nova"/>
                          <a:ea typeface="Proxima Nova"/>
                          <a:cs typeface="Proxima Nova"/>
                          <a:sym typeface="Proxima Nova"/>
                        </a:rPr>
                        <a:t>Origami Circuit’s Origami Functionality</a:t>
                      </a:r>
                      <a:endParaRPr b="1">
                        <a:solidFill>
                          <a:srgbClr val="2F2E2C"/>
                        </a:solidFill>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l">
                        <a:spcBef>
                          <a:spcPts val="0"/>
                        </a:spcBef>
                        <a:spcAft>
                          <a:spcPts val="0"/>
                        </a:spcAft>
                        <a:buNone/>
                      </a:pPr>
                      <a:r>
                        <a:rPr lang="en" sz="1000">
                          <a:solidFill>
                            <a:srgbClr val="2F2E2C"/>
                          </a:solidFill>
                          <a:highlight>
                            <a:srgbClr val="FFFFFF"/>
                          </a:highlight>
                          <a:latin typeface="Proxima Nova"/>
                          <a:ea typeface="Proxima Nova"/>
                          <a:cs typeface="Proxima Nova"/>
                          <a:sym typeface="Proxima Nova"/>
                        </a:rPr>
                        <a:t>The origami creation was able to fold and unfold and fold repeatedly without negatively impacting the circuit.  </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Clr>
                          <a:schemeClr val="dk1"/>
                        </a:buClr>
                        <a:buSzPts val="1100"/>
                        <a:buFont typeface="Arial"/>
                        <a:buNone/>
                      </a:pPr>
                      <a:r>
                        <a:rPr lang="en" sz="1000">
                          <a:solidFill>
                            <a:srgbClr val="2F2E2C"/>
                          </a:solidFill>
                          <a:highlight>
                            <a:srgbClr val="FFFFFF"/>
                          </a:highlight>
                          <a:latin typeface="Proxima Nova"/>
                          <a:ea typeface="Proxima Nova"/>
                          <a:cs typeface="Proxima Nova"/>
                          <a:sym typeface="Proxima Nova"/>
                        </a:rPr>
                        <a:t>The origami creation was able to fold and unfold a limited number of times or only with specific assistance from the designers. </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rPr lang="en" sz="1000">
                          <a:solidFill>
                            <a:srgbClr val="2F2E2C"/>
                          </a:solidFill>
                          <a:highlight>
                            <a:srgbClr val="FFFFFF"/>
                          </a:highlight>
                          <a:latin typeface="Proxima Nova"/>
                          <a:ea typeface="Proxima Nova"/>
                          <a:cs typeface="Proxima Nova"/>
                          <a:sym typeface="Proxima Nova"/>
                        </a:rPr>
                        <a:t>The origami creation was unable to fold and unfold without tearing. </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r>
              <a:tr h="915625">
                <a:tc>
                  <a:txBody>
                    <a:bodyPr>
                      <a:noAutofit/>
                    </a:bodyPr>
                    <a:lstStyle/>
                    <a:p>
                      <a:pPr indent="0" lvl="0" marL="0" rtl="0" algn="ctr">
                        <a:spcBef>
                          <a:spcPts val="0"/>
                        </a:spcBef>
                        <a:spcAft>
                          <a:spcPts val="0"/>
                        </a:spcAft>
                        <a:buNone/>
                      </a:pPr>
                      <a:r>
                        <a:rPr b="1" lang="en">
                          <a:solidFill>
                            <a:srgbClr val="2F2E2C"/>
                          </a:solidFill>
                          <a:highlight>
                            <a:srgbClr val="FFFFFF"/>
                          </a:highlight>
                          <a:latin typeface="Proxima Nova"/>
                          <a:ea typeface="Proxima Nova"/>
                          <a:cs typeface="Proxima Nova"/>
                          <a:sym typeface="Proxima Nova"/>
                        </a:rPr>
                        <a:t>Origami Circuit’s Problem Solving Ability</a:t>
                      </a:r>
                      <a:endParaRPr b="1">
                        <a:solidFill>
                          <a:srgbClr val="2F2E2C"/>
                        </a:solidFill>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l">
                        <a:spcBef>
                          <a:spcPts val="0"/>
                        </a:spcBef>
                        <a:spcAft>
                          <a:spcPts val="0"/>
                        </a:spcAft>
                        <a:buClr>
                          <a:schemeClr val="dk1"/>
                        </a:buClr>
                        <a:buSzPts val="1100"/>
                        <a:buFont typeface="Arial"/>
                        <a:buNone/>
                      </a:pPr>
                      <a:r>
                        <a:rPr lang="en" sz="1000">
                          <a:solidFill>
                            <a:srgbClr val="2F2E2C"/>
                          </a:solidFill>
                          <a:highlight>
                            <a:schemeClr val="lt1"/>
                          </a:highlight>
                          <a:latin typeface="Proxima Nova"/>
                          <a:ea typeface="Proxima Nova"/>
                          <a:cs typeface="Proxima Nova"/>
                          <a:sym typeface="Proxima Nova"/>
                        </a:rPr>
                        <a:t>The origami folds created a design capable of addressing the desired problem.</a:t>
                      </a:r>
                      <a:r>
                        <a:rPr lang="en" sz="1000">
                          <a:solidFill>
                            <a:srgbClr val="2F2E2C"/>
                          </a:solidFill>
                          <a:highlight>
                            <a:schemeClr val="lt1"/>
                          </a:highlight>
                          <a:latin typeface="Proxima Nova"/>
                          <a:ea typeface="Proxima Nova"/>
                          <a:cs typeface="Proxima Nova"/>
                          <a:sym typeface="Proxima Nova"/>
                        </a:rPr>
                        <a:t>The designed created to do so solves the problem in a manner, which is both realistic and unique.</a:t>
                      </a:r>
                      <a:endParaRPr sz="1000">
                        <a:solidFill>
                          <a:srgbClr val="2F2E2C"/>
                        </a:solidFill>
                        <a:highlight>
                          <a:schemeClr val="lt1"/>
                        </a:highlight>
                        <a:latin typeface="Proxima Nova"/>
                        <a:ea typeface="Proxima Nova"/>
                        <a:cs typeface="Proxima Nova"/>
                        <a:sym typeface="Proxima Nova"/>
                      </a:endParaRPr>
                    </a:p>
                    <a:p>
                      <a:pPr indent="0" lvl="0" marL="0" rtl="0" algn="l">
                        <a:spcBef>
                          <a:spcPts val="0"/>
                        </a:spcBef>
                        <a:spcAft>
                          <a:spcPts val="0"/>
                        </a:spcAft>
                        <a:buNone/>
                      </a:pPr>
                      <a:r>
                        <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Clr>
                          <a:schemeClr val="dk1"/>
                        </a:buClr>
                        <a:buSzPts val="1100"/>
                        <a:buFont typeface="Arial"/>
                        <a:buNone/>
                      </a:pPr>
                      <a:r>
                        <a:rPr lang="en" sz="1000">
                          <a:solidFill>
                            <a:srgbClr val="2F2E2C"/>
                          </a:solidFill>
                          <a:highlight>
                            <a:schemeClr val="lt1"/>
                          </a:highlight>
                          <a:latin typeface="Proxima Nova"/>
                          <a:ea typeface="Proxima Nova"/>
                          <a:cs typeface="Proxima Nova"/>
                          <a:sym typeface="Proxima Nova"/>
                        </a:rPr>
                        <a:t>The origami folds created a design capable of addressing the desired problem.</a:t>
                      </a:r>
                      <a:endParaRPr sz="1000">
                        <a:solidFill>
                          <a:srgbClr val="2F2E2C"/>
                        </a:solidFill>
                        <a:highlight>
                          <a:schemeClr val="lt1"/>
                        </a:highlight>
                        <a:latin typeface="Proxima Nova"/>
                        <a:ea typeface="Proxima Nova"/>
                        <a:cs typeface="Proxima Nova"/>
                        <a:sym typeface="Proxima Nova"/>
                      </a:endParaRPr>
                    </a:p>
                    <a:p>
                      <a:pPr indent="0" lvl="0" marL="0" rtl="0" algn="l">
                        <a:spcBef>
                          <a:spcPts val="0"/>
                        </a:spcBef>
                        <a:spcAft>
                          <a:spcPts val="0"/>
                        </a:spcAft>
                        <a:buNone/>
                      </a:pPr>
                      <a:r>
                        <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Clr>
                          <a:schemeClr val="dk1"/>
                        </a:buClr>
                        <a:buSzPts val="1100"/>
                        <a:buFont typeface="Arial"/>
                        <a:buNone/>
                      </a:pPr>
                      <a:r>
                        <a:rPr lang="en" sz="1000">
                          <a:solidFill>
                            <a:srgbClr val="2F2E2C"/>
                          </a:solidFill>
                          <a:highlight>
                            <a:schemeClr val="lt1"/>
                          </a:highlight>
                          <a:latin typeface="Proxima Nova"/>
                          <a:ea typeface="Proxima Nova"/>
                          <a:cs typeface="Proxima Nova"/>
                          <a:sym typeface="Proxima Nova"/>
                        </a:rPr>
                        <a:t>The origami design does not </a:t>
                      </a:r>
                      <a:r>
                        <a:rPr lang="en" sz="1000">
                          <a:solidFill>
                            <a:srgbClr val="2F2E2C"/>
                          </a:solidFill>
                          <a:highlight>
                            <a:schemeClr val="lt1"/>
                          </a:highlight>
                          <a:latin typeface="Proxima Nova"/>
                          <a:ea typeface="Proxima Nova"/>
                          <a:cs typeface="Proxima Nova"/>
                          <a:sym typeface="Proxima Nova"/>
                        </a:rPr>
                        <a:t>reasonably address the group’s desired problem.</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r>
              <a:tr h="619475">
                <a:tc>
                  <a:txBody>
                    <a:bodyPr>
                      <a:noAutofit/>
                    </a:bodyPr>
                    <a:lstStyle/>
                    <a:p>
                      <a:pPr indent="0" lvl="0" marL="0" rtl="0" algn="ctr">
                        <a:spcBef>
                          <a:spcPts val="0"/>
                        </a:spcBef>
                        <a:spcAft>
                          <a:spcPts val="0"/>
                        </a:spcAft>
                        <a:buNone/>
                      </a:pPr>
                      <a:r>
                        <a:rPr b="1" lang="en">
                          <a:solidFill>
                            <a:srgbClr val="2F2E2C"/>
                          </a:solidFill>
                          <a:highlight>
                            <a:srgbClr val="FFFFFF"/>
                          </a:highlight>
                          <a:latin typeface="Proxima Nova"/>
                          <a:ea typeface="Proxima Nova"/>
                          <a:cs typeface="Proxima Nova"/>
                          <a:sym typeface="Proxima Nova"/>
                        </a:rPr>
                        <a:t>Reflection Questions</a:t>
                      </a:r>
                      <a:endParaRPr b="1">
                        <a:solidFill>
                          <a:srgbClr val="2F2E2C"/>
                        </a:solidFill>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l">
                        <a:spcBef>
                          <a:spcPts val="0"/>
                        </a:spcBef>
                        <a:spcAft>
                          <a:spcPts val="0"/>
                        </a:spcAft>
                        <a:buNone/>
                      </a:pPr>
                      <a:r>
                        <a:rPr lang="en" sz="1000">
                          <a:solidFill>
                            <a:srgbClr val="2F2E2C"/>
                          </a:solidFill>
                          <a:highlight>
                            <a:srgbClr val="FFFFFF"/>
                          </a:highlight>
                          <a:latin typeface="Proxima Nova"/>
                          <a:ea typeface="Proxima Nova"/>
                          <a:cs typeface="Proxima Nova"/>
                          <a:sym typeface="Proxima Nova"/>
                        </a:rPr>
                        <a:t>Reflection q</a:t>
                      </a:r>
                      <a:r>
                        <a:rPr lang="en" sz="1000">
                          <a:solidFill>
                            <a:srgbClr val="2F2E2C"/>
                          </a:solidFill>
                          <a:highlight>
                            <a:srgbClr val="FFFFFF"/>
                          </a:highlight>
                          <a:latin typeface="Proxima Nova"/>
                          <a:ea typeface="Proxima Nova"/>
                          <a:cs typeface="Proxima Nova"/>
                          <a:sym typeface="Proxima Nova"/>
                        </a:rPr>
                        <a:t>uestions were answered and specific evidence from the activity was used to justify answers.</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rPr lang="en" sz="1000">
                          <a:solidFill>
                            <a:srgbClr val="2F2E2C"/>
                          </a:solidFill>
                          <a:highlight>
                            <a:srgbClr val="FFFFFF"/>
                          </a:highlight>
                          <a:latin typeface="Proxima Nova"/>
                          <a:ea typeface="Proxima Nova"/>
                          <a:cs typeface="Proxima Nova"/>
                          <a:sym typeface="Proxima Nova"/>
                        </a:rPr>
                        <a:t>Questions were answered, but evidence used did not connect to the activity.</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rPr lang="en" sz="1000">
                          <a:solidFill>
                            <a:srgbClr val="2F2E2C"/>
                          </a:solidFill>
                          <a:highlight>
                            <a:srgbClr val="FFFFFF"/>
                          </a:highlight>
                          <a:latin typeface="Proxima Nova"/>
                          <a:ea typeface="Proxima Nova"/>
                          <a:cs typeface="Proxima Nova"/>
                          <a:sym typeface="Proxima Nova"/>
                        </a:rPr>
                        <a:t>Questions were answered incompletely with little or no relevant evidence. </a:t>
                      </a:r>
                      <a:endParaRPr sz="1000">
                        <a:solidFill>
                          <a:srgbClr val="2F2E2C"/>
                        </a:solidFill>
                        <a:highlight>
                          <a:srgbClr val="FFFFFF"/>
                        </a:highlight>
                        <a:latin typeface="Proxima Nova"/>
                        <a:ea typeface="Proxima Nova"/>
                        <a:cs typeface="Proxima Nova"/>
                        <a:sym typeface="Proxima Nova"/>
                      </a:endParaRPr>
                    </a:p>
                  </a:txBody>
                  <a:tcPr marT="63500" marB="63500" marR="63500" marL="6350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Proxima Nova"/>
                <a:ea typeface="Proxima Nova"/>
                <a:cs typeface="Proxima Nova"/>
                <a:sym typeface="Proxima Nova"/>
              </a:rPr>
              <a:t>Materials</a:t>
            </a:r>
            <a:endParaRPr>
              <a:latin typeface="Proxima Nova"/>
              <a:ea typeface="Proxima Nova"/>
              <a:cs typeface="Proxima Nova"/>
              <a:sym typeface="Proxima Nova"/>
            </a:endParaRPr>
          </a:p>
        </p:txBody>
      </p:sp>
      <p:sp>
        <p:nvSpPr>
          <p:cNvPr id="70" name="Google Shape;70;p15"/>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b="1" lang="en">
                <a:solidFill>
                  <a:schemeClr val="dk1"/>
                </a:solidFill>
                <a:highlight>
                  <a:srgbClr val="FFFFFF"/>
                </a:highlight>
                <a:latin typeface="Proxima Nova"/>
                <a:ea typeface="Proxima Nova"/>
                <a:cs typeface="Proxima Nova"/>
                <a:sym typeface="Proxima Nova"/>
              </a:rPr>
              <a:t>Materials required</a:t>
            </a:r>
            <a:endParaRPr b="1">
              <a:solidFill>
                <a:schemeClr val="dk1"/>
              </a:solidFill>
              <a:highlight>
                <a:srgbClr val="FFFFFF"/>
              </a:highlight>
              <a:latin typeface="Proxima Nova"/>
              <a:ea typeface="Proxima Nova"/>
              <a:cs typeface="Proxima Nova"/>
              <a:sym typeface="Proxima Nova"/>
            </a:endParaRPr>
          </a:p>
          <a:p>
            <a:pPr indent="-342900" lvl="0" marL="457200" rtl="0" algn="l">
              <a:lnSpc>
                <a:spcPct val="115000"/>
              </a:lnSpc>
              <a:spcBef>
                <a:spcPts val="0"/>
              </a:spcBef>
              <a:spcAft>
                <a:spcPts val="0"/>
              </a:spcAft>
              <a:buClr>
                <a:schemeClr val="dk1"/>
              </a:buClr>
              <a:buSzPts val="1800"/>
              <a:buFont typeface="Proxima Nova"/>
              <a:buChar char="●"/>
            </a:pPr>
            <a:r>
              <a:rPr lang="en">
                <a:solidFill>
                  <a:schemeClr val="dk1"/>
                </a:solidFill>
                <a:latin typeface="Proxima Nova"/>
                <a:ea typeface="Proxima Nova"/>
                <a:cs typeface="Proxima Nova"/>
                <a:sym typeface="Proxima Nova"/>
              </a:rPr>
              <a:t>Solar garden light or toy</a:t>
            </a:r>
            <a:endParaRPr>
              <a:solidFill>
                <a:schemeClr val="dk1"/>
              </a:solidFill>
              <a:latin typeface="Proxima Nova"/>
              <a:ea typeface="Proxima Nova"/>
              <a:cs typeface="Proxima Nova"/>
              <a:sym typeface="Proxima Nova"/>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latin typeface="Proxima Nova"/>
                <a:ea typeface="Proxima Nova"/>
                <a:cs typeface="Proxima Nova"/>
                <a:sym typeface="Proxima Nova"/>
              </a:rPr>
              <a:t>Options:</a:t>
            </a:r>
            <a:endParaRPr>
              <a:solidFill>
                <a:schemeClr val="dk1"/>
              </a:solidFill>
              <a:latin typeface="Proxima Nova"/>
              <a:ea typeface="Proxima Nova"/>
              <a:cs typeface="Proxima Nova"/>
              <a:sym typeface="Proxima Nova"/>
            </a:endParaRPr>
          </a:p>
          <a:p>
            <a:pPr indent="-342900" lvl="1" marL="914400" rtl="0" algn="l">
              <a:lnSpc>
                <a:spcPct val="115000"/>
              </a:lnSpc>
              <a:spcBef>
                <a:spcPts val="0"/>
              </a:spcBef>
              <a:spcAft>
                <a:spcPts val="0"/>
              </a:spcAft>
              <a:buClr>
                <a:schemeClr val="dk1"/>
              </a:buClr>
              <a:buSzPts val="1800"/>
              <a:buFont typeface="Proxima Nova"/>
              <a:buChar char="○"/>
            </a:pPr>
            <a:r>
              <a:rPr lang="en" sz="1800" u="sng">
                <a:solidFill>
                  <a:srgbClr val="1155CC"/>
                </a:solidFill>
                <a:latin typeface="Proxima Nova"/>
                <a:ea typeface="Proxima Nova"/>
                <a:cs typeface="Proxima Nova"/>
                <a:sym typeface="Proxima Nova"/>
                <a:hlinkClick r:id="rId3"/>
              </a:rPr>
              <a:t>Mini spotlights</a:t>
            </a:r>
            <a:r>
              <a:rPr lang="en" sz="1800">
                <a:solidFill>
                  <a:schemeClr val="dk1"/>
                </a:solidFill>
                <a:latin typeface="Proxima Nova"/>
                <a:ea typeface="Proxima Nova"/>
                <a:cs typeface="Proxima Nova"/>
                <a:sym typeface="Proxima Nova"/>
              </a:rPr>
              <a:t> </a:t>
            </a:r>
            <a:endParaRPr sz="1800">
              <a:solidFill>
                <a:schemeClr val="dk1"/>
              </a:solidFill>
              <a:latin typeface="Proxima Nova"/>
              <a:ea typeface="Proxima Nova"/>
              <a:cs typeface="Proxima Nova"/>
              <a:sym typeface="Proxima Nova"/>
            </a:endParaRPr>
          </a:p>
          <a:p>
            <a:pPr indent="-342900" lvl="1" marL="914400" rtl="0" algn="l">
              <a:lnSpc>
                <a:spcPct val="115000"/>
              </a:lnSpc>
              <a:spcBef>
                <a:spcPts val="0"/>
              </a:spcBef>
              <a:spcAft>
                <a:spcPts val="0"/>
              </a:spcAft>
              <a:buClr>
                <a:schemeClr val="dk1"/>
              </a:buClr>
              <a:buSzPts val="1800"/>
              <a:buFont typeface="Proxima Nova"/>
              <a:buChar char="○"/>
            </a:pPr>
            <a:r>
              <a:rPr lang="en" sz="1800" u="sng">
                <a:solidFill>
                  <a:srgbClr val="1155CC"/>
                </a:solidFill>
                <a:latin typeface="Proxima Nova"/>
                <a:ea typeface="Proxima Nova"/>
                <a:cs typeface="Proxima Nova"/>
                <a:sym typeface="Proxima Nova"/>
                <a:hlinkClick r:id="rId4"/>
              </a:rPr>
              <a:t>Stake Lights</a:t>
            </a:r>
            <a:r>
              <a:rPr lang="en" sz="1800">
                <a:solidFill>
                  <a:schemeClr val="dk1"/>
                </a:solidFill>
                <a:latin typeface="Proxima Nova"/>
                <a:ea typeface="Proxima Nova"/>
                <a:cs typeface="Proxima Nova"/>
                <a:sym typeface="Proxima Nova"/>
              </a:rPr>
              <a:t> </a:t>
            </a:r>
            <a:endParaRPr sz="1800">
              <a:solidFill>
                <a:schemeClr val="dk1"/>
              </a:solidFill>
              <a:latin typeface="Proxima Nova"/>
              <a:ea typeface="Proxima Nova"/>
              <a:cs typeface="Proxima Nova"/>
              <a:sym typeface="Proxima Nova"/>
            </a:endParaRPr>
          </a:p>
          <a:p>
            <a:pPr indent="-342900" lvl="1" marL="914400" rtl="0" algn="l">
              <a:lnSpc>
                <a:spcPct val="115000"/>
              </a:lnSpc>
              <a:spcBef>
                <a:spcPts val="0"/>
              </a:spcBef>
              <a:spcAft>
                <a:spcPts val="0"/>
              </a:spcAft>
              <a:buClr>
                <a:schemeClr val="dk1"/>
              </a:buClr>
              <a:buSzPts val="1800"/>
              <a:buFont typeface="Proxima Nova"/>
              <a:buChar char="○"/>
            </a:pPr>
            <a:r>
              <a:rPr lang="en" sz="1800" u="sng">
                <a:solidFill>
                  <a:srgbClr val="1155CC"/>
                </a:solidFill>
                <a:latin typeface="Proxima Nova"/>
                <a:ea typeface="Proxima Nova"/>
                <a:cs typeface="Proxima Nova"/>
                <a:sym typeface="Proxima Nova"/>
                <a:hlinkClick r:id="rId5"/>
              </a:rPr>
              <a:t>Pathway Lights</a:t>
            </a:r>
            <a:r>
              <a:rPr lang="en" sz="1800">
                <a:solidFill>
                  <a:schemeClr val="dk1"/>
                </a:solidFill>
                <a:latin typeface="Proxima Nova"/>
                <a:ea typeface="Proxima Nova"/>
                <a:cs typeface="Proxima Nova"/>
                <a:sym typeface="Proxima Nova"/>
              </a:rPr>
              <a:t> </a:t>
            </a:r>
            <a:endParaRPr sz="1800">
              <a:solidFill>
                <a:schemeClr val="dk1"/>
              </a:solidFill>
              <a:latin typeface="Proxima Nova"/>
              <a:ea typeface="Proxima Nova"/>
              <a:cs typeface="Proxima Nova"/>
              <a:sym typeface="Proxima Nova"/>
            </a:endParaRPr>
          </a:p>
          <a:p>
            <a:pPr indent="-342900" lvl="1" marL="914400" rtl="0" algn="l">
              <a:lnSpc>
                <a:spcPct val="115000"/>
              </a:lnSpc>
              <a:spcBef>
                <a:spcPts val="0"/>
              </a:spcBef>
              <a:spcAft>
                <a:spcPts val="0"/>
              </a:spcAft>
              <a:buClr>
                <a:schemeClr val="dk1"/>
              </a:buClr>
              <a:buSzPts val="1800"/>
              <a:buFont typeface="Proxima Nova"/>
              <a:buChar char="○"/>
            </a:pPr>
            <a:r>
              <a:rPr lang="en" sz="1800" u="sng">
                <a:solidFill>
                  <a:srgbClr val="1155CC"/>
                </a:solidFill>
                <a:latin typeface="Proxima Nova"/>
                <a:ea typeface="Proxima Nova"/>
                <a:cs typeface="Proxima Nova"/>
                <a:sym typeface="Proxima Nova"/>
                <a:hlinkClick r:id="rId6"/>
              </a:rPr>
              <a:t>Solar-powered dancing toy</a:t>
            </a:r>
            <a:r>
              <a:rPr lang="en" sz="1800">
                <a:solidFill>
                  <a:schemeClr val="dk1"/>
                </a:solidFill>
                <a:latin typeface="Proxima Nova"/>
                <a:ea typeface="Proxima Nova"/>
                <a:cs typeface="Proxima Nova"/>
                <a:sym typeface="Proxima Nova"/>
              </a:rPr>
              <a:t> </a:t>
            </a:r>
            <a:endParaRPr sz="1800">
              <a:solidFill>
                <a:schemeClr val="dk1"/>
              </a:solidFill>
              <a:latin typeface="Proxima Nova"/>
              <a:ea typeface="Proxima Nova"/>
              <a:cs typeface="Proxima Nova"/>
              <a:sym typeface="Proxima Nova"/>
            </a:endParaRPr>
          </a:p>
          <a:p>
            <a:pPr indent="-342900" lvl="0" marL="457200" rtl="0" algn="l">
              <a:lnSpc>
                <a:spcPct val="115000"/>
              </a:lnSpc>
              <a:spcBef>
                <a:spcPts val="0"/>
              </a:spcBef>
              <a:spcAft>
                <a:spcPts val="0"/>
              </a:spcAft>
              <a:buClr>
                <a:schemeClr val="dk1"/>
              </a:buClr>
              <a:buSzPts val="1800"/>
              <a:buFont typeface="Proxima Nova"/>
              <a:buChar char="●"/>
            </a:pPr>
            <a:r>
              <a:rPr lang="en">
                <a:solidFill>
                  <a:schemeClr val="dk1"/>
                </a:solidFill>
                <a:latin typeface="Proxima Nova"/>
                <a:ea typeface="Proxima Nova"/>
                <a:cs typeface="Proxima Nova"/>
                <a:sym typeface="Proxima Nova"/>
              </a:rPr>
              <a:t>Precision screwdriver set, hammer, flathead screwdriver </a:t>
            </a:r>
            <a:endParaRPr>
              <a:solidFill>
                <a:schemeClr val="dk1"/>
              </a:solidFill>
              <a:latin typeface="Proxima Nova"/>
              <a:ea typeface="Proxima Nova"/>
              <a:cs typeface="Proxima Nova"/>
              <a:sym typeface="Proxima Nova"/>
            </a:endParaRPr>
          </a:p>
          <a:p>
            <a:pPr indent="-342900" lvl="0" marL="457200" rtl="0" algn="l">
              <a:lnSpc>
                <a:spcPct val="115000"/>
              </a:lnSpc>
              <a:spcBef>
                <a:spcPts val="0"/>
              </a:spcBef>
              <a:spcAft>
                <a:spcPts val="0"/>
              </a:spcAft>
              <a:buClr>
                <a:schemeClr val="dk1"/>
              </a:buClr>
              <a:buSzPts val="1800"/>
              <a:buFont typeface="Proxima Nova"/>
              <a:buChar char="●"/>
            </a:pPr>
            <a:r>
              <a:rPr lang="en">
                <a:solidFill>
                  <a:schemeClr val="dk1"/>
                </a:solidFill>
                <a:latin typeface="Proxima Nova"/>
                <a:ea typeface="Proxima Nova"/>
                <a:cs typeface="Proxima Nova"/>
                <a:sym typeface="Proxima Nova"/>
              </a:rPr>
              <a:t>Safety glasses and leather work gloves (for all observers)</a:t>
            </a:r>
            <a:endParaRPr>
              <a:latin typeface="Proxima Nova"/>
              <a:ea typeface="Proxima Nova"/>
              <a:cs typeface="Proxima Nova"/>
              <a:sym typeface="Proxima Nov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6"/>
          <p:cNvSpPr txBox="1"/>
          <p:nvPr>
            <p:ph type="title"/>
          </p:nvPr>
        </p:nvSpPr>
        <p:spPr>
          <a:xfrm>
            <a:off x="2421300" y="106350"/>
            <a:ext cx="44112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Proxima Nova"/>
                <a:ea typeface="Proxima Nova"/>
                <a:cs typeface="Proxima Nova"/>
                <a:sym typeface="Proxima Nova"/>
              </a:rPr>
              <a:t>Garden Light Dissected</a:t>
            </a:r>
            <a:endParaRPr>
              <a:latin typeface="Proxima Nova"/>
              <a:ea typeface="Proxima Nova"/>
              <a:cs typeface="Proxima Nova"/>
              <a:sym typeface="Proxima Nova"/>
            </a:endParaRPr>
          </a:p>
        </p:txBody>
      </p:sp>
      <p:sp>
        <p:nvSpPr>
          <p:cNvPr id="76" name="Google Shape;76;p16"/>
          <p:cNvSpPr txBox="1"/>
          <p:nvPr/>
        </p:nvSpPr>
        <p:spPr>
          <a:xfrm>
            <a:off x="1136150" y="679050"/>
            <a:ext cx="6981300" cy="36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Use this image to help you make sure you didn’t miss any parts of your circuit</a:t>
            </a:r>
            <a:endParaRPr>
              <a:latin typeface="Proxima Nova"/>
              <a:ea typeface="Proxima Nova"/>
              <a:cs typeface="Proxima Nova"/>
              <a:sym typeface="Proxima Nova"/>
            </a:endParaRPr>
          </a:p>
        </p:txBody>
      </p:sp>
      <p:pic>
        <p:nvPicPr>
          <p:cNvPr id="77" name="Google Shape;77;p16"/>
          <p:cNvPicPr preferRelativeResize="0"/>
          <p:nvPr/>
        </p:nvPicPr>
        <p:blipFill>
          <a:blip r:embed="rId3">
            <a:alphaModFix/>
          </a:blip>
          <a:stretch>
            <a:fillRect/>
          </a:stretch>
        </p:blipFill>
        <p:spPr>
          <a:xfrm>
            <a:off x="1179526" y="1042650"/>
            <a:ext cx="6784951" cy="397529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1795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Find The Components</a:t>
            </a:r>
            <a:endParaRPr/>
          </a:p>
        </p:txBody>
      </p:sp>
      <p:graphicFrame>
        <p:nvGraphicFramePr>
          <p:cNvPr id="83" name="Google Shape;83;p17"/>
          <p:cNvGraphicFramePr/>
          <p:nvPr/>
        </p:nvGraphicFramePr>
        <p:xfrm>
          <a:off x="311700" y="752275"/>
          <a:ext cx="3000000" cy="3000000"/>
        </p:xfrm>
        <a:graphic>
          <a:graphicData uri="http://schemas.openxmlformats.org/drawingml/2006/table">
            <a:tbl>
              <a:tblPr>
                <a:noFill/>
                <a:tableStyleId>{A75FF437-A5E3-4AB9-B04F-D905DE1B03F0}</a:tableStyleId>
              </a:tblPr>
              <a:tblGrid>
                <a:gridCol w="1685400"/>
                <a:gridCol w="1217225"/>
                <a:gridCol w="1217225"/>
                <a:gridCol w="4400750"/>
              </a:tblGrid>
              <a:tr h="834875">
                <a:tc>
                  <a:txBody>
                    <a:bodyPr>
                      <a:noAutofit/>
                    </a:bodyPr>
                    <a:lstStyle/>
                    <a:p>
                      <a:pPr indent="0" lvl="0" marL="0" rtl="0" algn="ctr">
                        <a:spcBef>
                          <a:spcPts val="0"/>
                        </a:spcBef>
                        <a:spcAft>
                          <a:spcPts val="0"/>
                        </a:spcAft>
                        <a:buNone/>
                      </a:pPr>
                      <a:r>
                        <a:rPr b="1" lang="en" sz="1200">
                          <a:highlight>
                            <a:srgbClr val="FFFFFF"/>
                          </a:highlight>
                          <a:latin typeface="Proxima Nova"/>
                          <a:ea typeface="Proxima Nova"/>
                          <a:cs typeface="Proxima Nova"/>
                          <a:sym typeface="Proxima Nova"/>
                        </a:rPr>
                        <a:t>Name of the component</a:t>
                      </a:r>
                      <a:endParaRPr b="1" sz="1200">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ctr">
                        <a:spcBef>
                          <a:spcPts val="0"/>
                        </a:spcBef>
                        <a:spcAft>
                          <a:spcPts val="0"/>
                        </a:spcAft>
                        <a:buNone/>
                      </a:pPr>
                      <a:r>
                        <a:rPr b="1" lang="en" sz="1200">
                          <a:highlight>
                            <a:srgbClr val="FFFFFF"/>
                          </a:highlight>
                          <a:latin typeface="Proxima Nova"/>
                          <a:ea typeface="Proxima Nova"/>
                          <a:cs typeface="Proxima Nova"/>
                          <a:sym typeface="Proxima Nova"/>
                        </a:rPr>
                        <a:t>Schematic Symbol</a:t>
                      </a:r>
                      <a:endParaRPr b="1" sz="1200">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ctr">
                        <a:spcBef>
                          <a:spcPts val="0"/>
                        </a:spcBef>
                        <a:spcAft>
                          <a:spcPts val="0"/>
                        </a:spcAft>
                        <a:buNone/>
                      </a:pPr>
                      <a:r>
                        <a:rPr b="1" lang="en" sz="1200">
                          <a:highlight>
                            <a:srgbClr val="FFFFFF"/>
                          </a:highlight>
                          <a:latin typeface="Proxima Nova"/>
                          <a:ea typeface="Proxima Nova"/>
                          <a:cs typeface="Proxima Nova"/>
                          <a:sym typeface="Proxima Nova"/>
                        </a:rPr>
                        <a:t>Checkmark this box as you find the component </a:t>
                      </a:r>
                      <a:endParaRPr b="1" sz="1200">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ctr">
                        <a:spcBef>
                          <a:spcPts val="0"/>
                        </a:spcBef>
                        <a:spcAft>
                          <a:spcPts val="0"/>
                        </a:spcAft>
                        <a:buNone/>
                      </a:pPr>
                      <a:r>
                        <a:rPr b="1" lang="en" sz="1200">
                          <a:latin typeface="Proxima Nova"/>
                          <a:ea typeface="Proxima Nova"/>
                          <a:cs typeface="Proxima Nova"/>
                          <a:sym typeface="Proxima Nova"/>
                        </a:rPr>
                        <a:t>What does this component do?</a:t>
                      </a:r>
                      <a:endParaRPr b="1" sz="1200">
                        <a:latin typeface="Proxima Nova"/>
                        <a:ea typeface="Proxima Nova"/>
                        <a:cs typeface="Proxima Nova"/>
                        <a:sym typeface="Proxima Nova"/>
                      </a:endParaRPr>
                    </a:p>
                  </a:txBody>
                  <a:tcPr marT="91425" marB="91425" marR="91425" marL="91425" anchor="ctr"/>
                </a:tc>
              </a:tr>
              <a:tr h="1554000">
                <a:tc>
                  <a:txBody>
                    <a:bodyPr>
                      <a:noAutofit/>
                    </a:bodyPr>
                    <a:lstStyle/>
                    <a:p>
                      <a:pPr indent="0" lvl="0" marL="0" rtl="0" algn="ctr">
                        <a:spcBef>
                          <a:spcPts val="0"/>
                        </a:spcBef>
                        <a:spcAft>
                          <a:spcPts val="0"/>
                        </a:spcAft>
                        <a:buNone/>
                      </a:pPr>
                      <a:r>
                        <a:rPr b="1" lang="en" sz="4000">
                          <a:highlight>
                            <a:srgbClr val="FFFFFF"/>
                          </a:highlight>
                          <a:latin typeface="Proxima Nova"/>
                          <a:ea typeface="Proxima Nova"/>
                          <a:cs typeface="Proxima Nova"/>
                          <a:sym typeface="Proxima Nova"/>
                        </a:rPr>
                        <a:t>Solar cell</a:t>
                      </a:r>
                      <a:endParaRPr b="1" sz="4000">
                        <a:highlight>
                          <a:srgbClr val="FFFFFF"/>
                        </a:highlight>
                        <a:latin typeface="Proxima Nova"/>
                        <a:ea typeface="Proxima Nova"/>
                        <a:cs typeface="Proxima Nova"/>
                        <a:sym typeface="Proxima Nova"/>
                      </a:endParaRPr>
                    </a:p>
                    <a:p>
                      <a:pPr indent="0" lvl="0" marL="0" rtl="0" algn="ctr">
                        <a:spcBef>
                          <a:spcPts val="0"/>
                        </a:spcBef>
                        <a:spcAft>
                          <a:spcPts val="0"/>
                        </a:spcAft>
                        <a:buNone/>
                      </a:pPr>
                      <a:r>
                        <a:t/>
                      </a:r>
                      <a:endParaRPr b="1" sz="1200">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t/>
                      </a:r>
                      <a:endParaRPr sz="1200">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t/>
                      </a:r>
                      <a:endParaRPr sz="1200">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t/>
                      </a:r>
                      <a:endParaRPr sz="1200">
                        <a:latin typeface="Proxima Nova"/>
                        <a:ea typeface="Proxima Nova"/>
                        <a:cs typeface="Proxima Nova"/>
                        <a:sym typeface="Proxima Nova"/>
                      </a:endParaRPr>
                    </a:p>
                  </a:txBody>
                  <a:tcPr marT="91425" marB="91425" marR="91425" marL="91425"/>
                </a:tc>
              </a:tr>
              <a:tr h="1820775">
                <a:tc>
                  <a:txBody>
                    <a:bodyPr>
                      <a:noAutofit/>
                    </a:bodyPr>
                    <a:lstStyle/>
                    <a:p>
                      <a:pPr indent="0" lvl="0" marL="0" rtl="0" algn="ctr">
                        <a:spcBef>
                          <a:spcPts val="0"/>
                        </a:spcBef>
                        <a:spcAft>
                          <a:spcPts val="0"/>
                        </a:spcAft>
                        <a:buNone/>
                      </a:pPr>
                      <a:r>
                        <a:rPr b="1" lang="en" sz="3200">
                          <a:highlight>
                            <a:srgbClr val="FFFFFF"/>
                          </a:highlight>
                          <a:latin typeface="Proxima Nova"/>
                          <a:ea typeface="Proxima Nova"/>
                          <a:cs typeface="Proxima Nova"/>
                          <a:sym typeface="Proxima Nova"/>
                        </a:rPr>
                        <a:t>Resistor</a:t>
                      </a:r>
                      <a:endParaRPr b="1" sz="3200">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l">
                        <a:spcBef>
                          <a:spcPts val="0"/>
                        </a:spcBef>
                        <a:spcAft>
                          <a:spcPts val="0"/>
                        </a:spcAft>
                        <a:buNone/>
                      </a:pPr>
                      <a:r>
                        <a:t/>
                      </a:r>
                      <a:endParaRPr sz="1200">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t/>
                      </a:r>
                      <a:endParaRPr sz="1200">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t/>
                      </a:r>
                      <a:endParaRPr sz="1200">
                        <a:latin typeface="Proxima Nova"/>
                        <a:ea typeface="Proxima Nova"/>
                        <a:cs typeface="Proxima Nova"/>
                        <a:sym typeface="Proxima Nova"/>
                      </a:endParaRPr>
                    </a:p>
                  </a:txBody>
                  <a:tcPr marT="91425" marB="91425" marR="91425" marL="91425"/>
                </a:tc>
              </a:tr>
            </a:tbl>
          </a:graphicData>
        </a:graphic>
      </p:graphicFrame>
      <p:pic>
        <p:nvPicPr>
          <p:cNvPr id="84" name="Google Shape;84;p17"/>
          <p:cNvPicPr preferRelativeResize="0"/>
          <p:nvPr/>
        </p:nvPicPr>
        <p:blipFill>
          <a:blip r:embed="rId3">
            <a:alphaModFix/>
          </a:blip>
          <a:stretch>
            <a:fillRect/>
          </a:stretch>
        </p:blipFill>
        <p:spPr>
          <a:xfrm>
            <a:off x="2041175" y="1702475"/>
            <a:ext cx="1217375" cy="1217375"/>
          </a:xfrm>
          <a:prstGeom prst="rect">
            <a:avLst/>
          </a:prstGeom>
          <a:noFill/>
          <a:ln>
            <a:noFill/>
          </a:ln>
        </p:spPr>
      </p:pic>
      <p:pic>
        <p:nvPicPr>
          <p:cNvPr id="85" name="Google Shape;85;p17"/>
          <p:cNvPicPr preferRelativeResize="0"/>
          <p:nvPr/>
        </p:nvPicPr>
        <p:blipFill>
          <a:blip r:embed="rId4">
            <a:alphaModFix/>
          </a:blip>
          <a:stretch>
            <a:fillRect/>
          </a:stretch>
        </p:blipFill>
        <p:spPr>
          <a:xfrm>
            <a:off x="1853850" y="3141150"/>
            <a:ext cx="1360475" cy="16917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1795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Find The Components</a:t>
            </a:r>
            <a:endParaRPr/>
          </a:p>
        </p:txBody>
      </p:sp>
      <p:graphicFrame>
        <p:nvGraphicFramePr>
          <p:cNvPr id="91" name="Google Shape;91;p18"/>
          <p:cNvGraphicFramePr/>
          <p:nvPr/>
        </p:nvGraphicFramePr>
        <p:xfrm>
          <a:off x="151500" y="752275"/>
          <a:ext cx="3000000" cy="3000000"/>
        </p:xfrm>
        <a:graphic>
          <a:graphicData uri="http://schemas.openxmlformats.org/drawingml/2006/table">
            <a:tbl>
              <a:tblPr>
                <a:noFill/>
                <a:tableStyleId>{A75FF437-A5E3-4AB9-B04F-D905DE1B03F0}</a:tableStyleId>
              </a:tblPr>
              <a:tblGrid>
                <a:gridCol w="964225"/>
                <a:gridCol w="1007400"/>
                <a:gridCol w="826825"/>
                <a:gridCol w="4761800"/>
                <a:gridCol w="1216675"/>
              </a:tblGrid>
              <a:tr h="929200">
                <a:tc>
                  <a:txBody>
                    <a:bodyPr>
                      <a:noAutofit/>
                    </a:bodyPr>
                    <a:lstStyle/>
                    <a:p>
                      <a:pPr indent="0" lvl="0" marL="0" rtl="0" algn="ctr">
                        <a:spcBef>
                          <a:spcPts val="0"/>
                        </a:spcBef>
                        <a:spcAft>
                          <a:spcPts val="0"/>
                        </a:spcAft>
                        <a:buNone/>
                      </a:pPr>
                      <a:r>
                        <a:rPr b="1" lang="en" sz="1000">
                          <a:highlight>
                            <a:srgbClr val="FFFFFF"/>
                          </a:highlight>
                          <a:latin typeface="Proxima Nova"/>
                          <a:ea typeface="Proxima Nova"/>
                          <a:cs typeface="Proxima Nova"/>
                          <a:sym typeface="Proxima Nova"/>
                        </a:rPr>
                        <a:t>Name of the component</a:t>
                      </a:r>
                      <a:endParaRPr b="1" sz="1000">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ctr">
                        <a:spcBef>
                          <a:spcPts val="0"/>
                        </a:spcBef>
                        <a:spcAft>
                          <a:spcPts val="0"/>
                        </a:spcAft>
                        <a:buNone/>
                      </a:pPr>
                      <a:r>
                        <a:rPr b="1" lang="en" sz="1000">
                          <a:highlight>
                            <a:srgbClr val="FFFFFF"/>
                          </a:highlight>
                          <a:latin typeface="Proxima Nova"/>
                          <a:ea typeface="Proxima Nova"/>
                          <a:cs typeface="Proxima Nova"/>
                          <a:sym typeface="Proxima Nova"/>
                        </a:rPr>
                        <a:t>Schematic Symbol</a:t>
                      </a:r>
                      <a:endParaRPr b="1" sz="1000">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ctr">
                        <a:spcBef>
                          <a:spcPts val="0"/>
                        </a:spcBef>
                        <a:spcAft>
                          <a:spcPts val="0"/>
                        </a:spcAft>
                        <a:buNone/>
                      </a:pPr>
                      <a:r>
                        <a:rPr b="1" lang="en" sz="1000">
                          <a:highlight>
                            <a:srgbClr val="FFFFFF"/>
                          </a:highlight>
                          <a:latin typeface="Proxima Nova"/>
                          <a:ea typeface="Proxima Nova"/>
                          <a:cs typeface="Proxima Nova"/>
                          <a:sym typeface="Proxima Nova"/>
                        </a:rPr>
                        <a:t>Checkmark this box as you find the component </a:t>
                      </a:r>
                      <a:endParaRPr b="1" sz="1000">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ctr">
                        <a:spcBef>
                          <a:spcPts val="0"/>
                        </a:spcBef>
                        <a:spcAft>
                          <a:spcPts val="0"/>
                        </a:spcAft>
                        <a:buNone/>
                      </a:pPr>
                      <a:r>
                        <a:rPr b="1" lang="en" sz="1000">
                          <a:latin typeface="Proxima Nova"/>
                          <a:ea typeface="Proxima Nova"/>
                          <a:cs typeface="Proxima Nova"/>
                          <a:sym typeface="Proxima Nova"/>
                        </a:rPr>
                        <a:t>What does this component do?</a:t>
                      </a:r>
                      <a:endParaRPr b="1" sz="1000">
                        <a:latin typeface="Proxima Nova"/>
                        <a:ea typeface="Proxima Nova"/>
                        <a:cs typeface="Proxima Nova"/>
                        <a:sym typeface="Proxima Nova"/>
                      </a:endParaRPr>
                    </a:p>
                  </a:txBody>
                  <a:tcPr marT="91425" marB="91425" marR="91425" marL="91425" anchor="ctr"/>
                </a:tc>
                <a:tc>
                  <a:txBody>
                    <a:bodyPr>
                      <a:noAutofit/>
                    </a:bodyPr>
                    <a:lstStyle/>
                    <a:p>
                      <a:pPr indent="0" lvl="0" marL="0" rtl="0" algn="ctr">
                        <a:spcBef>
                          <a:spcPts val="0"/>
                        </a:spcBef>
                        <a:spcAft>
                          <a:spcPts val="0"/>
                        </a:spcAft>
                        <a:buNone/>
                      </a:pPr>
                      <a:r>
                        <a:rPr b="1" lang="en" sz="1000">
                          <a:latin typeface="Proxima Nova"/>
                          <a:ea typeface="Proxima Nova"/>
                          <a:cs typeface="Proxima Nova"/>
                          <a:sym typeface="Proxima Nova"/>
                        </a:rPr>
                        <a:t>Picture of component</a:t>
                      </a:r>
                      <a:endParaRPr b="1" sz="1000">
                        <a:latin typeface="Proxima Nova"/>
                        <a:ea typeface="Proxima Nova"/>
                        <a:cs typeface="Proxima Nova"/>
                        <a:sym typeface="Proxima Nova"/>
                      </a:endParaRPr>
                    </a:p>
                  </a:txBody>
                  <a:tcPr marT="91425" marB="91425" marR="91425" marL="91425" anchor="ctr"/>
                </a:tc>
              </a:tr>
              <a:tr h="915000">
                <a:tc>
                  <a:txBody>
                    <a:bodyPr>
                      <a:noAutofit/>
                    </a:bodyPr>
                    <a:lstStyle/>
                    <a:p>
                      <a:pPr indent="0" lvl="0" marL="0" rtl="0" algn="ctr">
                        <a:spcBef>
                          <a:spcPts val="0"/>
                        </a:spcBef>
                        <a:spcAft>
                          <a:spcPts val="0"/>
                        </a:spcAft>
                        <a:buNone/>
                      </a:pPr>
                      <a:r>
                        <a:rPr b="1" lang="en" sz="2000">
                          <a:highlight>
                            <a:srgbClr val="FFFFFF"/>
                          </a:highlight>
                          <a:latin typeface="Proxima Nova"/>
                          <a:ea typeface="Proxima Nova"/>
                          <a:cs typeface="Proxima Nova"/>
                          <a:sym typeface="Proxima Nova"/>
                        </a:rPr>
                        <a:t>LED</a:t>
                      </a:r>
                      <a:endParaRPr b="1" sz="2000">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l">
                        <a:spcBef>
                          <a:spcPts val="0"/>
                        </a:spcBef>
                        <a:spcAft>
                          <a:spcPts val="0"/>
                        </a:spcAft>
                        <a:buNone/>
                      </a:pPr>
                      <a:r>
                        <a:t/>
                      </a:r>
                      <a:endParaRPr sz="1200">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t/>
                      </a:r>
                      <a:endParaRPr sz="1200">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t/>
                      </a:r>
                      <a:endParaRPr sz="1200">
                        <a:latin typeface="Proxima Nova"/>
                        <a:ea typeface="Proxima Nova"/>
                        <a:cs typeface="Proxima Nova"/>
                        <a:sym typeface="Proxima Nova"/>
                      </a:endParaRPr>
                    </a:p>
                  </a:txBody>
                  <a:tcPr marT="91425" marB="91425" marR="91425" marL="91425"/>
                </a:tc>
                <a:tc>
                  <a:txBody>
                    <a:bodyPr>
                      <a:noAutofit/>
                    </a:bodyPr>
                    <a:lstStyle/>
                    <a:p>
                      <a:pPr indent="0" lvl="0" marL="0" rtl="0" algn="l">
                        <a:spcBef>
                          <a:spcPts val="0"/>
                        </a:spcBef>
                        <a:spcAft>
                          <a:spcPts val="0"/>
                        </a:spcAft>
                        <a:buNone/>
                      </a:pPr>
                      <a:r>
                        <a:t/>
                      </a:r>
                      <a:endParaRPr sz="1200">
                        <a:latin typeface="Proxima Nova"/>
                        <a:ea typeface="Proxima Nova"/>
                        <a:cs typeface="Proxima Nova"/>
                        <a:sym typeface="Proxima Nova"/>
                      </a:endParaRPr>
                    </a:p>
                  </a:txBody>
                  <a:tcPr marT="91425" marB="91425" marR="91425" marL="91425"/>
                </a:tc>
              </a:tr>
              <a:tr h="1038500">
                <a:tc>
                  <a:txBody>
                    <a:bodyPr>
                      <a:noAutofit/>
                    </a:bodyPr>
                    <a:lstStyle/>
                    <a:p>
                      <a:pPr indent="0" lvl="0" marL="0" rtl="0" algn="ctr">
                        <a:spcBef>
                          <a:spcPts val="0"/>
                        </a:spcBef>
                        <a:spcAft>
                          <a:spcPts val="0"/>
                        </a:spcAft>
                        <a:buNone/>
                      </a:pPr>
                      <a:r>
                        <a:rPr b="1" lang="en" sz="1800">
                          <a:highlight>
                            <a:srgbClr val="FFFFFF"/>
                          </a:highlight>
                          <a:latin typeface="Proxima Nova"/>
                          <a:ea typeface="Proxima Nova"/>
                          <a:cs typeface="Proxima Nova"/>
                          <a:sym typeface="Proxima Nova"/>
                        </a:rPr>
                        <a:t>Battery</a:t>
                      </a:r>
                      <a:endParaRPr b="1" sz="1800">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l">
                        <a:spcBef>
                          <a:spcPts val="0"/>
                        </a:spcBef>
                        <a:spcAft>
                          <a:spcPts val="0"/>
                        </a:spcAft>
                        <a:buNone/>
                      </a:pPr>
                      <a:r>
                        <a:t/>
                      </a:r>
                      <a:endParaRPr sz="1200">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t/>
                      </a:r>
                      <a:endParaRPr sz="1200">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t/>
                      </a:r>
                      <a:endParaRPr sz="1200">
                        <a:latin typeface="Proxima Nova"/>
                        <a:ea typeface="Proxima Nova"/>
                        <a:cs typeface="Proxima Nova"/>
                        <a:sym typeface="Proxima Nova"/>
                      </a:endParaRPr>
                    </a:p>
                  </a:txBody>
                  <a:tcPr marT="91425" marB="91425" marR="91425" marL="91425"/>
                </a:tc>
                <a:tc>
                  <a:txBody>
                    <a:bodyPr>
                      <a:noAutofit/>
                    </a:bodyPr>
                    <a:lstStyle/>
                    <a:p>
                      <a:pPr indent="0" lvl="0" marL="0" rtl="0" algn="l">
                        <a:spcBef>
                          <a:spcPts val="0"/>
                        </a:spcBef>
                        <a:spcAft>
                          <a:spcPts val="0"/>
                        </a:spcAft>
                        <a:buNone/>
                      </a:pPr>
                      <a:r>
                        <a:t/>
                      </a:r>
                      <a:endParaRPr sz="1200">
                        <a:latin typeface="Proxima Nova"/>
                        <a:ea typeface="Proxima Nova"/>
                        <a:cs typeface="Proxima Nova"/>
                        <a:sym typeface="Proxima Nova"/>
                      </a:endParaRPr>
                    </a:p>
                  </a:txBody>
                  <a:tcPr marT="91425" marB="91425" marR="91425" marL="91425"/>
                </a:tc>
              </a:tr>
              <a:tr h="1290425">
                <a:tc>
                  <a:txBody>
                    <a:bodyPr>
                      <a:noAutofit/>
                    </a:bodyPr>
                    <a:lstStyle/>
                    <a:p>
                      <a:pPr indent="0" lvl="0" marL="0" rtl="0" algn="ctr">
                        <a:spcBef>
                          <a:spcPts val="0"/>
                        </a:spcBef>
                        <a:spcAft>
                          <a:spcPts val="0"/>
                        </a:spcAft>
                        <a:buNone/>
                      </a:pPr>
                      <a:r>
                        <a:rPr b="1" lang="en">
                          <a:highlight>
                            <a:srgbClr val="FFFFFF"/>
                          </a:highlight>
                          <a:latin typeface="Proxima Nova"/>
                          <a:ea typeface="Proxima Nova"/>
                          <a:cs typeface="Proxima Nova"/>
                          <a:sym typeface="Proxima Nova"/>
                        </a:rPr>
                        <a:t>Transistor</a:t>
                      </a:r>
                      <a:endParaRPr b="1">
                        <a:highlight>
                          <a:srgbClr val="FFFFFF"/>
                        </a:highlight>
                        <a:latin typeface="Proxima Nova"/>
                        <a:ea typeface="Proxima Nova"/>
                        <a:cs typeface="Proxima Nova"/>
                        <a:sym typeface="Proxima Nova"/>
                      </a:endParaRPr>
                    </a:p>
                  </a:txBody>
                  <a:tcPr marT="63500" marB="63500" marR="63500" marL="63500" anchor="ctr"/>
                </a:tc>
                <a:tc>
                  <a:txBody>
                    <a:bodyPr>
                      <a:noAutofit/>
                    </a:bodyPr>
                    <a:lstStyle/>
                    <a:p>
                      <a:pPr indent="0" lvl="0" marL="0" rtl="0" algn="l">
                        <a:spcBef>
                          <a:spcPts val="0"/>
                        </a:spcBef>
                        <a:spcAft>
                          <a:spcPts val="0"/>
                        </a:spcAft>
                        <a:buNone/>
                      </a:pPr>
                      <a:r>
                        <a:t/>
                      </a:r>
                      <a:endParaRPr sz="1200">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t/>
                      </a:r>
                      <a:endParaRPr sz="1200">
                        <a:highlight>
                          <a:srgbClr val="FFFFFF"/>
                        </a:highlight>
                        <a:latin typeface="Proxima Nova"/>
                        <a:ea typeface="Proxima Nova"/>
                        <a:cs typeface="Proxima Nova"/>
                        <a:sym typeface="Proxima Nova"/>
                      </a:endParaRPr>
                    </a:p>
                  </a:txBody>
                  <a:tcPr marT="63500" marB="63500" marR="63500" marL="63500"/>
                </a:tc>
                <a:tc>
                  <a:txBody>
                    <a:bodyPr>
                      <a:noAutofit/>
                    </a:bodyPr>
                    <a:lstStyle/>
                    <a:p>
                      <a:pPr indent="0" lvl="0" marL="0" rtl="0" algn="l">
                        <a:spcBef>
                          <a:spcPts val="0"/>
                        </a:spcBef>
                        <a:spcAft>
                          <a:spcPts val="0"/>
                        </a:spcAft>
                        <a:buNone/>
                      </a:pPr>
                      <a:r>
                        <a:t/>
                      </a:r>
                      <a:endParaRPr sz="1200">
                        <a:latin typeface="Proxima Nova"/>
                        <a:ea typeface="Proxima Nova"/>
                        <a:cs typeface="Proxima Nova"/>
                        <a:sym typeface="Proxima Nova"/>
                      </a:endParaRPr>
                    </a:p>
                  </a:txBody>
                  <a:tcPr marT="91425" marB="91425" marR="91425" marL="91425"/>
                </a:tc>
                <a:tc>
                  <a:txBody>
                    <a:bodyPr>
                      <a:noAutofit/>
                    </a:bodyPr>
                    <a:lstStyle/>
                    <a:p>
                      <a:pPr indent="0" lvl="0" marL="0" rtl="0" algn="l">
                        <a:spcBef>
                          <a:spcPts val="0"/>
                        </a:spcBef>
                        <a:spcAft>
                          <a:spcPts val="0"/>
                        </a:spcAft>
                        <a:buNone/>
                      </a:pPr>
                      <a:r>
                        <a:t/>
                      </a:r>
                      <a:endParaRPr sz="1200">
                        <a:latin typeface="Proxima Nova"/>
                        <a:ea typeface="Proxima Nova"/>
                        <a:cs typeface="Proxima Nova"/>
                        <a:sym typeface="Proxima Nova"/>
                      </a:endParaRPr>
                    </a:p>
                  </a:txBody>
                  <a:tcPr marT="91425" marB="91425" marR="91425" marL="91425"/>
                </a:tc>
              </a:tr>
            </a:tbl>
          </a:graphicData>
        </a:graphic>
      </p:graphicFrame>
      <p:pic>
        <p:nvPicPr>
          <p:cNvPr id="92" name="Google Shape;92;p18"/>
          <p:cNvPicPr preferRelativeResize="0"/>
          <p:nvPr/>
        </p:nvPicPr>
        <p:blipFill>
          <a:blip r:embed="rId3">
            <a:alphaModFix/>
          </a:blip>
          <a:stretch>
            <a:fillRect/>
          </a:stretch>
        </p:blipFill>
        <p:spPr>
          <a:xfrm>
            <a:off x="979375" y="1601800"/>
            <a:ext cx="1180775" cy="1180775"/>
          </a:xfrm>
          <a:prstGeom prst="rect">
            <a:avLst/>
          </a:prstGeom>
          <a:noFill/>
          <a:ln>
            <a:noFill/>
          </a:ln>
        </p:spPr>
      </p:pic>
      <p:pic>
        <p:nvPicPr>
          <p:cNvPr id="93" name="Google Shape;93;p18"/>
          <p:cNvPicPr preferRelativeResize="0"/>
          <p:nvPr/>
        </p:nvPicPr>
        <p:blipFill>
          <a:blip r:embed="rId4">
            <a:alphaModFix/>
          </a:blip>
          <a:stretch>
            <a:fillRect/>
          </a:stretch>
        </p:blipFill>
        <p:spPr>
          <a:xfrm>
            <a:off x="1115725" y="2590550"/>
            <a:ext cx="1044425" cy="1044425"/>
          </a:xfrm>
          <a:prstGeom prst="rect">
            <a:avLst/>
          </a:prstGeom>
          <a:noFill/>
          <a:ln>
            <a:noFill/>
          </a:ln>
        </p:spPr>
      </p:pic>
      <p:pic>
        <p:nvPicPr>
          <p:cNvPr id="94" name="Google Shape;94;p18"/>
          <p:cNvPicPr preferRelativeResize="0"/>
          <p:nvPr/>
        </p:nvPicPr>
        <p:blipFill>
          <a:blip r:embed="rId5">
            <a:alphaModFix/>
          </a:blip>
          <a:stretch>
            <a:fillRect/>
          </a:stretch>
        </p:blipFill>
        <p:spPr>
          <a:xfrm>
            <a:off x="932625" y="3697875"/>
            <a:ext cx="1227525" cy="12275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Reflect Upon Your Destruction</a:t>
            </a:r>
            <a:endParaRPr>
              <a:latin typeface="Proxima Nova"/>
              <a:ea typeface="Proxima Nova"/>
              <a:cs typeface="Proxima Nova"/>
              <a:sym typeface="Proxima Nova"/>
            </a:endParaRPr>
          </a:p>
        </p:txBody>
      </p:sp>
      <p:graphicFrame>
        <p:nvGraphicFramePr>
          <p:cNvPr id="100" name="Google Shape;100;p19"/>
          <p:cNvGraphicFramePr/>
          <p:nvPr/>
        </p:nvGraphicFramePr>
        <p:xfrm>
          <a:off x="311700" y="1017725"/>
          <a:ext cx="3000000" cy="3000000"/>
        </p:xfrm>
        <a:graphic>
          <a:graphicData uri="http://schemas.openxmlformats.org/drawingml/2006/table">
            <a:tbl>
              <a:tblPr>
                <a:noFill/>
                <a:tableStyleId>{B2C17074-21D3-4498-8D6E-33AA8BF11106}</a:tableStyleId>
              </a:tblPr>
              <a:tblGrid>
                <a:gridCol w="4331175"/>
                <a:gridCol w="4331175"/>
              </a:tblGrid>
              <a:tr h="901900">
                <a:tc>
                  <a:txBody>
                    <a:bodyPr>
                      <a:noAutofit/>
                    </a:bodyPr>
                    <a:lstStyle/>
                    <a:p>
                      <a:pPr indent="0" lvl="0" marL="0" rtl="0" algn="ctr">
                        <a:spcBef>
                          <a:spcPts val="0"/>
                        </a:spcBef>
                        <a:spcAft>
                          <a:spcPts val="0"/>
                        </a:spcAft>
                        <a:buClr>
                          <a:schemeClr val="dk1"/>
                        </a:buClr>
                        <a:buSzPts val="1100"/>
                        <a:buFont typeface="Arial"/>
                        <a:buNone/>
                      </a:pPr>
                      <a:r>
                        <a:rPr b="1" lang="en" sz="1100">
                          <a:solidFill>
                            <a:srgbClr val="2F2E2C"/>
                          </a:solidFill>
                          <a:latin typeface="Proxima Nova"/>
                          <a:ea typeface="Proxima Nova"/>
                          <a:cs typeface="Proxima Nova"/>
                          <a:sym typeface="Proxima Nova"/>
                        </a:rPr>
                        <a:t>On your solar circuit diagram, use arrows to illustrate to show the flow of electrons.</a:t>
                      </a:r>
                      <a:endParaRPr b="1" sz="1200">
                        <a:latin typeface="Proxima Nova"/>
                        <a:ea typeface="Proxima Nova"/>
                        <a:cs typeface="Proxima Nova"/>
                        <a:sym typeface="Proxima Nova"/>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noAutofit/>
                    </a:bodyPr>
                    <a:lstStyle/>
                    <a:p>
                      <a:pPr indent="0" lvl="0" marL="0" rtl="0" algn="ctr">
                        <a:spcBef>
                          <a:spcPts val="0"/>
                        </a:spcBef>
                        <a:spcAft>
                          <a:spcPts val="0"/>
                        </a:spcAft>
                        <a:buClr>
                          <a:schemeClr val="dk1"/>
                        </a:buClr>
                        <a:buSzPts val="1100"/>
                        <a:buFont typeface="Arial"/>
                        <a:buNone/>
                      </a:pPr>
                      <a:r>
                        <a:rPr b="1" lang="en" sz="1100">
                          <a:solidFill>
                            <a:srgbClr val="2F2E2C"/>
                          </a:solidFill>
                          <a:latin typeface="Proxima Nova"/>
                          <a:ea typeface="Proxima Nova"/>
                          <a:cs typeface="Proxima Nova"/>
                          <a:sym typeface="Proxima Nova"/>
                        </a:rPr>
                        <a:t>Write a brief explanation of how electricity is generated and flows through the circuit.</a:t>
                      </a:r>
                      <a:endParaRPr b="1"/>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049350">
                <a:tc>
                  <a:txBody>
                    <a:bodyPr>
                      <a:noAutofit/>
                    </a:bodyPr>
                    <a:lstStyle/>
                    <a:p>
                      <a:pPr indent="0" lvl="0" marL="0" rtl="0" algn="l">
                        <a:spcBef>
                          <a:spcPts val="0"/>
                        </a:spcBef>
                        <a:spcAft>
                          <a:spcPts val="0"/>
                        </a:spcAft>
                        <a:buNone/>
                      </a:pPr>
                      <a:r>
                        <a:t/>
                      </a:r>
                      <a:endParaRPr/>
                    </a:p>
                  </a:txBody>
                  <a:tcPr marT="91425" marB="91425" marR="91425" marL="91425">
                    <a:lnT cap="flat" cmpd="sng" w="9525">
                      <a:solidFill>
                        <a:srgbClr val="9E9E9E"/>
                      </a:solidFill>
                      <a:prstDash val="solid"/>
                      <a:round/>
                      <a:headEnd len="sm" w="sm" type="none"/>
                      <a:tailEnd len="sm" w="sm" type="none"/>
                    </a:lnT>
                  </a:tcPr>
                </a:tc>
                <a:tc>
                  <a:txBody>
                    <a:bodyPr>
                      <a:noAutofit/>
                    </a:bodyPr>
                    <a:lstStyle/>
                    <a:p>
                      <a:pPr indent="0" lvl="0" marL="0" rtl="0" algn="l">
                        <a:spcBef>
                          <a:spcPts val="0"/>
                        </a:spcBef>
                        <a:spcAft>
                          <a:spcPts val="0"/>
                        </a:spcAft>
                        <a:buNone/>
                      </a:pPr>
                      <a:r>
                        <a:t/>
                      </a:r>
                      <a:endParaRPr/>
                    </a:p>
                  </a:txBody>
                  <a:tcPr marT="91425" marB="91425" marR="91425" marL="91425">
                    <a:lnT cap="flat" cmpd="sng" w="9525">
                      <a:solidFill>
                        <a:srgbClr val="9E9E9E"/>
                      </a:solidFill>
                      <a:prstDash val="solid"/>
                      <a:round/>
                      <a:headEnd len="sm" w="sm" type="none"/>
                      <a:tailEnd len="sm" w="sm" type="none"/>
                    </a:lnT>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Solar Cell</a:t>
            </a:r>
            <a:endParaRPr>
              <a:latin typeface="Proxima Nova"/>
              <a:ea typeface="Proxima Nova"/>
              <a:cs typeface="Proxima Nova"/>
              <a:sym typeface="Proxima Nova"/>
            </a:endParaRPr>
          </a:p>
        </p:txBody>
      </p:sp>
      <p:sp>
        <p:nvSpPr>
          <p:cNvPr id="106" name="Google Shape;106;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Circuits</a:t>
            </a:r>
            <a:endParaRPr>
              <a:latin typeface="Proxima Nova"/>
              <a:ea typeface="Proxima Nova"/>
              <a:cs typeface="Proxima Nova"/>
              <a:sym typeface="Proxima Nova"/>
            </a:endParaRPr>
          </a:p>
        </p:txBody>
      </p:sp>
      <p:sp>
        <p:nvSpPr>
          <p:cNvPr id="112" name="Google Shape;112;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