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448"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5031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9b70739e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9b70739e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9b70739ee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9b70739e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9b70739ee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9b70739ee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9b70739ee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9b70739e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9b70739ee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9b70739ee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9b70739ee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9b70739e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9b70739ee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9b70739e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9b70739ee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9b70739ee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9b70739ee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9b70739ee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9b70739ee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9b70739ee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b70739e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b70739e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9b70739ee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9b70739ee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9b70739ee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9b70739e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9b70739e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9b70739e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9b70739e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9b70739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9b70739ee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9b70739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9b70739e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9b70739e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9b70739e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9b70739e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9b70739ee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9b70739e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9b70739ee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9b70739e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drive.google.com/file/d/1GfybZvFIyPc-4_ftMD3JzBaGF3C7FnQ-/view" TargetMode="External"/><Relationship Id="rId5" Type="http://schemas.openxmlformats.org/officeDocument/2006/relationships/image" Target="../media/image39.jp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bRRYpw6AbURBNpcjmiKNsDIQy5KC_jBY/view" TargetMode="External"/><Relationship Id="rId4" Type="http://schemas.openxmlformats.org/officeDocument/2006/relationships/image" Target="../media/image40.jp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81300"/>
            <a:ext cx="8520600" cy="280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0000"/>
                </a:solidFill>
                <a:latin typeface="Proxima Nova"/>
                <a:ea typeface="Proxima Nova"/>
                <a:cs typeface="Proxima Nova"/>
                <a:sym typeface="Proxima Nova"/>
              </a:rPr>
              <a:t>Instructions For Building </a:t>
            </a:r>
            <a:endParaRPr sz="4800" b="1">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4800" b="1">
                <a:solidFill>
                  <a:srgbClr val="000000"/>
                </a:solidFill>
                <a:latin typeface="Proxima Nova"/>
                <a:ea typeface="Proxima Nova"/>
                <a:cs typeface="Proxima Nova"/>
                <a:sym typeface="Proxima Nova"/>
              </a:rPr>
              <a:t>A Three-Pump </a:t>
            </a:r>
            <a:endParaRPr sz="4800" b="1">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4800" b="1">
                <a:solidFill>
                  <a:srgbClr val="000000"/>
                </a:solidFill>
                <a:latin typeface="Proxima Nova"/>
                <a:ea typeface="Proxima Nova"/>
                <a:cs typeface="Proxima Nova"/>
                <a:sym typeface="Proxima Nova"/>
              </a:rPr>
              <a:t>Shared Aquifer Model</a:t>
            </a:r>
            <a:endParaRPr sz="4800" b="1">
              <a:solidFill>
                <a:srgbClr val="000000"/>
              </a:solidFill>
              <a:latin typeface="Proxima Nova"/>
              <a:ea typeface="Proxima Nova"/>
              <a:cs typeface="Proxima Nova"/>
              <a:sym typeface="Proxima Nova"/>
            </a:endParaRPr>
          </a:p>
        </p:txBody>
      </p:sp>
      <p:pic>
        <p:nvPicPr>
          <p:cNvPr id="55" name="Google Shape;55;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48795" y="3834950"/>
            <a:ext cx="1861100" cy="1144150"/>
          </a:xfrm>
          <a:prstGeom prst="rect">
            <a:avLst/>
          </a:prstGeom>
          <a:noFill/>
          <a:ln>
            <a:noFill/>
          </a:ln>
        </p:spPr>
      </p:pic>
      <p:pic>
        <p:nvPicPr>
          <p:cNvPr id="56" name="Google Shape;56;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52975" y="3124600"/>
            <a:ext cx="3046678" cy="185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#13</a:t>
            </a:r>
            <a:endParaRPr>
              <a:latin typeface="Proxima Nova"/>
              <a:ea typeface="Proxima Nova"/>
              <a:cs typeface="Proxima Nova"/>
              <a:sym typeface="Proxima Nova"/>
            </a:endParaRPr>
          </a:p>
        </p:txBody>
      </p:sp>
      <p:sp>
        <p:nvSpPr>
          <p:cNvPr id="140" name="Google Shape;140;p22"/>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Box top with all three nickel tracings.</a:t>
            </a:r>
            <a:endParaRPr sz="1400">
              <a:solidFill>
                <a:schemeClr val="dk1"/>
              </a:solidFill>
              <a:latin typeface="Proxima Nova"/>
              <a:ea typeface="Proxima Nova"/>
              <a:cs typeface="Proxima Nova"/>
              <a:sym typeface="Proxima Nova"/>
            </a:endParaRPr>
          </a:p>
        </p:txBody>
      </p:sp>
      <p:sp>
        <p:nvSpPr>
          <p:cNvPr id="141" name="Google Shape;141;p22"/>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New box tops are fairly flimsy, which in this case is a good thing.  It makes them easier to cut with a hobby knife.  Carefully cut out the nickel tracings using the hobby knife.  (A large hot-glue gun can also be used to melt holes of the desired size).</a:t>
            </a:r>
            <a:endParaRPr sz="1400">
              <a:solidFill>
                <a:schemeClr val="dk1"/>
              </a:solidFill>
              <a:latin typeface="Proxima Nova"/>
              <a:ea typeface="Proxima Nova"/>
              <a:cs typeface="Proxima Nova"/>
              <a:sym typeface="Proxima Nova"/>
            </a:endParaRPr>
          </a:p>
        </p:txBody>
      </p:sp>
      <p:sp>
        <p:nvSpPr>
          <p:cNvPr id="142" name="Google Shape;142;p22"/>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#14</a:t>
            </a:r>
            <a:endParaRPr>
              <a:latin typeface="Proxima Nova"/>
              <a:ea typeface="Proxima Nova"/>
              <a:cs typeface="Proxima Nova"/>
              <a:sym typeface="Proxima Nova"/>
            </a:endParaRPr>
          </a:p>
        </p:txBody>
      </p:sp>
      <p:pic>
        <p:nvPicPr>
          <p:cNvPr id="143" name="Google Shape;143;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99" cy="2862686"/>
          </a:xfrm>
          <a:prstGeom prst="rect">
            <a:avLst/>
          </a:prstGeom>
          <a:noFill/>
          <a:ln>
            <a:noFill/>
          </a:ln>
        </p:spPr>
      </p:pic>
      <p:pic>
        <p:nvPicPr>
          <p:cNvPr id="144" name="Google Shape;144;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5" y="723275"/>
            <a:ext cx="4288799" cy="28626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#15</a:t>
            </a:r>
            <a:endParaRPr>
              <a:latin typeface="Proxima Nova"/>
              <a:ea typeface="Proxima Nova"/>
              <a:cs typeface="Proxima Nova"/>
              <a:sym typeface="Proxima Nova"/>
            </a:endParaRPr>
          </a:p>
        </p:txBody>
      </p:sp>
      <p:sp>
        <p:nvSpPr>
          <p:cNvPr id="150" name="Google Shape;150;p23"/>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Finished well holes on the surface of the model.</a:t>
            </a:r>
            <a:endParaRPr sz="1400">
              <a:solidFill>
                <a:schemeClr val="dk1"/>
              </a:solidFill>
              <a:latin typeface="Proxima Nova"/>
              <a:ea typeface="Proxima Nova"/>
              <a:cs typeface="Proxima Nova"/>
              <a:sym typeface="Proxima Nova"/>
            </a:endParaRPr>
          </a:p>
        </p:txBody>
      </p:sp>
      <p:sp>
        <p:nvSpPr>
          <p:cNvPr id="151" name="Google Shape;151;p23"/>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Guesstimate or measure and divide the box top into three sections by drawing dotted lines with a permanent marker. This will become three separate plots of land. </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52" name="Google Shape;152;p23"/>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#16</a:t>
            </a:r>
            <a:endParaRPr>
              <a:latin typeface="Proxima Nova"/>
              <a:ea typeface="Proxima Nova"/>
              <a:cs typeface="Proxima Nova"/>
              <a:sym typeface="Proxima Nova"/>
            </a:endParaRPr>
          </a:p>
        </p:txBody>
      </p:sp>
      <p:pic>
        <p:nvPicPr>
          <p:cNvPr id="153" name="Google Shape;15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84575" y="723275"/>
            <a:ext cx="4288799" cy="2862683"/>
          </a:xfrm>
          <a:prstGeom prst="rect">
            <a:avLst/>
          </a:prstGeom>
          <a:noFill/>
          <a:ln>
            <a:noFill/>
          </a:ln>
        </p:spPr>
      </p:pic>
      <p:pic>
        <p:nvPicPr>
          <p:cNvPr id="154" name="Google Shape;154;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373" y="723277"/>
            <a:ext cx="4288804" cy="2862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#17</a:t>
            </a:r>
            <a:endParaRPr>
              <a:latin typeface="Proxima Nova"/>
              <a:ea typeface="Proxima Nova"/>
              <a:cs typeface="Proxima Nova"/>
              <a:sym typeface="Proxima Nova"/>
            </a:endParaRPr>
          </a:p>
        </p:txBody>
      </p:sp>
      <p:sp>
        <p:nvSpPr>
          <p:cNvPr id="160" name="Google Shape;160;p24"/>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Roughly place anywhere from 12 to 20 blue dots on each partitioned piece of “land” on the box top.  With a 3/16” drill bit, go crazy punching the holes.  (If you don’t have a drill, the tip of a hot glue gun can be used to melt the holes. It’s not as an efficient process).</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61" name="Google Shape;161;p24"/>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Shoebox top with all holes drilled. The holes will become the infiltration zones for our aquifer. </a:t>
            </a:r>
            <a:endParaRPr sz="1400">
              <a:solidFill>
                <a:schemeClr val="dk1"/>
              </a:solidFill>
              <a:latin typeface="Proxima Nova"/>
              <a:ea typeface="Proxima Nova"/>
              <a:cs typeface="Proxima Nova"/>
              <a:sym typeface="Proxima Nova"/>
            </a:endParaRPr>
          </a:p>
        </p:txBody>
      </p:sp>
      <p:sp>
        <p:nvSpPr>
          <p:cNvPr id="162" name="Google Shape;162;p24"/>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#18</a:t>
            </a:r>
            <a:endParaRPr>
              <a:latin typeface="Proxima Nova"/>
              <a:ea typeface="Proxima Nova"/>
              <a:cs typeface="Proxima Nova"/>
              <a:sym typeface="Proxima Nova"/>
            </a:endParaRPr>
          </a:p>
        </p:txBody>
      </p:sp>
      <p:pic>
        <p:nvPicPr>
          <p:cNvPr id="163" name="Google Shape;163;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99" cy="2862703"/>
          </a:xfrm>
          <a:prstGeom prst="rect">
            <a:avLst/>
          </a:prstGeom>
          <a:noFill/>
          <a:ln>
            <a:noFill/>
          </a:ln>
        </p:spPr>
      </p:pic>
      <p:pic>
        <p:nvPicPr>
          <p:cNvPr id="164" name="Google Shape;164;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87" y="723275"/>
            <a:ext cx="4288778" cy="2862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#19</a:t>
            </a:r>
            <a:endParaRPr>
              <a:latin typeface="Proxima Nova"/>
              <a:ea typeface="Proxima Nova"/>
              <a:cs typeface="Proxima Nova"/>
              <a:sym typeface="Proxima Nova"/>
            </a:endParaRPr>
          </a:p>
        </p:txBody>
      </p:sp>
      <p:sp>
        <p:nvSpPr>
          <p:cNvPr id="170" name="Google Shape;170;p25"/>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Clean all the burrs from around the holes.</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71" name="Google Shape;171;p25"/>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Draw a vertical line on the side of the shoebox that aligns with the centerline of each well hole.  This will be used for well casing placement and alignment in the future. </a:t>
            </a:r>
            <a:endParaRPr sz="1400">
              <a:solidFill>
                <a:schemeClr val="dk1"/>
              </a:solidFill>
              <a:latin typeface="Proxima Nova"/>
              <a:ea typeface="Proxima Nova"/>
              <a:cs typeface="Proxima Nova"/>
              <a:sym typeface="Proxima Nova"/>
            </a:endParaRPr>
          </a:p>
        </p:txBody>
      </p:sp>
      <p:sp>
        <p:nvSpPr>
          <p:cNvPr id="172" name="Google Shape;172;p25"/>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#20</a:t>
            </a:r>
            <a:endParaRPr>
              <a:latin typeface="Proxima Nova"/>
              <a:ea typeface="Proxima Nova"/>
              <a:cs typeface="Proxima Nova"/>
              <a:sym typeface="Proxima Nova"/>
            </a:endParaRPr>
          </a:p>
        </p:txBody>
      </p:sp>
      <p:pic>
        <p:nvPicPr>
          <p:cNvPr id="173" name="Google Shape;173;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99" cy="2862689"/>
          </a:xfrm>
          <a:prstGeom prst="rect">
            <a:avLst/>
          </a:prstGeom>
          <a:noFill/>
          <a:ln>
            <a:noFill/>
          </a:ln>
        </p:spPr>
      </p:pic>
      <p:pic>
        <p:nvPicPr>
          <p:cNvPr id="174" name="Google Shape;174;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4" y="723275"/>
            <a:ext cx="4288799" cy="28626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#21</a:t>
            </a:r>
            <a:endParaRPr>
              <a:latin typeface="Proxima Nova"/>
              <a:ea typeface="Proxima Nova"/>
              <a:cs typeface="Proxima Nova"/>
              <a:sym typeface="Proxima Nova"/>
            </a:endParaRPr>
          </a:p>
        </p:txBody>
      </p:sp>
      <p:sp>
        <p:nvSpPr>
          <p:cNvPr id="180" name="Google Shape;180;p26"/>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One can also place the shoebox on top of the box top and mark the center points of the well holes on the bottom of the shoebox.  The marks will aid in well casing alignment in the future. </a:t>
            </a:r>
            <a:endParaRPr sz="1400">
              <a:solidFill>
                <a:schemeClr val="dk1"/>
              </a:solidFill>
              <a:latin typeface="Proxima Nova"/>
              <a:ea typeface="Proxima Nova"/>
              <a:cs typeface="Proxima Nova"/>
              <a:sym typeface="Proxima Nova"/>
            </a:endParaRPr>
          </a:p>
        </p:txBody>
      </p:sp>
      <p:sp>
        <p:nvSpPr>
          <p:cNvPr id="181" name="Google Shape;181;p26"/>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This tool will help quickly “reset” an aquifer between classes if using pollution simulants.  Polluted sand will need to be dumped and rinsed and fresh sand added.  This tool will keep the well casings aligned and in their proper placement.  Start by aligning the three “PVC” T’s with the well holes on the box top.</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82" name="Google Shape;182;p26"/>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#22</a:t>
            </a:r>
            <a:endParaRPr>
              <a:latin typeface="Proxima Nova"/>
              <a:ea typeface="Proxima Nova"/>
              <a:cs typeface="Proxima Nova"/>
              <a:sym typeface="Proxima Nova"/>
            </a:endParaRPr>
          </a:p>
        </p:txBody>
      </p:sp>
      <p:pic>
        <p:nvPicPr>
          <p:cNvPr id="183" name="Google Shape;183;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99" cy="2862693"/>
          </a:xfrm>
          <a:prstGeom prst="rect">
            <a:avLst/>
          </a:prstGeom>
          <a:noFill/>
          <a:ln>
            <a:noFill/>
          </a:ln>
        </p:spPr>
      </p:pic>
      <p:pic>
        <p:nvPicPr>
          <p:cNvPr id="184" name="Google Shape;184;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5" y="723275"/>
            <a:ext cx="4288799" cy="28626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#23</a:t>
            </a:r>
            <a:endParaRPr>
              <a:latin typeface="Proxima Nova"/>
              <a:ea typeface="Proxima Nova"/>
              <a:cs typeface="Proxima Nova"/>
              <a:sym typeface="Proxima Nova"/>
            </a:endParaRPr>
          </a:p>
        </p:txBody>
      </p:sp>
      <p:sp>
        <p:nvSpPr>
          <p:cNvPr id="190" name="Google Shape;190;p27"/>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Cut small a small length of ¾” PVC pipe to connect the first set of T’s.  Keep in mind that you want the T’s hole aligned with the well holes.  Most PVC T’s accept about ½” of pipe when compressed, so take that into account when eyeballing the length.</a:t>
            </a:r>
            <a:endParaRPr sz="1400">
              <a:solidFill>
                <a:schemeClr val="dk1"/>
              </a:solidFill>
              <a:latin typeface="Proxima Nova"/>
              <a:ea typeface="Proxima Nova"/>
              <a:cs typeface="Proxima Nova"/>
              <a:sym typeface="Proxima Nova"/>
            </a:endParaRPr>
          </a:p>
        </p:txBody>
      </p:sp>
      <p:sp>
        <p:nvSpPr>
          <p:cNvPr id="191" name="Google Shape;191;p27"/>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Attach the first two T’s.  Then cut another small length of PVC pipe to attach the third T.</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92" name="Google Shape;192;p27"/>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#24</a:t>
            </a:r>
            <a:endParaRPr>
              <a:latin typeface="Proxima Nova"/>
              <a:ea typeface="Proxima Nova"/>
              <a:cs typeface="Proxima Nova"/>
              <a:sym typeface="Proxima Nova"/>
            </a:endParaRPr>
          </a:p>
        </p:txBody>
      </p:sp>
      <p:pic>
        <p:nvPicPr>
          <p:cNvPr id="193" name="Google Shape;193;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99" cy="2862696"/>
          </a:xfrm>
          <a:prstGeom prst="rect">
            <a:avLst/>
          </a:prstGeom>
          <a:noFill/>
          <a:ln>
            <a:noFill/>
          </a:ln>
        </p:spPr>
      </p:pic>
      <p:pic>
        <p:nvPicPr>
          <p:cNvPr id="194" name="Google Shape;194;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5" y="723275"/>
            <a:ext cx="4288799" cy="2862700"/>
          </a:xfrm>
          <a:prstGeom prst="rect">
            <a:avLst/>
          </a:prstGeom>
          <a:noFill/>
          <a:ln>
            <a:noFill/>
          </a:ln>
        </p:spPr>
      </p:pic>
      <p:pic>
        <p:nvPicPr>
          <p:cNvPr id="195" name="Google Shape;195;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84575" y="723275"/>
            <a:ext cx="4288799" cy="286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#25</a:t>
            </a:r>
            <a:endParaRPr>
              <a:latin typeface="Proxima Nova"/>
              <a:ea typeface="Proxima Nova"/>
              <a:cs typeface="Proxima Nova"/>
              <a:sym typeface="Proxima Nova"/>
            </a:endParaRPr>
          </a:p>
        </p:txBody>
      </p:sp>
      <p:sp>
        <p:nvSpPr>
          <p:cNvPr id="201" name="Google Shape;201;p28"/>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The final alignment guide should look like this when completed.</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202" name="Google Shape;202;p28"/>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Attach the well casings to the alignment guide.  Place them into the shoebox and align them with the markers drawn in steps 23 &amp; 24. </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203" name="Google Shape;203;p28"/>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#26</a:t>
            </a:r>
            <a:endParaRPr>
              <a:latin typeface="Proxima Nova"/>
              <a:ea typeface="Proxima Nova"/>
              <a:cs typeface="Proxima Nova"/>
              <a:sym typeface="Proxima Nova"/>
            </a:endParaRPr>
          </a:p>
        </p:txBody>
      </p:sp>
      <p:pic>
        <p:nvPicPr>
          <p:cNvPr id="204" name="Google Shape;204;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84575" y="723275"/>
            <a:ext cx="4288799" cy="2862700"/>
          </a:xfrm>
          <a:prstGeom prst="rect">
            <a:avLst/>
          </a:prstGeom>
          <a:noFill/>
          <a:ln>
            <a:noFill/>
          </a:ln>
        </p:spPr>
      </p:pic>
      <p:pic>
        <p:nvPicPr>
          <p:cNvPr id="205" name="Google Shape;205;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375" y="723275"/>
            <a:ext cx="4288799" cy="2862686"/>
          </a:xfrm>
          <a:prstGeom prst="rect">
            <a:avLst/>
          </a:prstGeom>
          <a:noFill/>
          <a:ln>
            <a:noFill/>
          </a:ln>
        </p:spPr>
      </p:pic>
      <p:pic>
        <p:nvPicPr>
          <p:cNvPr id="206" name="Google Shape;206;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84575" y="723275"/>
            <a:ext cx="4288799" cy="28627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#27</a:t>
            </a:r>
            <a:endParaRPr>
              <a:latin typeface="Proxima Nova"/>
              <a:ea typeface="Proxima Nova"/>
              <a:cs typeface="Proxima Nova"/>
              <a:sym typeface="Proxima Nova"/>
            </a:endParaRPr>
          </a:p>
        </p:txBody>
      </p:sp>
      <p:sp>
        <p:nvSpPr>
          <p:cNvPr id="212" name="Google Shape;212;p29"/>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While holding the well casings in place using the alignment guide, pour or scoop sand into the box. </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213" name="Google Shape;213;p29"/>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Tamp down the sand after every inch or so.  If the sand is dry, just make sure it is evenly distributed.</a:t>
            </a:r>
            <a:endParaRPr sz="1400">
              <a:solidFill>
                <a:schemeClr val="dk1"/>
              </a:solidFill>
              <a:latin typeface="Proxima Nova"/>
              <a:ea typeface="Proxima Nova"/>
              <a:cs typeface="Proxima Nova"/>
              <a:sym typeface="Proxima Nova"/>
            </a:endParaRPr>
          </a:p>
        </p:txBody>
      </p:sp>
      <p:sp>
        <p:nvSpPr>
          <p:cNvPr id="214" name="Google Shape;214;p29"/>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#28</a:t>
            </a:r>
            <a:endParaRPr>
              <a:latin typeface="Proxima Nova"/>
              <a:ea typeface="Proxima Nova"/>
              <a:cs typeface="Proxima Nova"/>
              <a:sym typeface="Proxima Nova"/>
            </a:endParaRPr>
          </a:p>
        </p:txBody>
      </p:sp>
      <p:pic>
        <p:nvPicPr>
          <p:cNvPr id="215" name="Google Shape;215;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68" cy="2862676"/>
          </a:xfrm>
          <a:prstGeom prst="rect">
            <a:avLst/>
          </a:prstGeom>
          <a:noFill/>
          <a:ln>
            <a:noFill/>
          </a:ln>
        </p:spPr>
      </p:pic>
      <p:pic>
        <p:nvPicPr>
          <p:cNvPr id="216" name="Google Shape;216;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5" y="723275"/>
            <a:ext cx="4288773" cy="28626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#29</a:t>
            </a:r>
            <a:endParaRPr>
              <a:latin typeface="Proxima Nova"/>
              <a:ea typeface="Proxima Nova"/>
              <a:cs typeface="Proxima Nova"/>
              <a:sym typeface="Proxima Nova"/>
            </a:endParaRPr>
          </a:p>
        </p:txBody>
      </p:sp>
      <p:sp>
        <p:nvSpPr>
          <p:cNvPr id="222" name="Google Shape;222;p30"/>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Fill the sand to ½” from the top of the box.</a:t>
            </a:r>
            <a:endParaRPr sz="1400">
              <a:solidFill>
                <a:schemeClr val="dk1"/>
              </a:solidFill>
              <a:latin typeface="Proxima Nova"/>
              <a:ea typeface="Proxima Nova"/>
              <a:cs typeface="Proxima Nova"/>
              <a:sym typeface="Proxima Nova"/>
            </a:endParaRPr>
          </a:p>
        </p:txBody>
      </p:sp>
      <p:sp>
        <p:nvSpPr>
          <p:cNvPr id="223" name="Google Shape;223;p30"/>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Remove the alignment guide (no sand in casings!). </a:t>
            </a:r>
            <a:endParaRPr sz="1400">
              <a:solidFill>
                <a:schemeClr val="dk1"/>
              </a:solidFill>
              <a:latin typeface="Proxima Nova"/>
              <a:ea typeface="Proxima Nova"/>
              <a:cs typeface="Proxima Nova"/>
              <a:sym typeface="Proxima Nova"/>
            </a:endParaRPr>
          </a:p>
        </p:txBody>
      </p:sp>
      <p:sp>
        <p:nvSpPr>
          <p:cNvPr id="224" name="Google Shape;224;p30"/>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#30</a:t>
            </a:r>
            <a:endParaRPr>
              <a:latin typeface="Proxima Nova"/>
              <a:ea typeface="Proxima Nova"/>
              <a:cs typeface="Proxima Nova"/>
              <a:sym typeface="Proxima Nova"/>
            </a:endParaRPr>
          </a:p>
        </p:txBody>
      </p:sp>
      <p:pic>
        <p:nvPicPr>
          <p:cNvPr id="225" name="Google Shape;225;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73" cy="2862676"/>
          </a:xfrm>
          <a:prstGeom prst="rect">
            <a:avLst/>
          </a:prstGeom>
          <a:noFill/>
          <a:ln>
            <a:noFill/>
          </a:ln>
        </p:spPr>
      </p:pic>
      <p:pic>
        <p:nvPicPr>
          <p:cNvPr id="226" name="Google Shape;226;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4" y="723276"/>
            <a:ext cx="4288768" cy="28626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#31</a:t>
            </a:r>
            <a:endParaRPr>
              <a:latin typeface="Proxima Nova"/>
              <a:ea typeface="Proxima Nova"/>
              <a:cs typeface="Proxima Nova"/>
              <a:sym typeface="Proxima Nova"/>
            </a:endParaRPr>
          </a:p>
        </p:txBody>
      </p:sp>
      <p:sp>
        <p:nvSpPr>
          <p:cNvPr id="232" name="Google Shape;232;p31"/>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Place the box top onto the box.  Align well holes with the casing. </a:t>
            </a:r>
            <a:endParaRPr sz="1400">
              <a:solidFill>
                <a:schemeClr val="dk1"/>
              </a:solidFill>
              <a:latin typeface="Proxima Nova"/>
              <a:ea typeface="Proxima Nova"/>
              <a:cs typeface="Proxima Nova"/>
              <a:sym typeface="Proxima Nova"/>
            </a:endParaRPr>
          </a:p>
        </p:txBody>
      </p:sp>
      <p:sp>
        <p:nvSpPr>
          <p:cNvPr id="233" name="Google Shape;233;p31"/>
          <p:cNvSpPr txBox="1">
            <a:spLocks noGrp="1"/>
          </p:cNvSpPr>
          <p:nvPr>
            <p:ph type="body" idx="1"/>
          </p:nvPr>
        </p:nvSpPr>
        <p:spPr>
          <a:xfrm>
            <a:off x="4629550" y="4802400"/>
            <a:ext cx="4288800" cy="3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Drop the casing pumps into the casings.  </a:t>
            </a:r>
            <a:endParaRPr sz="1400">
              <a:solidFill>
                <a:schemeClr val="dk1"/>
              </a:solidFill>
              <a:latin typeface="Proxima Nova"/>
              <a:ea typeface="Proxima Nova"/>
              <a:cs typeface="Proxima Nova"/>
              <a:sym typeface="Proxima Nova"/>
            </a:endParaRPr>
          </a:p>
        </p:txBody>
      </p:sp>
      <p:sp>
        <p:nvSpPr>
          <p:cNvPr id="234" name="Google Shape;234;p31"/>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#32</a:t>
            </a:r>
            <a:endParaRPr>
              <a:latin typeface="Proxima Nova"/>
              <a:ea typeface="Proxima Nova"/>
              <a:cs typeface="Proxima Nova"/>
              <a:sym typeface="Proxima Nova"/>
            </a:endParaRPr>
          </a:p>
        </p:txBody>
      </p:sp>
      <p:pic>
        <p:nvPicPr>
          <p:cNvPr id="235" name="Google Shape;235;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773" cy="2862676"/>
          </a:xfrm>
          <a:prstGeom prst="rect">
            <a:avLst/>
          </a:prstGeom>
          <a:noFill/>
          <a:ln>
            <a:noFill/>
          </a:ln>
        </p:spPr>
      </p:pic>
      <p:pic>
        <p:nvPicPr>
          <p:cNvPr id="236" name="Google Shape;236;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7" y="723270"/>
            <a:ext cx="3721626" cy="2130575"/>
          </a:xfrm>
          <a:prstGeom prst="rect">
            <a:avLst/>
          </a:prstGeom>
          <a:noFill/>
          <a:ln>
            <a:noFill/>
          </a:ln>
        </p:spPr>
      </p:pic>
      <p:pic>
        <p:nvPicPr>
          <p:cNvPr id="237" name="Google Shape;237;p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84577" y="2733595"/>
            <a:ext cx="3721626" cy="2130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93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a:ea typeface="Proxima Nova"/>
                <a:cs typeface="Proxima Nova"/>
                <a:sym typeface="Proxima Nova"/>
              </a:rPr>
              <a:t>Overview</a:t>
            </a:r>
            <a:endParaRPr>
              <a:latin typeface="Proxima Nova"/>
              <a:ea typeface="Proxima Nova"/>
              <a:cs typeface="Proxima Nova"/>
              <a:sym typeface="Proxima Nova"/>
            </a:endParaRPr>
          </a:p>
        </p:txBody>
      </p:sp>
      <p:sp>
        <p:nvSpPr>
          <p:cNvPr id="62" name="Google Shape;62;p14"/>
          <p:cNvSpPr txBox="1">
            <a:spLocks noGrp="1"/>
          </p:cNvSpPr>
          <p:nvPr>
            <p:ph type="body" idx="1"/>
          </p:nvPr>
        </p:nvSpPr>
        <p:spPr>
          <a:xfrm>
            <a:off x="311700" y="765950"/>
            <a:ext cx="5597400" cy="403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The following groundwater model and simulator can be constructed for less than $5.00 with a little planning.  The most difficult parts to attain are the large pumps, but if you ask your students to donate pumps from home, a surprising amount will show up at your desk in just a few short weeks.  The pumps shown in this particular model are condiment pumps found at an outlet store for $0.50 a piece. Larger pumps are preferred since fine grit will not readily gum-up their mechanism.  Smaller hand soap pumps will work, but tend to wear out after one year of usage. They may be useful for simulating smaller residential wells if you choose to create new scenarios to simulate in the model. </a:t>
            </a:r>
            <a:endParaRPr sz="1400">
              <a:latin typeface="Proxima Nova"/>
              <a:ea typeface="Proxima Nova"/>
              <a:cs typeface="Proxima Nova"/>
              <a:sym typeface="Proxima Nova"/>
            </a:endParaRPr>
          </a:p>
        </p:txBody>
      </p:sp>
      <p:pic>
        <p:nvPicPr>
          <p:cNvPr id="63" name="Google Shape;6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09225" y="319050"/>
            <a:ext cx="3046678" cy="1854500"/>
          </a:xfrm>
          <a:prstGeom prst="rect">
            <a:avLst/>
          </a:prstGeom>
          <a:noFill/>
          <a:ln>
            <a:noFill/>
          </a:ln>
        </p:spPr>
      </p:pic>
      <p:sp>
        <p:nvSpPr>
          <p:cNvPr id="64" name="Google Shape;64;p14"/>
          <p:cNvSpPr txBox="1"/>
          <p:nvPr/>
        </p:nvSpPr>
        <p:spPr>
          <a:xfrm>
            <a:off x="5855450" y="2221050"/>
            <a:ext cx="3046800" cy="27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Materials Needed:</a:t>
            </a:r>
            <a:endParaRPr sz="1800" b="1">
              <a:latin typeface="Proxima Nova"/>
              <a:ea typeface="Proxima Nova"/>
              <a:cs typeface="Proxima Nova"/>
              <a:sym typeface="Proxima Nova"/>
            </a:endParaRPr>
          </a:p>
          <a:p>
            <a:pPr marL="0" lvl="0" indent="0" algn="l" rtl="0">
              <a:lnSpc>
                <a:spcPct val="115000"/>
              </a:lnSpc>
              <a:spcBef>
                <a:spcPts val="0"/>
              </a:spcBef>
              <a:spcAft>
                <a:spcPts val="0"/>
              </a:spcAft>
              <a:buNone/>
            </a:pPr>
            <a:endParaRPr sz="1800">
              <a:solidFill>
                <a:schemeClr val="dk1"/>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Three pumps</a:t>
            </a:r>
            <a:endParaRPr>
              <a:solidFill>
                <a:schemeClr val="dk1"/>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3’ of PVC ½” pipe.</a:t>
            </a:r>
            <a:endParaRPr>
              <a:solidFill>
                <a:schemeClr val="dk1"/>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Three ¾” PVC “T” couplers.</a:t>
            </a:r>
            <a:endParaRPr>
              <a:solidFill>
                <a:schemeClr val="dk1"/>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8” x 8” ground cloth</a:t>
            </a:r>
            <a:endParaRPr>
              <a:solidFill>
                <a:schemeClr val="dk1"/>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Three Zip Ties</a:t>
            </a:r>
            <a:endParaRPr>
              <a:solidFill>
                <a:schemeClr val="dk1"/>
              </a:solidFill>
              <a:latin typeface="Proxima Nova"/>
              <a:ea typeface="Proxima Nova"/>
              <a:cs typeface="Proxima Nova"/>
              <a:sym typeface="Proxima Nova"/>
            </a:endParaRPr>
          </a:p>
          <a:p>
            <a:pPr marL="914400" lvl="1" indent="-317500" algn="l" rtl="0">
              <a:lnSpc>
                <a:spcPct val="115000"/>
              </a:lnSpc>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Plastic shoe box</a:t>
            </a:r>
            <a:endParaRPr>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1559827" y="85500"/>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#33</a:t>
            </a:r>
            <a:endParaRPr>
              <a:latin typeface="Proxima Nova"/>
              <a:ea typeface="Proxima Nova"/>
              <a:cs typeface="Proxima Nova"/>
              <a:sym typeface="Proxima Nova"/>
            </a:endParaRPr>
          </a:p>
        </p:txBody>
      </p:sp>
      <p:sp>
        <p:nvSpPr>
          <p:cNvPr id="243" name="Google Shape;243;p32"/>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Slowly pour water onto the land and let it infiltrate into the aquifer. Stop when the soil is saturated and a small film of water is seen on top of the sand. </a:t>
            </a:r>
            <a:endParaRPr sz="1400">
              <a:solidFill>
                <a:schemeClr val="dk1"/>
              </a:solidFill>
              <a:latin typeface="Proxima Nova"/>
              <a:ea typeface="Proxima Nova"/>
              <a:cs typeface="Proxima Nova"/>
              <a:sym typeface="Proxima Nova"/>
            </a:endParaRPr>
          </a:p>
        </p:txBody>
      </p:sp>
      <p:sp>
        <p:nvSpPr>
          <p:cNvPr id="244" name="Google Shape;244;p32"/>
          <p:cNvSpPr txBox="1">
            <a:spLocks noGrp="1"/>
          </p:cNvSpPr>
          <p:nvPr>
            <p:ph type="body" idx="1"/>
          </p:nvPr>
        </p:nvSpPr>
        <p:spPr>
          <a:xfrm>
            <a:off x="4820525" y="3597125"/>
            <a:ext cx="38169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Water infiltration into aquifer.</a:t>
            </a:r>
            <a:endParaRPr sz="1400">
              <a:solidFill>
                <a:schemeClr val="dk1"/>
              </a:solidFill>
              <a:latin typeface="Proxima Nova"/>
              <a:ea typeface="Proxima Nova"/>
              <a:cs typeface="Proxima Nova"/>
              <a:sym typeface="Proxima Nova"/>
            </a:endParaRPr>
          </a:p>
        </p:txBody>
      </p:sp>
      <p:sp>
        <p:nvSpPr>
          <p:cNvPr id="245" name="Google Shape;245;p32"/>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#34</a:t>
            </a:r>
            <a:endParaRPr>
              <a:latin typeface="Proxima Nova"/>
              <a:ea typeface="Proxima Nova"/>
              <a:cs typeface="Proxima Nova"/>
              <a:sym typeface="Proxima Nova"/>
            </a:endParaRPr>
          </a:p>
        </p:txBody>
      </p:sp>
      <p:pic>
        <p:nvPicPr>
          <p:cNvPr id="246" name="Google Shape;246;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58" y="723263"/>
            <a:ext cx="4288799" cy="2862693"/>
          </a:xfrm>
          <a:prstGeom prst="rect">
            <a:avLst/>
          </a:prstGeom>
          <a:noFill/>
          <a:ln>
            <a:noFill/>
          </a:ln>
        </p:spPr>
      </p:pic>
      <p:pic>
        <p:nvPicPr>
          <p:cNvPr id="247" name="Google Shape;247;p32" title="DSC_5092.MOV">
            <a:hlinkClick r:id="rId4"/>
          </p:cNvPr>
          <p:cNvPicPr preferRelativeResize="0"/>
          <p:nvPr/>
        </p:nvPicPr>
        <p:blipFill>
          <a:blip r:embed="rId5">
            <a:alphaModFix/>
          </a:blip>
          <a:stretch>
            <a:fillRect/>
          </a:stretch>
        </p:blipFill>
        <p:spPr>
          <a:xfrm>
            <a:off x="4820525" y="696313"/>
            <a:ext cx="3816892" cy="2862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3698102" y="67525"/>
            <a:ext cx="17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#35</a:t>
            </a:r>
            <a:endParaRPr>
              <a:latin typeface="Proxima Nova"/>
              <a:ea typeface="Proxima Nova"/>
              <a:cs typeface="Proxima Nova"/>
              <a:sym typeface="Proxima Nova"/>
            </a:endParaRPr>
          </a:p>
        </p:txBody>
      </p:sp>
      <p:sp>
        <p:nvSpPr>
          <p:cNvPr id="253" name="Google Shape;253;p33"/>
          <p:cNvSpPr txBox="1">
            <a:spLocks noGrp="1"/>
          </p:cNvSpPr>
          <p:nvPr>
            <p:ph type="body" idx="1"/>
          </p:nvPr>
        </p:nvSpPr>
        <p:spPr>
          <a:xfrm>
            <a:off x="152375" y="3992400"/>
            <a:ext cx="8484900" cy="11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Test the pumps to make sure the wells are functioning properly.</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Note:  If using soap or shampoo pumps, it is useful to attach 1’ lengths of rubber tubing to the nozzles of the pump.  This way water will be more easily transported to the awaiting beakers. </a:t>
            </a:r>
            <a:endParaRPr sz="1400">
              <a:solidFill>
                <a:schemeClr val="dk1"/>
              </a:solidFill>
              <a:latin typeface="Proxima Nova"/>
              <a:ea typeface="Proxima Nova"/>
              <a:cs typeface="Proxima Nova"/>
              <a:sym typeface="Proxima Nova"/>
            </a:endParaRPr>
          </a:p>
        </p:txBody>
      </p:sp>
      <p:pic>
        <p:nvPicPr>
          <p:cNvPr id="254" name="Google Shape;254;p33" title="DSC_5093.MOV">
            <a:hlinkClick r:id="rId3"/>
          </p:cNvPr>
          <p:cNvPicPr preferRelativeResize="0"/>
          <p:nvPr/>
        </p:nvPicPr>
        <p:blipFill>
          <a:blip r:embed="rId4">
            <a:alphaModFix/>
          </a:blip>
          <a:stretch>
            <a:fillRect/>
          </a:stretch>
        </p:blipFill>
        <p:spPr>
          <a:xfrm>
            <a:off x="2160050" y="640225"/>
            <a:ext cx="4469550" cy="335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93000" y="0"/>
            <a:ext cx="337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a:ea typeface="Proxima Nova"/>
                <a:cs typeface="Proxima Nova"/>
                <a:sym typeface="Proxima Nova"/>
              </a:rPr>
              <a:t>Materials Needed</a:t>
            </a:r>
            <a:endParaRPr>
              <a:latin typeface="Proxima Nova"/>
              <a:ea typeface="Proxima Nova"/>
              <a:cs typeface="Proxima Nova"/>
              <a:sym typeface="Proxima Nova"/>
            </a:endParaRPr>
          </a:p>
        </p:txBody>
      </p:sp>
      <p:sp>
        <p:nvSpPr>
          <p:cNvPr id="70" name="Google Shape;70;p15"/>
          <p:cNvSpPr txBox="1">
            <a:spLocks noGrp="1"/>
          </p:cNvSpPr>
          <p:nvPr>
            <p:ph type="body" idx="1"/>
          </p:nvPr>
        </p:nvSpPr>
        <p:spPr>
          <a:xfrm>
            <a:off x="161400" y="2875875"/>
            <a:ext cx="3450600" cy="2028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400">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Three pumps</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3’ of PVC ½” pipe.</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Three ¾” PVC “T” couplers.</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8” x 8” ground cloth</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Three Zip Ties</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Plastic shoe box</a:t>
            </a:r>
            <a:endParaRPr>
              <a:latin typeface="Proxima Nova"/>
              <a:ea typeface="Proxima Nova"/>
              <a:cs typeface="Proxima Nova"/>
              <a:sym typeface="Proxima Nova"/>
            </a:endParaRPr>
          </a:p>
        </p:txBody>
      </p:sp>
      <p:sp>
        <p:nvSpPr>
          <p:cNvPr id="71" name="Google Shape;71;p15"/>
          <p:cNvSpPr txBox="1">
            <a:spLocks noGrp="1"/>
          </p:cNvSpPr>
          <p:nvPr>
            <p:ph type="title"/>
          </p:nvPr>
        </p:nvSpPr>
        <p:spPr>
          <a:xfrm>
            <a:off x="5454300" y="0"/>
            <a:ext cx="337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roxima Nova"/>
                <a:ea typeface="Proxima Nova"/>
                <a:cs typeface="Proxima Nova"/>
                <a:sym typeface="Proxima Nova"/>
              </a:rPr>
              <a:t>Tools Needed</a:t>
            </a:r>
            <a:endParaRPr>
              <a:latin typeface="Proxima Nova"/>
              <a:ea typeface="Proxima Nova"/>
              <a:cs typeface="Proxima Nova"/>
              <a:sym typeface="Proxima Nova"/>
            </a:endParaRPr>
          </a:p>
        </p:txBody>
      </p:sp>
      <p:pic>
        <p:nvPicPr>
          <p:cNvPr id="72" name="Google Shape;72;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1400" y="572700"/>
            <a:ext cx="3450552" cy="2303183"/>
          </a:xfrm>
          <a:prstGeom prst="rect">
            <a:avLst/>
          </a:prstGeom>
          <a:noFill/>
          <a:ln>
            <a:noFill/>
          </a:ln>
        </p:spPr>
      </p:pic>
      <p:pic>
        <p:nvPicPr>
          <p:cNvPr id="73" name="Google Shape;73;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18025" y="541113"/>
            <a:ext cx="3450552" cy="2303173"/>
          </a:xfrm>
          <a:prstGeom prst="rect">
            <a:avLst/>
          </a:prstGeom>
          <a:noFill/>
          <a:ln>
            <a:noFill/>
          </a:ln>
        </p:spPr>
      </p:pic>
      <p:sp>
        <p:nvSpPr>
          <p:cNvPr id="74" name="Google Shape;74;p15"/>
          <p:cNvSpPr txBox="1">
            <a:spLocks noGrp="1"/>
          </p:cNvSpPr>
          <p:nvPr>
            <p:ph type="body" idx="1"/>
          </p:nvPr>
        </p:nvSpPr>
        <p:spPr>
          <a:xfrm>
            <a:off x="5418000" y="2844275"/>
            <a:ext cx="3450600" cy="20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PVC Cutters or Hacksaw blade.</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Tape measure or ruler.</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Drill</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Optional hot glue gun</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1/16” Drill bit </a:t>
            </a:r>
            <a:endParaRPr>
              <a:solidFill>
                <a:schemeClr val="dk1"/>
              </a:solidFill>
              <a:latin typeface="Proxima Nova"/>
              <a:ea typeface="Proxima Nova"/>
              <a:cs typeface="Proxima Nova"/>
              <a:sym typeface="Proxima Nova"/>
            </a:endParaRPr>
          </a:p>
          <a:p>
            <a:pPr marL="914400" lvl="1" indent="-317500" algn="l" rtl="0">
              <a:spcBef>
                <a:spcPts val="0"/>
              </a:spcBef>
              <a:spcAft>
                <a:spcPts val="0"/>
              </a:spcAft>
              <a:buClr>
                <a:schemeClr val="dk1"/>
              </a:buClr>
              <a:buSzPts val="1400"/>
              <a:buFont typeface="Proxima Nova"/>
              <a:buAutoNum type="alphaLcPeriod"/>
            </a:pPr>
            <a:r>
              <a:rPr lang="en">
                <a:solidFill>
                  <a:schemeClr val="dk1"/>
                </a:solidFill>
                <a:latin typeface="Proxima Nova"/>
                <a:ea typeface="Proxima Nova"/>
                <a:cs typeface="Proxima Nova"/>
                <a:sym typeface="Proxima Nova"/>
              </a:rPr>
              <a:t>3/16” (or so) Drill bit </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559813"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a:t>
            </a:r>
            <a:endParaRPr>
              <a:latin typeface="Proxima Nova"/>
              <a:ea typeface="Proxima Nova"/>
              <a:cs typeface="Proxima Nova"/>
              <a:sym typeface="Proxima Nova"/>
            </a:endParaRPr>
          </a:p>
        </p:txBody>
      </p:sp>
      <p:sp>
        <p:nvSpPr>
          <p:cNvPr id="80" name="Google Shape;80;p16"/>
          <p:cNvSpPr txBox="1">
            <a:spLocks noGrp="1"/>
          </p:cNvSpPr>
          <p:nvPr>
            <p:ph type="body" idx="1"/>
          </p:nvPr>
        </p:nvSpPr>
        <p:spPr>
          <a:xfrm>
            <a:off x="152400" y="367325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Measure the depth of the plastic shoebox. This will be the height of your well casing.</a:t>
            </a:r>
            <a:endParaRPr sz="1400">
              <a:latin typeface="Proxima Nova"/>
              <a:ea typeface="Proxima Nova"/>
              <a:cs typeface="Proxima Nova"/>
              <a:sym typeface="Proxima Nova"/>
            </a:endParaRPr>
          </a:p>
        </p:txBody>
      </p:sp>
      <p:sp>
        <p:nvSpPr>
          <p:cNvPr id="81" name="Google Shape;81;p16"/>
          <p:cNvSpPr txBox="1">
            <a:spLocks noGrp="1"/>
          </p:cNvSpPr>
          <p:nvPr>
            <p:ph type="body" idx="1"/>
          </p:nvPr>
        </p:nvSpPr>
        <p:spPr>
          <a:xfrm>
            <a:off x="4702825" y="367325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Measure a length of ¾” PVC pipe that corresponds to the depth of your plastic shoe box. Mark with a pencil. (As an example, the box in the photo was 4.25” deep, so I measured 4.25” from one end of my PVC.)</a:t>
            </a:r>
            <a:endParaRPr sz="1400">
              <a:latin typeface="Proxima Nova"/>
              <a:ea typeface="Proxima Nova"/>
              <a:cs typeface="Proxima Nova"/>
              <a:sym typeface="Proxima Nova"/>
            </a:endParaRPr>
          </a:p>
        </p:txBody>
      </p:sp>
      <p:sp>
        <p:nvSpPr>
          <p:cNvPr id="82" name="Google Shape;82;p16"/>
          <p:cNvSpPr txBox="1">
            <a:spLocks noGrp="1"/>
          </p:cNvSpPr>
          <p:nvPr>
            <p:ph type="title"/>
          </p:nvPr>
        </p:nvSpPr>
        <p:spPr>
          <a:xfrm>
            <a:off x="6110288"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#2</a:t>
            </a:r>
            <a:endParaRPr>
              <a:latin typeface="Proxima Nova"/>
              <a:ea typeface="Proxima Nova"/>
              <a:cs typeface="Proxima Nova"/>
              <a:sym typeface="Proxima Nova"/>
            </a:endParaRPr>
          </a:p>
        </p:txBody>
      </p:sp>
      <p:pic>
        <p:nvPicPr>
          <p:cNvPr id="83" name="Google Shape;83;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810600"/>
            <a:ext cx="4288727" cy="2862652"/>
          </a:xfrm>
          <a:prstGeom prst="rect">
            <a:avLst/>
          </a:prstGeom>
          <a:noFill/>
          <a:ln>
            <a:noFill/>
          </a:ln>
        </p:spPr>
      </p:pic>
      <p:pic>
        <p:nvPicPr>
          <p:cNvPr id="84" name="Google Shape;84;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0800000">
            <a:off x="4702873" y="810602"/>
            <a:ext cx="4288727" cy="28626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559813"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#3</a:t>
            </a:r>
            <a:endParaRPr>
              <a:latin typeface="Proxima Nova"/>
              <a:ea typeface="Proxima Nova"/>
              <a:cs typeface="Proxima Nova"/>
              <a:sym typeface="Proxima Nova"/>
            </a:endParaRPr>
          </a:p>
        </p:txBody>
      </p:sp>
      <p:sp>
        <p:nvSpPr>
          <p:cNvPr id="90" name="Google Shape;90;p17"/>
          <p:cNvSpPr txBox="1">
            <a:spLocks noGrp="1"/>
          </p:cNvSpPr>
          <p:nvPr>
            <p:ph type="body" idx="1"/>
          </p:nvPr>
        </p:nvSpPr>
        <p:spPr>
          <a:xfrm>
            <a:off x="152400" y="367325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Cut the PVC using the cutters or hacksaw.</a:t>
            </a:r>
            <a:endParaRPr sz="1400">
              <a:latin typeface="Proxima Nova"/>
              <a:ea typeface="Proxima Nova"/>
              <a:cs typeface="Proxima Nova"/>
              <a:sym typeface="Proxima Nova"/>
            </a:endParaRPr>
          </a:p>
        </p:txBody>
      </p:sp>
      <p:sp>
        <p:nvSpPr>
          <p:cNvPr id="91" name="Google Shape;91;p17"/>
          <p:cNvSpPr txBox="1">
            <a:spLocks noGrp="1"/>
          </p:cNvSpPr>
          <p:nvPr>
            <p:ph type="body" idx="1"/>
          </p:nvPr>
        </p:nvSpPr>
        <p:spPr>
          <a:xfrm>
            <a:off x="4702825" y="367325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Repeat the previous two steps twice.  You’ll now have three equal lengths of PVC for our well casings.</a:t>
            </a:r>
            <a:endParaRPr sz="1400">
              <a:latin typeface="Proxima Nova"/>
              <a:ea typeface="Proxima Nova"/>
              <a:cs typeface="Proxima Nova"/>
              <a:sym typeface="Proxima Nova"/>
            </a:endParaRPr>
          </a:p>
        </p:txBody>
      </p:sp>
      <p:sp>
        <p:nvSpPr>
          <p:cNvPr id="92" name="Google Shape;92;p17"/>
          <p:cNvSpPr txBox="1">
            <a:spLocks noGrp="1"/>
          </p:cNvSpPr>
          <p:nvPr>
            <p:ph type="title"/>
          </p:nvPr>
        </p:nvSpPr>
        <p:spPr>
          <a:xfrm>
            <a:off x="6110288"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#4</a:t>
            </a:r>
            <a:endParaRPr>
              <a:latin typeface="Proxima Nova"/>
              <a:ea typeface="Proxima Nova"/>
              <a:cs typeface="Proxima Nova"/>
              <a:sym typeface="Proxima Nova"/>
            </a:endParaRPr>
          </a:p>
        </p:txBody>
      </p:sp>
      <p:pic>
        <p:nvPicPr>
          <p:cNvPr id="93" name="Google Shape;93;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810600"/>
            <a:ext cx="4238623" cy="2525474"/>
          </a:xfrm>
          <a:prstGeom prst="rect">
            <a:avLst/>
          </a:prstGeom>
          <a:noFill/>
          <a:ln>
            <a:noFill/>
          </a:ln>
        </p:spPr>
      </p:pic>
      <p:pic>
        <p:nvPicPr>
          <p:cNvPr id="94" name="Google Shape;9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02875" y="803551"/>
            <a:ext cx="4288799" cy="25553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59813"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#5</a:t>
            </a:r>
            <a:endParaRPr>
              <a:latin typeface="Proxima Nova"/>
              <a:ea typeface="Proxima Nova"/>
              <a:cs typeface="Proxima Nova"/>
              <a:sym typeface="Proxima Nova"/>
            </a:endParaRPr>
          </a:p>
        </p:txBody>
      </p:sp>
      <p:sp>
        <p:nvSpPr>
          <p:cNvPr id="100" name="Google Shape;100;p18"/>
          <p:cNvSpPr txBox="1">
            <a:spLocks noGrp="1"/>
          </p:cNvSpPr>
          <p:nvPr>
            <p:ph type="body" idx="1"/>
          </p:nvPr>
        </p:nvSpPr>
        <p:spPr>
          <a:xfrm>
            <a:off x="152375" y="36733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Cut a piece of garden cloth that is large enough to wrap around and cover the PVC well casing and their freshly drilled well screen. </a:t>
            </a:r>
            <a:endParaRPr sz="1400">
              <a:solidFill>
                <a:schemeClr val="dk1"/>
              </a:solidFill>
              <a:latin typeface="Proxima Nova"/>
              <a:ea typeface="Proxima Nova"/>
              <a:cs typeface="Proxima Nova"/>
              <a:sym typeface="Proxima Nova"/>
            </a:endParaRPr>
          </a:p>
        </p:txBody>
      </p:sp>
      <p:sp>
        <p:nvSpPr>
          <p:cNvPr id="101" name="Google Shape;101;p18"/>
          <p:cNvSpPr txBox="1">
            <a:spLocks noGrp="1"/>
          </p:cNvSpPr>
          <p:nvPr>
            <p:ph type="body" idx="1"/>
          </p:nvPr>
        </p:nvSpPr>
        <p:spPr>
          <a:xfrm>
            <a:off x="4702850" y="3759975"/>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The resulting ground cloth square.</a:t>
            </a:r>
            <a:endParaRPr sz="1400">
              <a:latin typeface="Proxima Nova"/>
              <a:ea typeface="Proxima Nova"/>
              <a:cs typeface="Proxima Nova"/>
              <a:sym typeface="Proxima Nova"/>
            </a:endParaRPr>
          </a:p>
        </p:txBody>
      </p:sp>
      <p:sp>
        <p:nvSpPr>
          <p:cNvPr id="102" name="Google Shape;102;p18"/>
          <p:cNvSpPr txBox="1">
            <a:spLocks noGrp="1"/>
          </p:cNvSpPr>
          <p:nvPr>
            <p:ph type="title"/>
          </p:nvPr>
        </p:nvSpPr>
        <p:spPr>
          <a:xfrm>
            <a:off x="6110288"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#6</a:t>
            </a:r>
            <a:endParaRPr>
              <a:latin typeface="Proxima Nova"/>
              <a:ea typeface="Proxima Nova"/>
              <a:cs typeface="Proxima Nova"/>
              <a:sym typeface="Proxima Nova"/>
            </a:endParaRPr>
          </a:p>
        </p:txBody>
      </p:sp>
      <p:pic>
        <p:nvPicPr>
          <p:cNvPr id="103" name="Google Shape;103;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658213"/>
            <a:ext cx="4288799" cy="2862689"/>
          </a:xfrm>
          <a:prstGeom prst="rect">
            <a:avLst/>
          </a:prstGeom>
          <a:noFill/>
          <a:ln>
            <a:noFill/>
          </a:ln>
        </p:spPr>
      </p:pic>
      <p:pic>
        <p:nvPicPr>
          <p:cNvPr id="104" name="Google Shape;104;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02850" y="658200"/>
            <a:ext cx="4288799" cy="28627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1559813"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#7</a:t>
            </a:r>
            <a:endParaRPr>
              <a:latin typeface="Proxima Nova"/>
              <a:ea typeface="Proxima Nova"/>
              <a:cs typeface="Proxima Nova"/>
              <a:sym typeface="Proxima Nova"/>
            </a:endParaRPr>
          </a:p>
        </p:txBody>
      </p:sp>
      <p:sp>
        <p:nvSpPr>
          <p:cNvPr id="110" name="Google Shape;110;p19"/>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Wrap the cloth around the well casing and well screen (the tiny drilled holes).</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11" name="Google Shape;111;p19"/>
          <p:cNvSpPr txBox="1">
            <a:spLocks noGrp="1"/>
          </p:cNvSpPr>
          <p:nvPr>
            <p:ph type="body" idx="1"/>
          </p:nvPr>
        </p:nvSpPr>
        <p:spPr>
          <a:xfrm>
            <a:off x="4702850"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Fold the excess cloth back towards the top of the casing.  It will prevent large sediment from entering the bottom of the casing. </a:t>
            </a:r>
            <a:endParaRPr sz="1400">
              <a:solidFill>
                <a:schemeClr val="dk1"/>
              </a:solidFill>
              <a:latin typeface="Proxima Nova"/>
              <a:ea typeface="Proxima Nova"/>
              <a:cs typeface="Proxima Nova"/>
              <a:sym typeface="Proxima Nova"/>
            </a:endParaRPr>
          </a:p>
        </p:txBody>
      </p:sp>
      <p:sp>
        <p:nvSpPr>
          <p:cNvPr id="112" name="Google Shape;112;p19"/>
          <p:cNvSpPr txBox="1">
            <a:spLocks noGrp="1"/>
          </p:cNvSpPr>
          <p:nvPr>
            <p:ph type="title"/>
          </p:nvPr>
        </p:nvSpPr>
        <p:spPr>
          <a:xfrm>
            <a:off x="6110288"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#8</a:t>
            </a:r>
            <a:endParaRPr>
              <a:latin typeface="Proxima Nova"/>
              <a:ea typeface="Proxima Nova"/>
              <a:cs typeface="Proxima Nova"/>
              <a:sym typeface="Proxima Nova"/>
            </a:endParaRPr>
          </a:p>
        </p:txBody>
      </p:sp>
      <p:pic>
        <p:nvPicPr>
          <p:cNvPr id="113" name="Google Shape;113;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34413"/>
            <a:ext cx="4288799" cy="2862683"/>
          </a:xfrm>
          <a:prstGeom prst="rect">
            <a:avLst/>
          </a:prstGeom>
          <a:noFill/>
          <a:ln>
            <a:noFill/>
          </a:ln>
        </p:spPr>
      </p:pic>
      <p:pic>
        <p:nvPicPr>
          <p:cNvPr id="114" name="Google Shape;114;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02850" y="734425"/>
            <a:ext cx="4288799" cy="28626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1559813" y="85500"/>
            <a:ext cx="147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#9</a:t>
            </a:r>
            <a:endParaRPr>
              <a:latin typeface="Proxima Nova"/>
              <a:ea typeface="Proxima Nova"/>
              <a:cs typeface="Proxima Nova"/>
              <a:sym typeface="Proxima Nova"/>
            </a:endParaRPr>
          </a:p>
        </p:txBody>
      </p:sp>
      <p:sp>
        <p:nvSpPr>
          <p:cNvPr id="120" name="Google Shape;120;p20"/>
          <p:cNvSpPr txBox="1">
            <a:spLocks noGrp="1"/>
          </p:cNvSpPr>
          <p:nvPr>
            <p:ph type="body" idx="1"/>
          </p:nvPr>
        </p:nvSpPr>
        <p:spPr>
          <a:xfrm>
            <a:off x="152375" y="3597100"/>
            <a:ext cx="4288800" cy="13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Zip Tie the cloth to the well casing. Trim the excess zip tie. </a:t>
            </a:r>
            <a:endParaRPr sz="1400">
              <a:solidFill>
                <a:schemeClr val="dk1"/>
              </a:solidFill>
              <a:latin typeface="Proxima Nova"/>
              <a:ea typeface="Proxima Nova"/>
              <a:cs typeface="Proxima Nova"/>
              <a:sym typeface="Proxima Nova"/>
            </a:endParaRPr>
          </a:p>
        </p:txBody>
      </p:sp>
      <p:sp>
        <p:nvSpPr>
          <p:cNvPr id="121" name="Google Shape;121;p20"/>
          <p:cNvSpPr txBox="1">
            <a:spLocks noGrp="1"/>
          </p:cNvSpPr>
          <p:nvPr>
            <p:ph type="body" idx="1"/>
          </p:nvPr>
        </p:nvSpPr>
        <p:spPr>
          <a:xfrm>
            <a:off x="4702850"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Completed well casings. </a:t>
            </a:r>
            <a:endParaRPr sz="1400">
              <a:solidFill>
                <a:schemeClr val="dk1"/>
              </a:solidFill>
              <a:latin typeface="Proxima Nova"/>
              <a:ea typeface="Proxima Nova"/>
              <a:cs typeface="Proxima Nova"/>
              <a:sym typeface="Proxima Nova"/>
            </a:endParaRPr>
          </a:p>
        </p:txBody>
      </p:sp>
      <p:sp>
        <p:nvSpPr>
          <p:cNvPr id="122" name="Google Shape;122;p20"/>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#10</a:t>
            </a:r>
            <a:endParaRPr>
              <a:latin typeface="Proxima Nova"/>
              <a:ea typeface="Proxima Nova"/>
              <a:cs typeface="Proxima Nova"/>
              <a:sym typeface="Proxima Nova"/>
            </a:endParaRPr>
          </a:p>
        </p:txBody>
      </p:sp>
      <p:pic>
        <p:nvPicPr>
          <p:cNvPr id="123" name="Google Shape;123;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723275"/>
            <a:ext cx="4288804" cy="2862676"/>
          </a:xfrm>
          <a:prstGeom prst="rect">
            <a:avLst/>
          </a:prstGeom>
          <a:noFill/>
          <a:ln>
            <a:noFill/>
          </a:ln>
        </p:spPr>
      </p:pic>
      <p:pic>
        <p:nvPicPr>
          <p:cNvPr id="124" name="Google Shape;124;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84575" y="723275"/>
            <a:ext cx="4288799" cy="28626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1559826" y="85500"/>
            <a:ext cx="160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#11</a:t>
            </a:r>
            <a:endParaRPr>
              <a:latin typeface="Proxima Nova"/>
              <a:ea typeface="Proxima Nova"/>
              <a:cs typeface="Proxima Nova"/>
              <a:sym typeface="Proxima Nova"/>
            </a:endParaRPr>
          </a:p>
        </p:txBody>
      </p:sp>
      <p:sp>
        <p:nvSpPr>
          <p:cNvPr id="130" name="Google Shape;130;p21"/>
          <p:cNvSpPr txBox="1">
            <a:spLocks noGrp="1"/>
          </p:cNvSpPr>
          <p:nvPr>
            <p:ph type="body" idx="1"/>
          </p:nvPr>
        </p:nvSpPr>
        <p:spPr>
          <a:xfrm>
            <a:off x="152375" y="3559000"/>
            <a:ext cx="4288800" cy="135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Making the well openings on the “surface”.</a:t>
            </a:r>
            <a:br>
              <a:rPr lang="en" sz="1400">
                <a:solidFill>
                  <a:schemeClr val="dk1"/>
                </a:solidFill>
                <a:latin typeface="Proxima Nova"/>
                <a:ea typeface="Proxima Nova"/>
                <a:cs typeface="Proxima Nova"/>
                <a:sym typeface="Proxima Nova"/>
              </a:rPr>
            </a:br>
            <a:r>
              <a:rPr lang="en" sz="1400">
                <a:solidFill>
                  <a:schemeClr val="dk1"/>
                </a:solidFill>
                <a:latin typeface="Proxima Nova"/>
                <a:ea typeface="Proxima Nova"/>
                <a:cs typeface="Proxima Nova"/>
                <a:sym typeface="Proxima Nova"/>
              </a:rPr>
              <a:t>Place the three well casings on the shoebox top as shown.  Guesstimate an even spacing along one of the long sides of the box top.  Then make four tick marks: one at the top, bottom, left and right of the well casing.</a:t>
            </a:r>
            <a:endParaRPr sz="14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400">
              <a:solidFill>
                <a:schemeClr val="dk1"/>
              </a:solidFill>
              <a:latin typeface="Proxima Nova"/>
              <a:ea typeface="Proxima Nova"/>
              <a:cs typeface="Proxima Nova"/>
              <a:sym typeface="Proxima Nova"/>
            </a:endParaRPr>
          </a:p>
        </p:txBody>
      </p:sp>
      <p:sp>
        <p:nvSpPr>
          <p:cNvPr id="131" name="Google Shape;131;p21"/>
          <p:cNvSpPr txBox="1">
            <a:spLocks noGrp="1"/>
          </p:cNvSpPr>
          <p:nvPr>
            <p:ph type="body" idx="1"/>
          </p:nvPr>
        </p:nvSpPr>
        <p:spPr>
          <a:xfrm>
            <a:off x="4584575" y="3597100"/>
            <a:ext cx="4288800" cy="1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roxima Nova"/>
                <a:ea typeface="Proxima Nova"/>
                <a:cs typeface="Proxima Nova"/>
                <a:sym typeface="Proxima Nova"/>
              </a:rPr>
              <a:t>Roughly connect the tick marks to create a centering guide.  Center a nickel in the cross hairs and trace around the nickel.  Its diameter is nearly the same as the inside diameter of the PVC pipe.</a:t>
            </a:r>
            <a:endParaRPr sz="1400">
              <a:solidFill>
                <a:schemeClr val="dk1"/>
              </a:solidFill>
              <a:latin typeface="Proxima Nova"/>
              <a:ea typeface="Proxima Nova"/>
              <a:cs typeface="Proxima Nova"/>
              <a:sym typeface="Proxima Nova"/>
            </a:endParaRPr>
          </a:p>
        </p:txBody>
      </p:sp>
      <p:sp>
        <p:nvSpPr>
          <p:cNvPr id="132" name="Google Shape;132;p21"/>
          <p:cNvSpPr txBox="1">
            <a:spLocks noGrp="1"/>
          </p:cNvSpPr>
          <p:nvPr>
            <p:ph type="title"/>
          </p:nvPr>
        </p:nvSpPr>
        <p:spPr>
          <a:xfrm>
            <a:off x="6110301" y="85500"/>
            <a:ext cx="165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Step #12</a:t>
            </a:r>
            <a:endParaRPr>
              <a:latin typeface="Proxima Nova"/>
              <a:ea typeface="Proxima Nova"/>
              <a:cs typeface="Proxima Nova"/>
              <a:sym typeface="Proxima Nova"/>
            </a:endParaRPr>
          </a:p>
        </p:txBody>
      </p:sp>
      <p:pic>
        <p:nvPicPr>
          <p:cNvPr id="133" name="Google Shape;133;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375" y="696312"/>
            <a:ext cx="4288799" cy="2862676"/>
          </a:xfrm>
          <a:prstGeom prst="rect">
            <a:avLst/>
          </a:prstGeom>
          <a:noFill/>
          <a:ln>
            <a:noFill/>
          </a:ln>
        </p:spPr>
      </p:pic>
      <p:pic>
        <p:nvPicPr>
          <p:cNvPr id="134" name="Google Shape;134;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82425" y="696313"/>
            <a:ext cx="4288799" cy="28626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1201</Words>
  <Application>Microsoft Macintosh PowerPoint</Application>
  <PresentationFormat>On-screen Show (16:9)</PresentationFormat>
  <Paragraphs>101</Paragraphs>
  <Slides>21</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Proxima Nova</vt:lpstr>
      <vt:lpstr>Simple Light</vt:lpstr>
      <vt:lpstr>Instructions For Building  A Three-Pump  Shared Aquifer Model</vt:lpstr>
      <vt:lpstr>Overview</vt:lpstr>
      <vt:lpstr>Materials Needed</vt:lpstr>
      <vt:lpstr>Step #1</vt:lpstr>
      <vt:lpstr>Step #3</vt:lpstr>
      <vt:lpstr>Step #5</vt:lpstr>
      <vt:lpstr>Step #7</vt:lpstr>
      <vt:lpstr>Step #9</vt:lpstr>
      <vt:lpstr>Step #11</vt:lpstr>
      <vt:lpstr>Step #13</vt:lpstr>
      <vt:lpstr>Step #15</vt:lpstr>
      <vt:lpstr>Step #17</vt:lpstr>
      <vt:lpstr>Step #19</vt:lpstr>
      <vt:lpstr>Step #21</vt:lpstr>
      <vt:lpstr>Step #23</vt:lpstr>
      <vt:lpstr>Step #25</vt:lpstr>
      <vt:lpstr>Step #27</vt:lpstr>
      <vt:lpstr>Step #29</vt:lpstr>
      <vt:lpstr>Step #31</vt:lpstr>
      <vt:lpstr>Step #33</vt:lpstr>
      <vt:lpstr>Step #35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Building  A Three-Pump  Shared Aquifer Model</dc:title>
  <cp:lastModifiedBy>Ariel Zych</cp:lastModifiedBy>
  <cp:revision>1</cp:revision>
  <dcterms:modified xsi:type="dcterms:W3CDTF">2018-12-20T19:48:26Z</dcterms:modified>
</cp:coreProperties>
</file>