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roxima Nova"/>
      <p:regular r:id="rId32"/>
      <p:bold r:id="rId33"/>
      <p:italic r:id="rId34"/>
      <p:boldItalic r:id="rId35"/>
    </p:embeddedFon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2B18077-8C72-40D0-84ED-BBC693F0B616}">
  <a:tblStyle styleId="{72B18077-8C72-40D0-84ED-BBC693F0B61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roximaNova-bold.fntdata"/><Relationship Id="rId10" Type="http://schemas.openxmlformats.org/officeDocument/2006/relationships/slide" Target="slides/slide4.xml"/><Relationship Id="rId32" Type="http://schemas.openxmlformats.org/officeDocument/2006/relationships/font" Target="fonts/ProximaNova-regular.fntdata"/><Relationship Id="rId13" Type="http://schemas.openxmlformats.org/officeDocument/2006/relationships/slide" Target="slides/slide7.xml"/><Relationship Id="rId35" Type="http://schemas.openxmlformats.org/officeDocument/2006/relationships/font" Target="fonts/ProximaNova-boldItalic.fntdata"/><Relationship Id="rId12" Type="http://schemas.openxmlformats.org/officeDocument/2006/relationships/slide" Target="slides/slide6.xml"/><Relationship Id="rId34" Type="http://schemas.openxmlformats.org/officeDocument/2006/relationships/font" Target="fonts/ProximaNova-italic.fntdata"/><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f6b8b75e3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f6b8b75e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f6b8b75e3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f6b8b75e3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435743099_1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435743099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435743099_1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435743099_1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435743099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435743099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db956cc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db956cc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e797ed2a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e797ed2a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435743099_1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435743099_1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435743099_1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435743099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435743099_1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435743099_1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bcfe9b4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bcfe9b4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e797ed2a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e797ed2a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e797ed2a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e797ed2a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e797ed2a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e797ed2a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435743099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435743099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435743099_1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435743099_1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435743099_1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435743099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41f3298e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41f3298e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435743099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435743099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44ef2b8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44ef2b8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3f6b8b75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f6b8b75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bcfe9b47d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bcfe9b47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41f3298e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41f3298e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435743099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435743099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youtube.com/watch?v=t5NIua_Dveo"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nps.gov/dino/learn/nature/morrison-formation.htm" TargetMode="External"/><Relationship Id="rId4" Type="http://schemas.openxmlformats.org/officeDocument/2006/relationships/hyperlink" Target="https://www.britannica.com/place/Morrison-Formation" TargetMode="External"/><Relationship Id="rId5" Type="http://schemas.openxmlformats.org/officeDocument/2006/relationships/hyperlink" Target="https://www.britannica.com/place/Morrison-Formation" TargetMode="External"/><Relationship Id="rId6" Type="http://schemas.openxmlformats.org/officeDocument/2006/relationships/hyperlink" Target="http://media.hhmi.org/biointeractive/earthviewer_web/earthviewer.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sciencefriday.com/wp-content/uploads/2019/01/Dinosaur-ID-Guide-Printable-PDF-min.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86300"/>
            <a:ext cx="8520600" cy="160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latin typeface="Proxima Nova"/>
                <a:ea typeface="Proxima Nova"/>
                <a:cs typeface="Proxima Nova"/>
                <a:sym typeface="Proxima Nova"/>
              </a:rPr>
              <a:t>Paleoart</a:t>
            </a:r>
            <a:endParaRPr sz="9600">
              <a:latin typeface="Proxima Nova"/>
              <a:ea typeface="Proxima Nova"/>
              <a:cs typeface="Proxima Nova"/>
              <a:sym typeface="Proxima Nova"/>
            </a:endParaRPr>
          </a:p>
        </p:txBody>
      </p:sp>
      <p:sp>
        <p:nvSpPr>
          <p:cNvPr id="55" name="Google Shape;55;p13"/>
          <p:cNvSpPr txBox="1"/>
          <p:nvPr>
            <p:ph idx="1" type="subTitle"/>
          </p:nvPr>
        </p:nvSpPr>
        <p:spPr>
          <a:xfrm>
            <a:off x="311700" y="210147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Student Name:</a:t>
            </a:r>
            <a:endParaRPr/>
          </a:p>
        </p:txBody>
      </p:sp>
      <p:pic>
        <p:nvPicPr>
          <p:cNvPr id="56" name="Google Shape;56;p13"/>
          <p:cNvPicPr preferRelativeResize="0"/>
          <p:nvPr/>
        </p:nvPicPr>
        <p:blipFill>
          <a:blip r:embed="rId3">
            <a:alphaModFix/>
          </a:blip>
          <a:stretch>
            <a:fillRect/>
          </a:stretch>
        </p:blipFill>
        <p:spPr>
          <a:xfrm>
            <a:off x="7079469" y="3816956"/>
            <a:ext cx="1940475" cy="1192925"/>
          </a:xfrm>
          <a:prstGeom prst="rect">
            <a:avLst/>
          </a:prstGeom>
          <a:noFill/>
          <a:ln>
            <a:noFill/>
          </a:ln>
        </p:spPr>
      </p:pic>
      <p:sp>
        <p:nvSpPr>
          <p:cNvPr id="57" name="Google Shape;57;p13"/>
          <p:cNvSpPr txBox="1"/>
          <p:nvPr/>
        </p:nvSpPr>
        <p:spPr>
          <a:xfrm>
            <a:off x="207625" y="4709375"/>
            <a:ext cx="32748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Resource created by Brian Soash</a:t>
            </a:r>
            <a:endParaRPr>
              <a:latin typeface="Proxima Nova"/>
              <a:ea typeface="Proxima Nova"/>
              <a:cs typeface="Proxima Nova"/>
              <a:sym typeface="Proxima Nova"/>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My Dinosaur Is A...</a:t>
            </a:r>
            <a:endParaRPr>
              <a:latin typeface="Proxima Nova"/>
              <a:ea typeface="Proxima Nova"/>
              <a:cs typeface="Proxima Nova"/>
              <a:sym typeface="Proxima Nova"/>
            </a:endParaRPr>
          </a:p>
        </p:txBody>
      </p:sp>
      <p:graphicFrame>
        <p:nvGraphicFramePr>
          <p:cNvPr id="132" name="Google Shape;132;p22"/>
          <p:cNvGraphicFramePr/>
          <p:nvPr/>
        </p:nvGraphicFramePr>
        <p:xfrm>
          <a:off x="220125" y="572700"/>
          <a:ext cx="3000000" cy="3000000"/>
        </p:xfrm>
        <a:graphic>
          <a:graphicData uri="http://schemas.openxmlformats.org/drawingml/2006/table">
            <a:tbl>
              <a:tblPr>
                <a:noFill/>
                <a:tableStyleId>{72B18077-8C72-40D0-84ED-BBC693F0B616}</a:tableStyleId>
              </a:tblPr>
              <a:tblGrid>
                <a:gridCol w="2128875"/>
                <a:gridCol w="6453475"/>
              </a:tblGrid>
              <a:tr h="4333850">
                <a:tc>
                  <a:txBody>
                    <a:bodyPr>
                      <a:noAutofit/>
                    </a:bodyPr>
                    <a:lstStyle/>
                    <a:p>
                      <a:pPr indent="0" lvl="0" marL="0" rtl="0" algn="l">
                        <a:spcBef>
                          <a:spcPts val="0"/>
                        </a:spcBef>
                        <a:spcAft>
                          <a:spcPts val="0"/>
                        </a:spcAft>
                        <a:buNone/>
                      </a:pPr>
                      <a:r>
                        <a:rPr lang="en" sz="1800">
                          <a:latin typeface="Proxima Nova"/>
                          <a:ea typeface="Proxima Nova"/>
                          <a:cs typeface="Proxima Nova"/>
                          <a:sym typeface="Proxima Nova"/>
                        </a:rPr>
                        <a:t>Describe the diet of your dinosaur. Be sure to cite specific evidence from your fossils, the examples, or any other outside </a:t>
                      </a:r>
                      <a:r>
                        <a:rPr lang="en" sz="1800">
                          <a:latin typeface="Proxima Nova"/>
                          <a:ea typeface="Proxima Nova"/>
                          <a:cs typeface="Proxima Nova"/>
                          <a:sym typeface="Proxima Nova"/>
                        </a:rPr>
                        <a:t>research</a:t>
                      </a:r>
                      <a:r>
                        <a:rPr lang="en" sz="1800">
                          <a:latin typeface="Proxima Nova"/>
                          <a:ea typeface="Proxima Nova"/>
                          <a:cs typeface="Proxima Nova"/>
                          <a:sym typeface="Proxima Nova"/>
                        </a:rPr>
                        <a:t> you </a:t>
                      </a:r>
                      <a:r>
                        <a:rPr lang="en" sz="1800">
                          <a:latin typeface="Proxima Nova"/>
                          <a:ea typeface="Proxima Nova"/>
                          <a:cs typeface="Proxima Nova"/>
                          <a:sym typeface="Proxima Nova"/>
                        </a:rPr>
                        <a:t>conducted</a:t>
                      </a:r>
                      <a:r>
                        <a:rPr lang="en" sz="1800">
                          <a:latin typeface="Proxima Nova"/>
                          <a:ea typeface="Proxima Nova"/>
                          <a:cs typeface="Proxima Nova"/>
                          <a:sym typeface="Proxima Nova"/>
                        </a:rPr>
                        <a:t>. </a:t>
                      </a:r>
                      <a:br>
                        <a:rPr lang="en" sz="1800">
                          <a:latin typeface="Proxima Nova"/>
                          <a:ea typeface="Proxima Nova"/>
                          <a:cs typeface="Proxima Nova"/>
                          <a:sym typeface="Proxima Nova"/>
                        </a:rPr>
                      </a:br>
                      <a:br>
                        <a:rPr lang="en" sz="1800">
                          <a:latin typeface="Proxima Nova"/>
                          <a:ea typeface="Proxima Nova"/>
                          <a:cs typeface="Proxima Nova"/>
                          <a:sym typeface="Proxima Nova"/>
                        </a:rPr>
                      </a:br>
                      <a:r>
                        <a:rPr lang="en">
                          <a:latin typeface="Proxima Nova"/>
                          <a:ea typeface="Proxima Nova"/>
                          <a:cs typeface="Proxima Nova"/>
                          <a:sym typeface="Proxima Nova"/>
                        </a:rPr>
                        <a:t>*Go beyond simply labeling it a carnivore, herbivore, etc. what type of things did it eat insect, leaves off of the tops of trees, etc.</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bl>
          </a:graphicData>
        </a:graphic>
      </p:graphicFrame>
      <p:sp>
        <p:nvSpPr>
          <p:cNvPr id="133" name="Google Shape;13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My Dinosaur Is A...</a:t>
            </a:r>
            <a:endParaRPr>
              <a:latin typeface="Proxima Nova"/>
              <a:ea typeface="Proxima Nova"/>
              <a:cs typeface="Proxima Nova"/>
              <a:sym typeface="Proxima Nova"/>
            </a:endParaRPr>
          </a:p>
        </p:txBody>
      </p:sp>
      <p:graphicFrame>
        <p:nvGraphicFramePr>
          <p:cNvPr id="139" name="Google Shape;139;p23"/>
          <p:cNvGraphicFramePr/>
          <p:nvPr/>
        </p:nvGraphicFramePr>
        <p:xfrm>
          <a:off x="311700" y="572700"/>
          <a:ext cx="3000000" cy="3000000"/>
        </p:xfrm>
        <a:graphic>
          <a:graphicData uri="http://schemas.openxmlformats.org/drawingml/2006/table">
            <a:tbl>
              <a:tblPr>
                <a:noFill/>
                <a:tableStyleId>{72B18077-8C72-40D0-84ED-BBC693F0B616}</a:tableStyleId>
              </a:tblPr>
              <a:tblGrid>
                <a:gridCol w="2175750"/>
                <a:gridCol w="6285200"/>
              </a:tblGrid>
              <a:tr h="1413550">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Based on the </a:t>
                      </a:r>
                      <a:r>
                        <a:rPr lang="en">
                          <a:latin typeface="Proxima Nova"/>
                          <a:ea typeface="Proxima Nova"/>
                          <a:cs typeface="Proxima Nova"/>
                          <a:sym typeface="Proxima Nova"/>
                        </a:rPr>
                        <a:t>characteristics</a:t>
                      </a:r>
                      <a:r>
                        <a:rPr lang="en">
                          <a:latin typeface="Proxima Nova"/>
                          <a:ea typeface="Proxima Nova"/>
                          <a:cs typeface="Proxima Nova"/>
                          <a:sym typeface="Proxima Nova"/>
                        </a:rPr>
                        <a:t> of your fossil, in what type of environment do you believe it lived?</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r h="14996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Based on geologic evidence how long ago did your dinosaur live and in what era did it exist?  What were conditions like in that era?</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r h="14996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Based on your conclusions from the previous questions, what coloration or markings do you believe your dinosaur may have had?</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bl>
          </a:graphicData>
        </a:graphic>
      </p:graphicFrame>
      <p:sp>
        <p:nvSpPr>
          <p:cNvPr id="140" name="Google Shape;14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latin typeface="Proxima Nova"/>
                <a:ea typeface="Proxima Nova"/>
                <a:cs typeface="Proxima Nova"/>
                <a:sym typeface="Proxima Nova"/>
              </a:rPr>
              <a:t>Creating Your Paleoart</a:t>
            </a:r>
            <a:endParaRPr sz="7200">
              <a:latin typeface="Proxima Nova"/>
              <a:ea typeface="Proxima Nova"/>
              <a:cs typeface="Proxima Nova"/>
              <a:sym typeface="Proxima Nova"/>
            </a:endParaRPr>
          </a:p>
        </p:txBody>
      </p:sp>
      <p:sp>
        <p:nvSpPr>
          <p:cNvPr id="146" name="Google Shape;146;p24"/>
          <p:cNvSpPr txBox="1"/>
          <p:nvPr>
            <p:ph idx="1" type="subTitle"/>
          </p:nvPr>
        </p:nvSpPr>
        <p:spPr>
          <a:xfrm>
            <a:off x="311700" y="2834125"/>
            <a:ext cx="8520600" cy="111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What Does It Look Like?</a:t>
            </a:r>
            <a:endParaRPr>
              <a:latin typeface="Proxima Nova"/>
              <a:ea typeface="Proxima Nova"/>
              <a:cs typeface="Proxima Nova"/>
              <a:sym typeface="Proxima Nova"/>
            </a:endParaRPr>
          </a:p>
        </p:txBody>
      </p:sp>
      <p:sp>
        <p:nvSpPr>
          <p:cNvPr id="147" name="Google Shape;14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type="ctrTitle"/>
          </p:nvPr>
        </p:nvSpPr>
        <p:spPr>
          <a:xfrm>
            <a:off x="152400" y="0"/>
            <a:ext cx="8831400" cy="47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latin typeface="Proxima Nova"/>
                <a:ea typeface="Proxima Nova"/>
                <a:cs typeface="Proxima Nova"/>
                <a:sym typeface="Proxima Nova"/>
              </a:rPr>
              <a:t>Here The Methods Use From An Actual Paleoartist </a:t>
            </a:r>
            <a:r>
              <a:rPr lang="en" sz="2000">
                <a:latin typeface="Proxima Nova"/>
                <a:ea typeface="Proxima Nova"/>
                <a:cs typeface="Proxima Nova"/>
                <a:sym typeface="Proxima Nova"/>
              </a:rPr>
              <a:t>Gabriel Ugueto</a:t>
            </a:r>
            <a:endParaRPr sz="2000">
              <a:latin typeface="Proxima Nova"/>
              <a:ea typeface="Proxima Nova"/>
              <a:cs typeface="Proxima Nova"/>
              <a:sym typeface="Proxima Nova"/>
            </a:endParaRPr>
          </a:p>
        </p:txBody>
      </p:sp>
      <p:pic>
        <p:nvPicPr>
          <p:cNvPr descr="http://www.patreon.com/scifri - Please Help Support Our Video Productions!&#10;Paleoartist and scientific illustrator Gabriel Ugueto has a golden rule for his work: Accuracy. In order to resurrect the dinosaurs, Ugueto begins with a single bone and works his way from inside out. He researches whether there are any related animals alive today, or existing fossils that may shed light on how the bone fragment fits into a larger piece, and reconstructs the entire skeletal system. He then sketches in muscle groups, and adds skin and color considering where the animal lived and during what period of time.&#10;&#10;But his resulting illustrations often don’t match the Jurassic Park-inspired dinosaurs that we’re used to.&#10;&#10;Produced by Luke Groskin&#10;Music by Audio Network&#10;Illustrations by Gabriel Ugueto&#10;Additional Images by Shutterstock and E. Frey" id="153" name="Google Shape;153;p25" title="PaleoArt -  New Visions of Ancient Creatures">
            <a:hlinkClick r:id="rId3"/>
          </p:cNvPr>
          <p:cNvPicPr preferRelativeResize="0"/>
          <p:nvPr/>
        </p:nvPicPr>
        <p:blipFill>
          <a:blip r:embed="rId4">
            <a:alphaModFix/>
          </a:blip>
          <a:stretch>
            <a:fillRect/>
          </a:stretch>
        </p:blipFill>
        <p:spPr>
          <a:xfrm>
            <a:off x="1497813" y="474000"/>
            <a:ext cx="6140575" cy="4605450"/>
          </a:xfrm>
          <a:prstGeom prst="rect">
            <a:avLst/>
          </a:prstGeom>
          <a:noFill/>
          <a:ln>
            <a:noFill/>
          </a:ln>
        </p:spPr>
      </p:pic>
      <p:sp>
        <p:nvSpPr>
          <p:cNvPr id="154" name="Google Shape;15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7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Begin Bringing Your Organism Back To Life Part #1</a:t>
            </a:r>
            <a:endParaRPr>
              <a:latin typeface="Proxima Nova"/>
              <a:ea typeface="Proxima Nova"/>
              <a:cs typeface="Proxima Nova"/>
              <a:sym typeface="Proxima Nova"/>
            </a:endParaRPr>
          </a:p>
        </p:txBody>
      </p:sp>
      <p:graphicFrame>
        <p:nvGraphicFramePr>
          <p:cNvPr id="160" name="Google Shape;160;p26"/>
          <p:cNvGraphicFramePr/>
          <p:nvPr/>
        </p:nvGraphicFramePr>
        <p:xfrm>
          <a:off x="226900" y="759275"/>
          <a:ext cx="3000000" cy="3000000"/>
        </p:xfrm>
        <a:graphic>
          <a:graphicData uri="http://schemas.openxmlformats.org/drawingml/2006/table">
            <a:tbl>
              <a:tblPr>
                <a:noFill/>
                <a:tableStyleId>{72B18077-8C72-40D0-84ED-BBC693F0B616}</a:tableStyleId>
              </a:tblPr>
              <a:tblGrid>
                <a:gridCol w="8670475"/>
              </a:tblGrid>
              <a:tr h="9968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Create an outline of the body structure of your organism here. Look at the examples from your guide, other research online, or in books that can help you create the shape and posture of your organism. Be sure to ask yourself questions such as how many legs did it walk on, did it have any large body features like horns, plates, or crests, and what position was its tail, head, or arms in when it moved.</a:t>
                      </a:r>
                      <a:endParaRPr>
                        <a:latin typeface="Proxima Nova"/>
                        <a:ea typeface="Proxima Nova"/>
                        <a:cs typeface="Proxima Nova"/>
                        <a:sym typeface="Proxima Nova"/>
                      </a:endParaRPr>
                    </a:p>
                  </a:txBody>
                  <a:tcPr marT="91425" marB="91425" marR="91425" marL="91425"/>
                </a:tc>
              </a:tr>
              <a:tr h="32784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
        <p:nvSpPr>
          <p:cNvPr id="161" name="Google Shape;16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89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Similar Creature Alive Today</a:t>
            </a:r>
            <a:endParaRPr>
              <a:latin typeface="Proxima Nova"/>
              <a:ea typeface="Proxima Nova"/>
              <a:cs typeface="Proxima Nova"/>
              <a:sym typeface="Proxima Nova"/>
            </a:endParaRPr>
          </a:p>
        </p:txBody>
      </p:sp>
      <p:graphicFrame>
        <p:nvGraphicFramePr>
          <p:cNvPr id="167" name="Google Shape;167;p27"/>
          <p:cNvGraphicFramePr/>
          <p:nvPr/>
        </p:nvGraphicFramePr>
        <p:xfrm>
          <a:off x="311700" y="726475"/>
          <a:ext cx="3000000" cy="3000000"/>
        </p:xfrm>
        <a:graphic>
          <a:graphicData uri="http://schemas.openxmlformats.org/drawingml/2006/table">
            <a:tbl>
              <a:tblPr>
                <a:noFill/>
                <a:tableStyleId>{72B18077-8C72-40D0-84ED-BBC693F0B616}</a:tableStyleId>
              </a:tblPr>
              <a:tblGrid>
                <a:gridCol w="2817275"/>
                <a:gridCol w="2817275"/>
                <a:gridCol w="2817275"/>
              </a:tblGrid>
              <a:tr h="9943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What In Your Opinion Is A Creature That Is Alive Today That Is Most Similar To Your Organism</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Habitat Of The Similar Organism</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Insert A Picture Or Sketch Of The Similar Organism </a:t>
                      </a:r>
                      <a:endParaRPr>
                        <a:latin typeface="Proxima Nova"/>
                        <a:ea typeface="Proxima Nova"/>
                        <a:cs typeface="Proxima Nova"/>
                        <a:sym typeface="Proxima Nova"/>
                      </a:endParaRPr>
                    </a:p>
                  </a:txBody>
                  <a:tcPr marT="91425" marB="91425" marR="91425" marL="91425"/>
                </a:tc>
              </a:tr>
              <a:tr h="3075175">
                <a:tc>
                  <a:txBody>
                    <a:bodyPr>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7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Begin Bringing Your Organism Back To Life Part #1</a:t>
            </a:r>
            <a:endParaRPr>
              <a:latin typeface="Proxima Nova"/>
              <a:ea typeface="Proxima Nova"/>
              <a:cs typeface="Proxima Nova"/>
              <a:sym typeface="Proxima Nova"/>
            </a:endParaRPr>
          </a:p>
        </p:txBody>
      </p:sp>
      <p:graphicFrame>
        <p:nvGraphicFramePr>
          <p:cNvPr id="173" name="Google Shape;173;p28"/>
          <p:cNvGraphicFramePr/>
          <p:nvPr/>
        </p:nvGraphicFramePr>
        <p:xfrm>
          <a:off x="226900" y="759275"/>
          <a:ext cx="3000000" cy="3000000"/>
        </p:xfrm>
        <a:graphic>
          <a:graphicData uri="http://schemas.openxmlformats.org/drawingml/2006/table">
            <a:tbl>
              <a:tblPr>
                <a:noFill/>
                <a:tableStyleId>{72B18077-8C72-40D0-84ED-BBC693F0B616}</a:tableStyleId>
              </a:tblPr>
              <a:tblGrid>
                <a:gridCol w="8670475"/>
              </a:tblGrid>
              <a:tr h="9968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Create an outline of the body structure of your organism </a:t>
                      </a:r>
                      <a:r>
                        <a:rPr lang="en">
                          <a:latin typeface="Proxima Nova"/>
                          <a:ea typeface="Proxima Nova"/>
                          <a:cs typeface="Proxima Nova"/>
                          <a:sym typeface="Proxima Nova"/>
                        </a:rPr>
                        <a:t>here</a:t>
                      </a:r>
                      <a:r>
                        <a:rPr lang="en">
                          <a:latin typeface="Proxima Nova"/>
                          <a:ea typeface="Proxima Nova"/>
                          <a:cs typeface="Proxima Nova"/>
                          <a:sym typeface="Proxima Nova"/>
                        </a:rPr>
                        <a:t>. Look at the examples from your guide, other research online, or in books that can help you create the shape and posture of your organism. Be sure to ask yourself questions such as how many legs did it walk on, did it have any large body features like horns, plates, or crests, and in what position was its tail, head, or arms in when it moved.</a:t>
                      </a:r>
                      <a:endParaRPr>
                        <a:latin typeface="Proxima Nova"/>
                        <a:ea typeface="Proxima Nova"/>
                        <a:cs typeface="Proxima Nova"/>
                        <a:sym typeface="Proxima Nova"/>
                      </a:endParaRPr>
                    </a:p>
                  </a:txBody>
                  <a:tcPr marT="91425" marB="91425" marR="91425" marL="91425"/>
                </a:tc>
              </a:tr>
              <a:tr h="32784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7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Begin Bringing Your Organism Back To Life Part #2</a:t>
            </a:r>
            <a:endParaRPr>
              <a:latin typeface="Proxima Nova"/>
              <a:ea typeface="Proxima Nova"/>
              <a:cs typeface="Proxima Nova"/>
              <a:sym typeface="Proxima Nova"/>
            </a:endParaRPr>
          </a:p>
        </p:txBody>
      </p:sp>
      <p:graphicFrame>
        <p:nvGraphicFramePr>
          <p:cNvPr id="179" name="Google Shape;179;p29"/>
          <p:cNvGraphicFramePr/>
          <p:nvPr/>
        </p:nvGraphicFramePr>
        <p:xfrm>
          <a:off x="226900" y="759275"/>
          <a:ext cx="3000000" cy="3000000"/>
        </p:xfrm>
        <a:graphic>
          <a:graphicData uri="http://schemas.openxmlformats.org/drawingml/2006/table">
            <a:tbl>
              <a:tblPr>
                <a:noFill/>
                <a:tableStyleId>{72B18077-8C72-40D0-84ED-BBC693F0B616}</a:tableStyleId>
              </a:tblPr>
              <a:tblGrid>
                <a:gridCol w="8670475"/>
              </a:tblGrid>
              <a:tr h="996875">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Using something as a backlight such as a flashlight or a window sketch your organism from Part #1 on the previous page here. Test different color patterns and options to decide what best fits your organism. Use multiple versions of this page if need be. If you’re doing this electronically, paste an image of your drawing here and try out different colorations.</a:t>
                      </a:r>
                      <a:endParaRPr>
                        <a:latin typeface="Proxima Nova"/>
                        <a:ea typeface="Proxima Nova"/>
                        <a:cs typeface="Proxima Nova"/>
                        <a:sym typeface="Proxima Nova"/>
                      </a:endParaRPr>
                    </a:p>
                  </a:txBody>
                  <a:tcPr marT="91425" marB="91425" marR="91425" marL="91425"/>
                </a:tc>
              </a:tr>
              <a:tr h="32784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
        <p:nvSpPr>
          <p:cNvPr id="180" name="Google Shape;18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Color And Skin Of Your Creature</a:t>
            </a:r>
            <a:endParaRPr>
              <a:latin typeface="Proxima Nova"/>
              <a:ea typeface="Proxima Nova"/>
              <a:cs typeface="Proxima Nova"/>
              <a:sym typeface="Proxima Nova"/>
            </a:endParaRPr>
          </a:p>
        </p:txBody>
      </p:sp>
      <p:graphicFrame>
        <p:nvGraphicFramePr>
          <p:cNvPr id="186" name="Google Shape;186;p30"/>
          <p:cNvGraphicFramePr/>
          <p:nvPr/>
        </p:nvGraphicFramePr>
        <p:xfrm>
          <a:off x="218050" y="572700"/>
          <a:ext cx="3000000" cy="3000000"/>
        </p:xfrm>
        <a:graphic>
          <a:graphicData uri="http://schemas.openxmlformats.org/drawingml/2006/table">
            <a:tbl>
              <a:tblPr>
                <a:noFill/>
                <a:tableStyleId>{72B18077-8C72-40D0-84ED-BBC693F0B616}</a:tableStyleId>
              </a:tblPr>
              <a:tblGrid>
                <a:gridCol w="2654025"/>
                <a:gridCol w="6149075"/>
              </a:tblGrid>
              <a:tr h="2234650">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Describe the skin and features of your dinosaurs. What should it look like, what features should it have, and why? EXAMPLE: Does your creature have feathers? Did your creature have scales? Did your creatures have crests or other ornamental features?</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r h="2005200">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What should the skin color(s) be for your organism? Is there any type of pattern, coloration, or camouflage that your creature would have? Describe what features it should have and why, based on your research and observations.</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bl>
          </a:graphicData>
        </a:graphic>
      </p:graphicFrame>
      <p:sp>
        <p:nvSpPr>
          <p:cNvPr id="187" name="Google Shape;18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Begin Bringing Your Organism Back To Life Part #3</a:t>
            </a:r>
            <a:endParaRPr>
              <a:latin typeface="Proxima Nova"/>
              <a:ea typeface="Proxima Nova"/>
              <a:cs typeface="Proxima Nova"/>
              <a:sym typeface="Proxima Nova"/>
            </a:endParaRPr>
          </a:p>
        </p:txBody>
      </p:sp>
      <p:graphicFrame>
        <p:nvGraphicFramePr>
          <p:cNvPr id="193" name="Google Shape;193;p31"/>
          <p:cNvGraphicFramePr/>
          <p:nvPr/>
        </p:nvGraphicFramePr>
        <p:xfrm>
          <a:off x="226900" y="572700"/>
          <a:ext cx="3000000" cy="3000000"/>
        </p:xfrm>
        <a:graphic>
          <a:graphicData uri="http://schemas.openxmlformats.org/drawingml/2006/table">
            <a:tbl>
              <a:tblPr>
                <a:noFill/>
                <a:tableStyleId>{72B18077-8C72-40D0-84ED-BBC693F0B616}</a:tableStyleId>
              </a:tblPr>
              <a:tblGrid>
                <a:gridCol w="8670475"/>
              </a:tblGrid>
              <a:tr h="942075">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Proxima Nova"/>
                          <a:ea typeface="Proxima Nova"/>
                          <a:cs typeface="Proxima Nova"/>
                          <a:sym typeface="Proxima Nova"/>
                        </a:rPr>
                        <a:t>Using the same technique </a:t>
                      </a:r>
                      <a:r>
                        <a:rPr lang="en" sz="1200">
                          <a:solidFill>
                            <a:schemeClr val="dk1"/>
                          </a:solidFill>
                          <a:latin typeface="Proxima Nova"/>
                          <a:ea typeface="Proxima Nova"/>
                          <a:cs typeface="Proxima Nova"/>
                          <a:sym typeface="Proxima Nova"/>
                        </a:rPr>
                        <a:t>from </a:t>
                      </a:r>
                      <a:r>
                        <a:rPr lang="en" sz="1200">
                          <a:solidFill>
                            <a:schemeClr val="dk1"/>
                          </a:solidFill>
                          <a:latin typeface="Proxima Nova"/>
                          <a:ea typeface="Proxima Nova"/>
                          <a:cs typeface="Proxima Nova"/>
                          <a:sym typeface="Proxima Nova"/>
                        </a:rPr>
                        <a:t>recreating your creature’s outline in Part #2, create a sketch of your organism with the color scheme you chose. Then apply the appropriate environment to complete your paleoart. Be sure to keep in mind your earlier research about what it ate, the environment it lived in, the shape of its body, and other features that might give you a clue to how it lived and where it lived.</a:t>
                      </a:r>
                      <a:endParaRPr sz="1200">
                        <a:latin typeface="Proxima Nova"/>
                        <a:ea typeface="Proxima Nova"/>
                        <a:cs typeface="Proxima Nova"/>
                        <a:sym typeface="Proxima Nova"/>
                      </a:endParaRPr>
                    </a:p>
                  </a:txBody>
                  <a:tcPr marT="91425" marB="91425" marR="91425" marL="91425"/>
                </a:tc>
              </a:tr>
              <a:tr h="35547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
        <p:nvSpPr>
          <p:cNvPr id="194" name="Google Shape;19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ctrTitle"/>
          </p:nvPr>
        </p:nvSpPr>
        <p:spPr>
          <a:xfrm>
            <a:off x="367100" y="9000"/>
            <a:ext cx="6152100" cy="83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I Chose Specimen... </a:t>
            </a:r>
            <a:endParaRPr>
              <a:latin typeface="Proxima Nova"/>
              <a:ea typeface="Proxima Nova"/>
              <a:cs typeface="Proxima Nova"/>
              <a:sym typeface="Proxima Nova"/>
            </a:endParaRPr>
          </a:p>
        </p:txBody>
      </p:sp>
      <p:sp>
        <p:nvSpPr>
          <p:cNvPr id="64" name="Google Shape;64;p14"/>
          <p:cNvSpPr txBox="1"/>
          <p:nvPr>
            <p:ph idx="1" type="subTitle"/>
          </p:nvPr>
        </p:nvSpPr>
        <p:spPr>
          <a:xfrm>
            <a:off x="152875" y="864850"/>
            <a:ext cx="8821200" cy="447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roxima Nova"/>
                <a:ea typeface="Proxima Nova"/>
                <a:cs typeface="Proxima Nova"/>
                <a:sym typeface="Proxima Nova"/>
              </a:rPr>
              <a:t>Copy and paste smaller versions of the images from your specimen below.</a:t>
            </a:r>
            <a:endParaRPr sz="1800">
              <a:latin typeface="Proxima Nova"/>
              <a:ea typeface="Proxima Nova"/>
              <a:cs typeface="Proxima Nova"/>
              <a:sym typeface="Proxima Nova"/>
            </a:endParaRPr>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66" name="Google Shape;66;p14"/>
          <p:cNvSpPr txBox="1"/>
          <p:nvPr/>
        </p:nvSpPr>
        <p:spPr>
          <a:xfrm>
            <a:off x="7535275" y="9000"/>
            <a:ext cx="1438800" cy="837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5200">
              <a:latin typeface="Proxima Nova"/>
              <a:ea typeface="Proxima Nova"/>
              <a:cs typeface="Proxima Nova"/>
              <a:sym typeface="Proxima Nova"/>
            </a:endParaRPr>
          </a:p>
        </p:txBody>
      </p:sp>
      <p:sp>
        <p:nvSpPr>
          <p:cNvPr id="67" name="Google Shape;67;p14"/>
          <p:cNvSpPr txBox="1"/>
          <p:nvPr/>
        </p:nvSpPr>
        <p:spPr>
          <a:xfrm>
            <a:off x="0" y="4828775"/>
            <a:ext cx="2014200" cy="2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Proxima Nova"/>
                <a:ea typeface="Proxima Nova"/>
                <a:cs typeface="Proxima Nova"/>
                <a:sym typeface="Proxima Nova"/>
              </a:rPr>
              <a:t>Images Courtesy of ReBecca Hunt-Foster</a:t>
            </a:r>
            <a:endParaRPr sz="800">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7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EXAMPLE Begin Bringing Your Organism Back To Life Part #1</a:t>
            </a:r>
            <a:endParaRPr sz="2400">
              <a:latin typeface="Proxima Nova"/>
              <a:ea typeface="Proxima Nova"/>
              <a:cs typeface="Proxima Nova"/>
              <a:sym typeface="Proxima Nova"/>
            </a:endParaRPr>
          </a:p>
        </p:txBody>
      </p:sp>
      <p:graphicFrame>
        <p:nvGraphicFramePr>
          <p:cNvPr id="200" name="Google Shape;200;p32"/>
          <p:cNvGraphicFramePr/>
          <p:nvPr/>
        </p:nvGraphicFramePr>
        <p:xfrm>
          <a:off x="226900" y="759275"/>
          <a:ext cx="3000000" cy="3000000"/>
        </p:xfrm>
        <a:graphic>
          <a:graphicData uri="http://schemas.openxmlformats.org/drawingml/2006/table">
            <a:tbl>
              <a:tblPr>
                <a:noFill/>
                <a:tableStyleId>{72B18077-8C72-40D0-84ED-BBC693F0B616}</a:tableStyleId>
              </a:tblPr>
              <a:tblGrid>
                <a:gridCol w="8670475"/>
              </a:tblGrid>
              <a:tr h="9968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Create an outline of the body structure of your organism </a:t>
                      </a:r>
                      <a:r>
                        <a:rPr lang="en">
                          <a:latin typeface="Proxima Nova"/>
                          <a:ea typeface="Proxima Nova"/>
                          <a:cs typeface="Proxima Nova"/>
                          <a:sym typeface="Proxima Nova"/>
                        </a:rPr>
                        <a:t>here</a:t>
                      </a:r>
                      <a:r>
                        <a:rPr lang="en">
                          <a:latin typeface="Proxima Nova"/>
                          <a:ea typeface="Proxima Nova"/>
                          <a:cs typeface="Proxima Nova"/>
                          <a:sym typeface="Proxima Nova"/>
                        </a:rPr>
                        <a:t>. Look at the examples from your guide, other research online, or in books that can help you create the shape and posture of your organism. Be sure to ask yourself questions such as how many legs did it walk on, did it have any large body features like horns, plates, or crests, and in what position was its tail, head, or arms in when it moved.</a:t>
                      </a:r>
                      <a:endParaRPr>
                        <a:latin typeface="Proxima Nova"/>
                        <a:ea typeface="Proxima Nova"/>
                        <a:cs typeface="Proxima Nova"/>
                        <a:sym typeface="Proxima Nova"/>
                      </a:endParaRPr>
                    </a:p>
                  </a:txBody>
                  <a:tcPr marT="91425" marB="91425" marR="91425" marL="91425"/>
                </a:tc>
              </a:tr>
              <a:tr h="32784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pic>
        <p:nvPicPr>
          <p:cNvPr id="201" name="Google Shape;201;p32"/>
          <p:cNvPicPr preferRelativeResize="0"/>
          <p:nvPr/>
        </p:nvPicPr>
        <p:blipFill>
          <a:blip r:embed="rId3">
            <a:alphaModFix/>
          </a:blip>
          <a:stretch>
            <a:fillRect/>
          </a:stretch>
        </p:blipFill>
        <p:spPr>
          <a:xfrm>
            <a:off x="2401325" y="1780325"/>
            <a:ext cx="4342902" cy="3278401"/>
          </a:xfrm>
          <a:prstGeom prst="rect">
            <a:avLst/>
          </a:prstGeom>
          <a:noFill/>
          <a:ln>
            <a:noFill/>
          </a:ln>
        </p:spPr>
      </p:pic>
      <p:sp>
        <p:nvSpPr>
          <p:cNvPr id="202" name="Google Shape;202;p32"/>
          <p:cNvSpPr txBox="1"/>
          <p:nvPr/>
        </p:nvSpPr>
        <p:spPr>
          <a:xfrm>
            <a:off x="226900" y="4769250"/>
            <a:ext cx="21744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Proxima Nova"/>
                <a:ea typeface="Proxima Nova"/>
                <a:cs typeface="Proxima Nova"/>
                <a:sym typeface="Proxima Nova"/>
              </a:rPr>
              <a:t>Images by Beverly Owens</a:t>
            </a:r>
            <a:endParaRPr sz="800">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7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EXAMPLE </a:t>
            </a:r>
            <a:r>
              <a:rPr lang="en" sz="2400">
                <a:latin typeface="Proxima Nova"/>
                <a:ea typeface="Proxima Nova"/>
                <a:cs typeface="Proxima Nova"/>
                <a:sym typeface="Proxima Nova"/>
              </a:rPr>
              <a:t>Begin Bringing Your Organism Back To Life Part #2</a:t>
            </a:r>
            <a:endParaRPr sz="2400">
              <a:latin typeface="Proxima Nova"/>
              <a:ea typeface="Proxima Nova"/>
              <a:cs typeface="Proxima Nova"/>
              <a:sym typeface="Proxima Nova"/>
            </a:endParaRPr>
          </a:p>
        </p:txBody>
      </p:sp>
      <p:graphicFrame>
        <p:nvGraphicFramePr>
          <p:cNvPr id="208" name="Google Shape;208;p33"/>
          <p:cNvGraphicFramePr/>
          <p:nvPr/>
        </p:nvGraphicFramePr>
        <p:xfrm>
          <a:off x="226900" y="759275"/>
          <a:ext cx="3000000" cy="3000000"/>
        </p:xfrm>
        <a:graphic>
          <a:graphicData uri="http://schemas.openxmlformats.org/drawingml/2006/table">
            <a:tbl>
              <a:tblPr>
                <a:noFill/>
                <a:tableStyleId>{72B18077-8C72-40D0-84ED-BBC693F0B616}</a:tableStyleId>
              </a:tblPr>
              <a:tblGrid>
                <a:gridCol w="8670475"/>
              </a:tblGrid>
              <a:tr h="996875">
                <a:tc>
                  <a:txBody>
                    <a:bodyPr>
                      <a:noAutofit/>
                    </a:bodyPr>
                    <a:lstStyle/>
                    <a:p>
                      <a:pPr indent="0" lvl="0" marL="0" rtl="0" algn="l">
                        <a:spcBef>
                          <a:spcPts val="0"/>
                        </a:spcBef>
                        <a:spcAft>
                          <a:spcPts val="0"/>
                        </a:spcAft>
                        <a:buNone/>
                      </a:pPr>
                      <a:r>
                        <a:rPr lang="en">
                          <a:latin typeface="Proxima Nova"/>
                          <a:ea typeface="Proxima Nova"/>
                          <a:cs typeface="Proxima Nova"/>
                          <a:sym typeface="Proxima Nova"/>
                        </a:rPr>
                        <a:t>Using something as a backlight such as a flashlight or a window sketch your organism from Part #1 on the previous page here. Test different color patterns and options to decide what best fits your organism. Use multiple versions of this page if need be. If you’re doing this electronically, paste an image of your drawing here and try out different colorations.</a:t>
                      </a:r>
                      <a:endParaRPr>
                        <a:latin typeface="Proxima Nova"/>
                        <a:ea typeface="Proxima Nova"/>
                        <a:cs typeface="Proxima Nova"/>
                        <a:sym typeface="Proxima Nova"/>
                      </a:endParaRPr>
                    </a:p>
                  </a:txBody>
                  <a:tcPr marT="91425" marB="91425" marR="91425" marL="91425"/>
                </a:tc>
              </a:tr>
              <a:tr h="32784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pic>
        <p:nvPicPr>
          <p:cNvPr id="209" name="Google Shape;209;p33"/>
          <p:cNvPicPr preferRelativeResize="0"/>
          <p:nvPr/>
        </p:nvPicPr>
        <p:blipFill>
          <a:blip r:embed="rId3">
            <a:alphaModFix/>
          </a:blip>
          <a:stretch>
            <a:fillRect/>
          </a:stretch>
        </p:blipFill>
        <p:spPr>
          <a:xfrm>
            <a:off x="556575" y="1780325"/>
            <a:ext cx="4038676" cy="3030999"/>
          </a:xfrm>
          <a:prstGeom prst="rect">
            <a:avLst/>
          </a:prstGeom>
          <a:noFill/>
          <a:ln>
            <a:noFill/>
          </a:ln>
        </p:spPr>
      </p:pic>
      <p:pic>
        <p:nvPicPr>
          <p:cNvPr id="210" name="Google Shape;210;p33"/>
          <p:cNvPicPr preferRelativeResize="0"/>
          <p:nvPr/>
        </p:nvPicPr>
        <p:blipFill>
          <a:blip r:embed="rId4">
            <a:alphaModFix/>
          </a:blip>
          <a:stretch>
            <a:fillRect/>
          </a:stretch>
        </p:blipFill>
        <p:spPr>
          <a:xfrm>
            <a:off x="4754501" y="1780325"/>
            <a:ext cx="4142870" cy="3278399"/>
          </a:xfrm>
          <a:prstGeom prst="rect">
            <a:avLst/>
          </a:prstGeom>
          <a:noFill/>
          <a:ln>
            <a:noFill/>
          </a:ln>
        </p:spPr>
      </p:pic>
      <p:sp>
        <p:nvSpPr>
          <p:cNvPr id="211" name="Google Shape;211;p33"/>
          <p:cNvSpPr txBox="1"/>
          <p:nvPr/>
        </p:nvSpPr>
        <p:spPr>
          <a:xfrm>
            <a:off x="226900" y="4769250"/>
            <a:ext cx="21744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Proxima Nova"/>
                <a:ea typeface="Proxima Nova"/>
                <a:cs typeface="Proxima Nova"/>
                <a:sym typeface="Proxima Nova"/>
              </a:rPr>
              <a:t>Images by Beverly Owens</a:t>
            </a:r>
            <a:endParaRPr sz="8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EXAMPLE </a:t>
            </a:r>
            <a:r>
              <a:rPr lang="en" sz="2400">
                <a:latin typeface="Proxima Nova"/>
                <a:ea typeface="Proxima Nova"/>
                <a:cs typeface="Proxima Nova"/>
                <a:sym typeface="Proxima Nova"/>
              </a:rPr>
              <a:t>Begin Bringing Your Organism Back To Life Part #3</a:t>
            </a:r>
            <a:endParaRPr sz="2400">
              <a:latin typeface="Proxima Nova"/>
              <a:ea typeface="Proxima Nova"/>
              <a:cs typeface="Proxima Nova"/>
              <a:sym typeface="Proxima Nova"/>
            </a:endParaRPr>
          </a:p>
        </p:txBody>
      </p:sp>
      <p:graphicFrame>
        <p:nvGraphicFramePr>
          <p:cNvPr id="217" name="Google Shape;217;p34"/>
          <p:cNvGraphicFramePr/>
          <p:nvPr/>
        </p:nvGraphicFramePr>
        <p:xfrm>
          <a:off x="226900" y="572700"/>
          <a:ext cx="3000000" cy="3000000"/>
        </p:xfrm>
        <a:graphic>
          <a:graphicData uri="http://schemas.openxmlformats.org/drawingml/2006/table">
            <a:tbl>
              <a:tblPr>
                <a:noFill/>
                <a:tableStyleId>{72B18077-8C72-40D0-84ED-BBC693F0B616}</a:tableStyleId>
              </a:tblPr>
              <a:tblGrid>
                <a:gridCol w="8670475"/>
              </a:tblGrid>
              <a:tr h="942075">
                <a:tc>
                  <a:txBody>
                    <a:bodyPr>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Create your organism here. You can sketch it and add your chosen color scheme, or you can copy and paste the drawing you like best from the last set of slides</a:t>
                      </a:r>
                      <a:r>
                        <a:rPr lang="en" sz="1200">
                          <a:latin typeface="Proxima Nova"/>
                          <a:ea typeface="Proxima Nova"/>
                          <a:cs typeface="Proxima Nova"/>
                          <a:sym typeface="Proxima Nova"/>
                        </a:rPr>
                        <a:t>. Then apply the appropriate environment to complete your paleoart. Be sure to keep in mind your earlier research about what it ate, the environment it lived in, the shape of its body, and other features that might give you a clue to how it lived and where it lived.</a:t>
                      </a:r>
                      <a:endParaRPr sz="1200">
                        <a:latin typeface="Proxima Nova"/>
                        <a:ea typeface="Proxima Nova"/>
                        <a:cs typeface="Proxima Nova"/>
                        <a:sym typeface="Proxima Nova"/>
                      </a:endParaRPr>
                    </a:p>
                  </a:txBody>
                  <a:tcPr marT="91425" marB="91425" marR="91425" marL="91425"/>
                </a:tc>
              </a:tr>
              <a:tr h="355470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pic>
        <p:nvPicPr>
          <p:cNvPr id="218" name="Google Shape;218;p34"/>
          <p:cNvPicPr preferRelativeResize="0"/>
          <p:nvPr/>
        </p:nvPicPr>
        <p:blipFill>
          <a:blip r:embed="rId3">
            <a:alphaModFix/>
          </a:blip>
          <a:stretch>
            <a:fillRect/>
          </a:stretch>
        </p:blipFill>
        <p:spPr>
          <a:xfrm>
            <a:off x="2194175" y="1563500"/>
            <a:ext cx="4576323" cy="3505974"/>
          </a:xfrm>
          <a:prstGeom prst="rect">
            <a:avLst/>
          </a:prstGeom>
          <a:noFill/>
          <a:ln>
            <a:noFill/>
          </a:ln>
        </p:spPr>
      </p:pic>
      <p:sp>
        <p:nvSpPr>
          <p:cNvPr id="219" name="Google Shape;219;p34"/>
          <p:cNvSpPr txBox="1"/>
          <p:nvPr/>
        </p:nvSpPr>
        <p:spPr>
          <a:xfrm>
            <a:off x="226900" y="4769250"/>
            <a:ext cx="21744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Proxima Nova"/>
                <a:ea typeface="Proxima Nova"/>
                <a:cs typeface="Proxima Nova"/>
                <a:sym typeface="Proxima Nova"/>
              </a:rPr>
              <a:t>Images by Beverly Owens</a:t>
            </a:r>
            <a:endParaRPr sz="800">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Reflection</a:t>
            </a:r>
            <a:endParaRPr>
              <a:latin typeface="Proxima Nova"/>
              <a:ea typeface="Proxima Nova"/>
              <a:cs typeface="Proxima Nova"/>
              <a:sym typeface="Proxima Nova"/>
            </a:endParaRPr>
          </a:p>
        </p:txBody>
      </p:sp>
      <p:graphicFrame>
        <p:nvGraphicFramePr>
          <p:cNvPr id="225" name="Google Shape;225;p35"/>
          <p:cNvGraphicFramePr/>
          <p:nvPr/>
        </p:nvGraphicFramePr>
        <p:xfrm>
          <a:off x="311700" y="572700"/>
          <a:ext cx="3000000" cy="3000000"/>
        </p:xfrm>
        <a:graphic>
          <a:graphicData uri="http://schemas.openxmlformats.org/drawingml/2006/table">
            <a:tbl>
              <a:tblPr>
                <a:noFill/>
                <a:tableStyleId>{72B18077-8C72-40D0-84ED-BBC693F0B616}</a:tableStyleId>
              </a:tblPr>
              <a:tblGrid>
                <a:gridCol w="2601800"/>
                <a:gridCol w="6028100"/>
              </a:tblGrid>
              <a:tr h="2105125">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Why do you think artistic depictions of organisms like dinosaurs have changed so much over the past 100 years?</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r h="2192150">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In your opinion why do paleoartists today have such a wide range of depictions of the same organism if the same information and research is available to everyone?</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bl>
          </a:graphicData>
        </a:graphic>
      </p:graphicFrame>
      <p:sp>
        <p:nvSpPr>
          <p:cNvPr id="226" name="Google Shape;22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Reflection</a:t>
            </a:r>
            <a:endParaRPr>
              <a:latin typeface="Proxima Nova"/>
              <a:ea typeface="Proxima Nova"/>
              <a:cs typeface="Proxima Nova"/>
              <a:sym typeface="Proxima Nova"/>
            </a:endParaRPr>
          </a:p>
        </p:txBody>
      </p:sp>
      <p:graphicFrame>
        <p:nvGraphicFramePr>
          <p:cNvPr id="232" name="Google Shape;232;p36"/>
          <p:cNvGraphicFramePr/>
          <p:nvPr/>
        </p:nvGraphicFramePr>
        <p:xfrm>
          <a:off x="311700" y="572700"/>
          <a:ext cx="3000000" cy="3000000"/>
        </p:xfrm>
        <a:graphic>
          <a:graphicData uri="http://schemas.openxmlformats.org/drawingml/2006/table">
            <a:tbl>
              <a:tblPr>
                <a:noFill/>
                <a:tableStyleId>{72B18077-8C72-40D0-84ED-BBC693F0B616}</a:tableStyleId>
              </a:tblPr>
              <a:tblGrid>
                <a:gridCol w="2601800"/>
                <a:gridCol w="6028100"/>
              </a:tblGrid>
              <a:tr h="2105125">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What was the most difficult part of creating paleoart of your organism?</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r h="2192150">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Knowing you can’t hop in your time machine to find out if your paleoart is 100% accurate, what piece or pieces of information do you wish you could find that to make your paleoart more accurate?</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bl>
          </a:graphicData>
        </a:graphic>
      </p:graphicFrame>
      <p:sp>
        <p:nvSpPr>
          <p:cNvPr id="233" name="Google Shape;23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Reflection</a:t>
            </a:r>
            <a:endParaRPr>
              <a:latin typeface="Proxima Nova"/>
              <a:ea typeface="Proxima Nova"/>
              <a:cs typeface="Proxima Nova"/>
              <a:sym typeface="Proxima Nova"/>
            </a:endParaRPr>
          </a:p>
        </p:txBody>
      </p:sp>
      <p:graphicFrame>
        <p:nvGraphicFramePr>
          <p:cNvPr id="239" name="Google Shape;239;p37"/>
          <p:cNvGraphicFramePr/>
          <p:nvPr/>
        </p:nvGraphicFramePr>
        <p:xfrm>
          <a:off x="153350" y="572700"/>
          <a:ext cx="3000000" cy="3000000"/>
        </p:xfrm>
        <a:graphic>
          <a:graphicData uri="http://schemas.openxmlformats.org/drawingml/2006/table">
            <a:tbl>
              <a:tblPr>
                <a:noFill/>
                <a:tableStyleId>{72B18077-8C72-40D0-84ED-BBC693F0B616}</a:tableStyleId>
              </a:tblPr>
              <a:tblGrid>
                <a:gridCol w="2796125"/>
                <a:gridCol w="5992125"/>
              </a:tblGrid>
              <a:tr h="2105125">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How did the experience of this project change your ideas about the importance of fossil evidence in understanding our environment today? Use evidence from your experience to help support your point.</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r h="2192150">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How did the experience of this project change your ideas about the importance of fossil evidence in understanding creatures that are alive in the modern day? Use evidence from your experience to help support your point.</a:t>
                      </a:r>
                      <a:endParaRPr>
                        <a:latin typeface="Proxima Nova"/>
                        <a:ea typeface="Proxima Nova"/>
                        <a:cs typeface="Proxima Nova"/>
                        <a:sym typeface="Proxima Nova"/>
                      </a:endParaRPr>
                    </a:p>
                  </a:txBody>
                  <a:tcPr marT="91425" marB="91425" marR="91425" marL="91425"/>
                </a:tc>
                <a:tc>
                  <a:txBody>
                    <a:bodyPr>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a:txBody>
                  <a:tcPr marT="91425" marB="91425" marR="91425" marL="91425"/>
                </a:tc>
              </a:tr>
            </a:tbl>
          </a:graphicData>
        </a:graphic>
      </p:graphicFrame>
      <p:sp>
        <p:nvSpPr>
          <p:cNvPr id="240" name="Google Shape;240;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latin typeface="Proxima Nova"/>
                <a:ea typeface="Proxima Nova"/>
                <a:cs typeface="Proxima Nova"/>
                <a:sym typeface="Proxima Nova"/>
              </a:rPr>
              <a:t>Identifying Your Fossil</a:t>
            </a:r>
            <a:endParaRPr sz="7200">
              <a:latin typeface="Proxima Nova"/>
              <a:ea typeface="Proxima Nova"/>
              <a:cs typeface="Proxima Nova"/>
              <a:sym typeface="Proxima Nova"/>
            </a:endParaRPr>
          </a:p>
        </p:txBody>
      </p:sp>
      <p:sp>
        <p:nvSpPr>
          <p:cNvPr id="73" name="Google Shape;73;p15"/>
          <p:cNvSpPr txBox="1"/>
          <p:nvPr>
            <p:ph idx="1" type="subTitle"/>
          </p:nvPr>
        </p:nvSpPr>
        <p:spPr>
          <a:xfrm>
            <a:off x="311700" y="2834125"/>
            <a:ext cx="8520600" cy="111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What Order Does Your Dinosaur Fit In?</a:t>
            </a:r>
            <a:endParaRPr>
              <a:latin typeface="Proxima Nova"/>
              <a:ea typeface="Proxima Nova"/>
              <a:cs typeface="Proxima Nova"/>
              <a:sym typeface="Proxima Nova"/>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Step #1, Fossil Location: The Morrison Formation</a:t>
            </a:r>
            <a:endParaRPr>
              <a:latin typeface="Proxima Nova"/>
              <a:ea typeface="Proxima Nova"/>
              <a:cs typeface="Proxima Nova"/>
              <a:sym typeface="Proxima Nova"/>
            </a:endParaRPr>
          </a:p>
        </p:txBody>
      </p:sp>
      <p:sp>
        <p:nvSpPr>
          <p:cNvPr id="80" name="Google Shape;80;p16"/>
          <p:cNvSpPr txBox="1"/>
          <p:nvPr>
            <p:ph idx="1" type="body"/>
          </p:nvPr>
        </p:nvSpPr>
        <p:spPr>
          <a:xfrm>
            <a:off x="311700" y="1698000"/>
            <a:ext cx="8520600" cy="3297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sz="1200">
              <a:latin typeface="Proxima Nova"/>
              <a:ea typeface="Proxima Nova"/>
              <a:cs typeface="Proxima Nova"/>
              <a:sym typeface="Proxima Nova"/>
            </a:endParaRPr>
          </a:p>
        </p:txBody>
      </p:sp>
      <p:sp>
        <p:nvSpPr>
          <p:cNvPr id="81" name="Google Shape;81;p16"/>
          <p:cNvSpPr txBox="1"/>
          <p:nvPr/>
        </p:nvSpPr>
        <p:spPr>
          <a:xfrm>
            <a:off x="311700" y="533100"/>
            <a:ext cx="8520600" cy="116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Directions: </a:t>
            </a:r>
            <a:r>
              <a:rPr lang="en">
                <a:solidFill>
                  <a:schemeClr val="dk1"/>
                </a:solidFill>
                <a:latin typeface="Proxima Nova"/>
                <a:ea typeface="Proxima Nova"/>
                <a:cs typeface="Proxima Nova"/>
                <a:sym typeface="Proxima Nova"/>
              </a:rPr>
              <a:t>All of our fossils will be found in the Morrison Formation. What does that mean in terms of how old your fossil is? What does this mean about the environment of your location at that point in time? Great information about the Morrison Formation can be found </a:t>
            </a:r>
            <a:r>
              <a:rPr lang="en" u="sng">
                <a:solidFill>
                  <a:schemeClr val="hlink"/>
                </a:solidFill>
                <a:latin typeface="Proxima Nova"/>
                <a:ea typeface="Proxima Nova"/>
                <a:cs typeface="Proxima Nova"/>
                <a:sym typeface="Proxima Nova"/>
                <a:hlinkClick r:id="rId3"/>
              </a:rPr>
              <a:t>here at Dinosaur Monument National Park’s website</a:t>
            </a:r>
            <a:r>
              <a:rPr lang="en">
                <a:solidFill>
                  <a:schemeClr val="dk1"/>
                </a:solidFill>
                <a:latin typeface="Proxima Nova"/>
                <a:ea typeface="Proxima Nova"/>
                <a:cs typeface="Proxima Nova"/>
                <a:sym typeface="Proxima Nova"/>
              </a:rPr>
              <a:t> and </a:t>
            </a:r>
            <a:r>
              <a:rPr lang="en" u="sng">
                <a:solidFill>
                  <a:schemeClr val="hlink"/>
                </a:solidFill>
                <a:latin typeface="Proxima Nova"/>
                <a:ea typeface="Proxima Nova"/>
                <a:cs typeface="Proxima Nova"/>
                <a:sym typeface="Proxima Nova"/>
                <a:hlinkClick r:id="rId4"/>
              </a:rPr>
              <a:t>Encyclopedia</a:t>
            </a:r>
            <a:r>
              <a:rPr lang="en" u="sng">
                <a:solidFill>
                  <a:schemeClr val="hlink"/>
                </a:solidFill>
                <a:latin typeface="Proxima Nova"/>
                <a:ea typeface="Proxima Nova"/>
                <a:cs typeface="Proxima Nova"/>
                <a:sym typeface="Proxima Nova"/>
                <a:hlinkClick r:id="rId5"/>
              </a:rPr>
              <a:t> Britannica’s website</a:t>
            </a:r>
            <a:r>
              <a:rPr lang="en">
                <a:solidFill>
                  <a:schemeClr val="dk1"/>
                </a:solidFill>
                <a:latin typeface="Proxima Nova"/>
                <a:ea typeface="Proxima Nova"/>
                <a:cs typeface="Proxima Nova"/>
                <a:sym typeface="Proxima Nova"/>
              </a:rPr>
              <a:t>. You can also use the </a:t>
            </a:r>
            <a:r>
              <a:rPr lang="en" u="sng">
                <a:solidFill>
                  <a:schemeClr val="hlink"/>
                </a:solidFill>
                <a:latin typeface="Proxima Nova"/>
                <a:ea typeface="Proxima Nova"/>
                <a:cs typeface="Proxima Nova"/>
                <a:sym typeface="Proxima Nova"/>
                <a:hlinkClick r:id="rId6"/>
              </a:rPr>
              <a:t>Howard Hughes Medical Institute’s Earth Viewer</a:t>
            </a:r>
            <a:r>
              <a:rPr lang="en">
                <a:solidFill>
                  <a:schemeClr val="dk1"/>
                </a:solidFill>
                <a:latin typeface="Proxima Nova"/>
                <a:ea typeface="Proxima Nova"/>
                <a:cs typeface="Proxima Nova"/>
                <a:sym typeface="Proxima Nova"/>
              </a:rPr>
              <a:t> to help you see what the world looked back during the time your organism was alive.</a:t>
            </a:r>
            <a:endParaRPr>
              <a:latin typeface="Proxima Nova"/>
              <a:ea typeface="Proxima Nova"/>
              <a:cs typeface="Proxima Nova"/>
              <a:sym typeface="Proxima Nova"/>
            </a:endParaRPr>
          </a:p>
        </p:txBody>
      </p:sp>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84950"/>
            <a:ext cx="85206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roxima Nova"/>
                <a:ea typeface="Proxima Nova"/>
                <a:cs typeface="Proxima Nova"/>
                <a:sym typeface="Proxima Nova"/>
              </a:rPr>
              <a:t>Based On The Information About The Morrison Formation What Dinosaurs Would You Expect To Find In This Location?</a:t>
            </a:r>
            <a:endParaRPr sz="2400">
              <a:latin typeface="Proxima Nova"/>
              <a:ea typeface="Proxima Nova"/>
              <a:cs typeface="Proxima Nova"/>
              <a:sym typeface="Proxima Nova"/>
            </a:endParaRPr>
          </a:p>
        </p:txBody>
      </p:sp>
      <p:sp>
        <p:nvSpPr>
          <p:cNvPr id="88" name="Google Shape;88;p17"/>
          <p:cNvSpPr txBox="1"/>
          <p:nvPr>
            <p:ph idx="1" type="body"/>
          </p:nvPr>
        </p:nvSpPr>
        <p:spPr>
          <a:xfrm>
            <a:off x="311700" y="1017650"/>
            <a:ext cx="8520600" cy="3875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sz="1400">
              <a:latin typeface="Proxima Nova"/>
              <a:ea typeface="Proxima Nova"/>
              <a:cs typeface="Proxima Nova"/>
              <a:sym typeface="Proxima Nova"/>
            </a:endParaRPr>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06050" y="109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Step #2 </a:t>
            </a:r>
            <a:r>
              <a:rPr lang="en">
                <a:latin typeface="Proxima Nova"/>
                <a:ea typeface="Proxima Nova"/>
                <a:cs typeface="Proxima Nova"/>
                <a:sym typeface="Proxima Nova"/>
              </a:rPr>
              <a:t>Characteristics Of The Fossil</a:t>
            </a:r>
            <a:endParaRPr>
              <a:latin typeface="Proxima Nova"/>
              <a:ea typeface="Proxima Nova"/>
              <a:cs typeface="Proxima Nova"/>
              <a:sym typeface="Proxima Nova"/>
            </a:endParaRPr>
          </a:p>
        </p:txBody>
      </p:sp>
      <p:sp>
        <p:nvSpPr>
          <p:cNvPr id="95" name="Google Shape;95;p18"/>
          <p:cNvSpPr txBox="1"/>
          <p:nvPr/>
        </p:nvSpPr>
        <p:spPr>
          <a:xfrm>
            <a:off x="306050" y="682075"/>
            <a:ext cx="8520600" cy="769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Directions: </a:t>
            </a:r>
            <a:r>
              <a:rPr lang="en">
                <a:solidFill>
                  <a:schemeClr val="dk1"/>
                </a:solidFill>
                <a:latin typeface="Proxima Nova"/>
                <a:ea typeface="Proxima Nova"/>
                <a:cs typeface="Proxima Nova"/>
                <a:sym typeface="Proxima Nova"/>
              </a:rPr>
              <a:t>Make observations about your fossil. No detail can be too big or too small.  As you make observations, write down every detail you see. It could be the difference between finding another specimen or a whole new species!</a:t>
            </a:r>
            <a:endParaRPr>
              <a:latin typeface="Proxima Nova"/>
              <a:ea typeface="Proxima Nova"/>
              <a:cs typeface="Proxima Nova"/>
              <a:sym typeface="Proxima Nova"/>
            </a:endParaRPr>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 name="Google Shape;97;p18"/>
          <p:cNvGraphicFramePr/>
          <p:nvPr/>
        </p:nvGraphicFramePr>
        <p:xfrm>
          <a:off x="311700" y="1537900"/>
          <a:ext cx="3000000" cy="3000000"/>
        </p:xfrm>
        <a:graphic>
          <a:graphicData uri="http://schemas.openxmlformats.org/drawingml/2006/table">
            <a:tbl>
              <a:tblPr>
                <a:noFill/>
                <a:tableStyleId>{72B18077-8C72-40D0-84ED-BBC693F0B616}</a:tableStyleId>
              </a:tblPr>
              <a:tblGrid>
                <a:gridCol w="1020100"/>
                <a:gridCol w="7500500"/>
              </a:tblGrid>
              <a:tr h="86512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Specimen Letter Label</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Details</a:t>
                      </a:r>
                      <a:endParaRPr b="1">
                        <a:latin typeface="Proxima Nova"/>
                        <a:ea typeface="Proxima Nova"/>
                        <a:cs typeface="Proxima Nova"/>
                        <a:sym typeface="Proxima Nova"/>
                      </a:endParaRPr>
                    </a:p>
                  </a:txBody>
                  <a:tcPr marT="91425" marB="91425" marR="91425" marL="91425" anchor="ctr"/>
                </a:tc>
              </a:tr>
              <a:tr h="86512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A</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r h="86512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B</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r h="86512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C</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060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Step #2 Characteristics Of The Fossil (continued)</a:t>
            </a:r>
            <a:endParaRPr>
              <a:latin typeface="Proxima Nova"/>
              <a:ea typeface="Proxima Nova"/>
              <a:cs typeface="Proxima Nova"/>
              <a:sym typeface="Proxima Nova"/>
            </a:endParaRPr>
          </a:p>
        </p:txBody>
      </p:sp>
      <p:sp>
        <p:nvSpPr>
          <p:cNvPr id="103" name="Google Shape;10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139700" y="579100"/>
          <a:ext cx="3000000" cy="3000000"/>
        </p:xfrm>
        <a:graphic>
          <a:graphicData uri="http://schemas.openxmlformats.org/drawingml/2006/table">
            <a:tbl>
              <a:tblPr>
                <a:noFill/>
                <a:tableStyleId>{72B18077-8C72-40D0-84ED-BBC693F0B616}</a:tableStyleId>
              </a:tblPr>
              <a:tblGrid>
                <a:gridCol w="1368475"/>
                <a:gridCol w="7318475"/>
              </a:tblGrid>
              <a:tr h="585800">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Specimen Letter Label</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Details</a:t>
                      </a:r>
                      <a:endParaRPr b="1">
                        <a:latin typeface="Proxima Nova"/>
                        <a:ea typeface="Proxima Nova"/>
                        <a:cs typeface="Proxima Nova"/>
                        <a:sym typeface="Proxima Nova"/>
                      </a:endParaRPr>
                    </a:p>
                  </a:txBody>
                  <a:tcPr marT="91425" marB="91425" marR="91425" marL="91425" anchor="ctr"/>
                </a:tc>
              </a:tr>
              <a:tr h="76397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D</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r h="76397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E</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r h="76397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F</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r h="76397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G</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r h="763975">
                <a:tc>
                  <a:txBody>
                    <a:bodyPr>
                      <a:noAutofit/>
                    </a:bodyPr>
                    <a:lstStyle/>
                    <a:p>
                      <a:pPr indent="0" lvl="0" marL="0" rtl="0" algn="ctr">
                        <a:spcBef>
                          <a:spcPts val="0"/>
                        </a:spcBef>
                        <a:spcAft>
                          <a:spcPts val="0"/>
                        </a:spcAft>
                        <a:buNone/>
                      </a:pPr>
                      <a:r>
                        <a:rPr b="1" lang="en">
                          <a:latin typeface="Proxima Nova"/>
                          <a:ea typeface="Proxima Nova"/>
                          <a:cs typeface="Proxima Nova"/>
                          <a:sym typeface="Proxima Nova"/>
                        </a:rPr>
                        <a:t>H</a:t>
                      </a:r>
                      <a:endParaRPr b="1">
                        <a:latin typeface="Proxima Nova"/>
                        <a:ea typeface="Proxima Nova"/>
                        <a:cs typeface="Proxima Nova"/>
                        <a:sym typeface="Proxima Nova"/>
                      </a:endParaRPr>
                    </a:p>
                  </a:txBody>
                  <a:tcPr marT="91425" marB="91425" marR="91425" marL="91425" anchor="ctr"/>
                </a:tc>
                <a:tc>
                  <a:txBody>
                    <a:bodyPr>
                      <a:noAutofit/>
                    </a:bodyPr>
                    <a:lstStyle/>
                    <a:p>
                      <a:pPr indent="0" lvl="0" marL="0" rtl="0" algn="l">
                        <a:spcBef>
                          <a:spcPts val="0"/>
                        </a:spcBef>
                        <a:spcAft>
                          <a:spcPts val="0"/>
                        </a:spcAft>
                        <a:buNone/>
                      </a:pPr>
                      <a:r>
                        <a:t/>
                      </a:r>
                      <a:endParaRPr/>
                    </a:p>
                  </a:txBody>
                  <a:tcPr marT="91425" marB="91425" marR="91425" marL="91425"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nvSpPr>
        <p:spPr>
          <a:xfrm>
            <a:off x="0" y="2210675"/>
            <a:ext cx="449700" cy="27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1)</a:t>
            </a:r>
            <a:endParaRPr sz="1800">
              <a:latin typeface="Proxima Nova"/>
              <a:ea typeface="Proxima Nova"/>
              <a:cs typeface="Proxima Nova"/>
              <a:sym typeface="Proxima Nova"/>
            </a:endParaRPr>
          </a:p>
          <a:p>
            <a:pPr indent="0" lvl="0" marL="0" rtl="0" algn="l">
              <a:spcBef>
                <a:spcPts val="0"/>
              </a:spcBef>
              <a:spcAft>
                <a:spcPts val="0"/>
              </a:spcAft>
              <a:buNone/>
            </a:pPr>
            <a:br>
              <a:rPr lang="en" sz="1800">
                <a:latin typeface="Proxima Nova"/>
                <a:ea typeface="Proxima Nova"/>
                <a:cs typeface="Proxima Nova"/>
                <a:sym typeface="Proxima Nova"/>
              </a:rPr>
            </a:br>
            <a:endParaRPr sz="1800">
              <a:latin typeface="Proxima Nova"/>
              <a:ea typeface="Proxima Nova"/>
              <a:cs typeface="Proxima Nova"/>
              <a:sym typeface="Proxima Nova"/>
            </a:endParaRPr>
          </a:p>
          <a:p>
            <a:pPr indent="0" lvl="0" marL="0" rtl="0" algn="l">
              <a:spcBef>
                <a:spcPts val="0"/>
              </a:spcBef>
              <a:spcAft>
                <a:spcPts val="0"/>
              </a:spcAft>
              <a:buNone/>
            </a:pPr>
            <a:br>
              <a:rPr lang="en" sz="1800">
                <a:latin typeface="Proxima Nova"/>
                <a:ea typeface="Proxima Nova"/>
                <a:cs typeface="Proxima Nova"/>
                <a:sym typeface="Proxima Nova"/>
              </a:rPr>
            </a:br>
            <a:r>
              <a:rPr lang="en" sz="1800">
                <a:latin typeface="Proxima Nova"/>
                <a:ea typeface="Proxima Nova"/>
                <a:cs typeface="Proxima Nova"/>
                <a:sym typeface="Proxima Nova"/>
              </a:rPr>
              <a:t>2)</a:t>
            </a:r>
            <a:br>
              <a:rPr lang="en" sz="1800">
                <a:latin typeface="Proxima Nova"/>
                <a:ea typeface="Proxima Nova"/>
                <a:cs typeface="Proxima Nova"/>
                <a:sym typeface="Proxima Nova"/>
              </a:rPr>
            </a:br>
            <a:br>
              <a:rPr lang="en" sz="1800">
                <a:latin typeface="Proxima Nova"/>
                <a:ea typeface="Proxima Nova"/>
                <a:cs typeface="Proxima Nova"/>
                <a:sym typeface="Proxima Nova"/>
              </a:rPr>
            </a:br>
            <a:br>
              <a:rPr lang="en" sz="1800">
                <a:latin typeface="Proxima Nova"/>
                <a:ea typeface="Proxima Nova"/>
                <a:cs typeface="Proxima Nova"/>
                <a:sym typeface="Proxima Nova"/>
              </a:rPr>
            </a:br>
            <a:r>
              <a:rPr lang="en" sz="1800">
                <a:latin typeface="Proxima Nova"/>
                <a:ea typeface="Proxima Nova"/>
                <a:cs typeface="Proxima Nova"/>
                <a:sym typeface="Proxima Nova"/>
              </a:rPr>
              <a:t>3)</a:t>
            </a:r>
            <a:endParaRPr sz="1800">
              <a:latin typeface="Proxima Nova"/>
              <a:ea typeface="Proxima Nova"/>
              <a:cs typeface="Proxima Nova"/>
              <a:sym typeface="Proxima Nova"/>
            </a:endParaRPr>
          </a:p>
        </p:txBody>
      </p:sp>
      <p:sp>
        <p:nvSpPr>
          <p:cNvPr id="110" name="Google Shape;110;p20"/>
          <p:cNvSpPr txBox="1"/>
          <p:nvPr>
            <p:ph type="title"/>
          </p:nvPr>
        </p:nvSpPr>
        <p:spPr>
          <a:xfrm>
            <a:off x="269775" y="726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 Believe The Fossil Is Or Is Related To... </a:t>
            </a:r>
            <a:endParaRPr>
              <a:latin typeface="Proxima Nova"/>
              <a:ea typeface="Proxima Nova"/>
              <a:cs typeface="Proxima Nova"/>
              <a:sym typeface="Proxima Nova"/>
            </a:endParaRPr>
          </a:p>
        </p:txBody>
      </p:sp>
      <p:sp>
        <p:nvSpPr>
          <p:cNvPr id="111" name="Google Shape;111;p20"/>
          <p:cNvSpPr txBox="1"/>
          <p:nvPr/>
        </p:nvSpPr>
        <p:spPr>
          <a:xfrm>
            <a:off x="324850" y="1731775"/>
            <a:ext cx="19761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u="sng">
                <a:latin typeface="Proxima Nova"/>
                <a:ea typeface="Proxima Nova"/>
                <a:cs typeface="Proxima Nova"/>
                <a:sym typeface="Proxima Nova"/>
              </a:rPr>
              <a:t>Evidence</a:t>
            </a:r>
            <a:endParaRPr b="1" i="1" sz="2800" u="sng">
              <a:latin typeface="Proxima Nova"/>
              <a:ea typeface="Proxima Nova"/>
              <a:cs typeface="Proxima Nova"/>
              <a:sym typeface="Proxima Nova"/>
            </a:endParaRPr>
          </a:p>
        </p:txBody>
      </p:sp>
      <p:sp>
        <p:nvSpPr>
          <p:cNvPr id="112" name="Google Shape;112;p20"/>
          <p:cNvSpPr txBox="1"/>
          <p:nvPr>
            <p:ph idx="1" type="body"/>
          </p:nvPr>
        </p:nvSpPr>
        <p:spPr>
          <a:xfrm>
            <a:off x="269775" y="1219275"/>
            <a:ext cx="8562300" cy="679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sz="1400">
              <a:latin typeface="Proxima Nova"/>
              <a:ea typeface="Proxima Nova"/>
              <a:cs typeface="Proxima Nova"/>
              <a:sym typeface="Proxima Nova"/>
            </a:endParaRPr>
          </a:p>
        </p:txBody>
      </p:sp>
      <p:sp>
        <p:nvSpPr>
          <p:cNvPr id="113" name="Google Shape;113;p20"/>
          <p:cNvSpPr txBox="1"/>
          <p:nvPr/>
        </p:nvSpPr>
        <p:spPr>
          <a:xfrm>
            <a:off x="324850" y="384075"/>
            <a:ext cx="1976100" cy="5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u="sng">
                <a:latin typeface="Proxima Nova"/>
                <a:ea typeface="Proxima Nova"/>
                <a:cs typeface="Proxima Nova"/>
                <a:sym typeface="Proxima Nova"/>
              </a:rPr>
              <a:t>Claim</a:t>
            </a:r>
            <a:endParaRPr b="1" i="1" sz="2800" u="sng">
              <a:latin typeface="Proxima Nova"/>
              <a:ea typeface="Proxima Nova"/>
              <a:cs typeface="Proxima Nova"/>
              <a:sym typeface="Proxima Nova"/>
            </a:endParaRPr>
          </a:p>
        </p:txBody>
      </p:sp>
      <p:sp>
        <p:nvSpPr>
          <p:cNvPr id="114" name="Google Shape;114;p20"/>
          <p:cNvSpPr txBox="1"/>
          <p:nvPr>
            <p:ph idx="1" type="body"/>
          </p:nvPr>
        </p:nvSpPr>
        <p:spPr>
          <a:xfrm>
            <a:off x="311700" y="2228475"/>
            <a:ext cx="8520600" cy="929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5" name="Google Shape;115;p20"/>
          <p:cNvSpPr txBox="1"/>
          <p:nvPr>
            <p:ph idx="1" type="body"/>
          </p:nvPr>
        </p:nvSpPr>
        <p:spPr>
          <a:xfrm>
            <a:off x="311700" y="3158175"/>
            <a:ext cx="8520600" cy="929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6" name="Google Shape;116;p20"/>
          <p:cNvSpPr txBox="1"/>
          <p:nvPr>
            <p:ph idx="1" type="body"/>
          </p:nvPr>
        </p:nvSpPr>
        <p:spPr>
          <a:xfrm>
            <a:off x="311700" y="4087875"/>
            <a:ext cx="8520600" cy="929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7" name="Google Shape;117;p20"/>
          <p:cNvSpPr txBox="1"/>
          <p:nvPr/>
        </p:nvSpPr>
        <p:spPr>
          <a:xfrm>
            <a:off x="532400" y="36100"/>
            <a:ext cx="8299800" cy="5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Directions: </a:t>
            </a:r>
            <a:r>
              <a:rPr lang="en">
                <a:latin typeface="Proxima Nova"/>
                <a:ea typeface="Proxima Nova"/>
                <a:cs typeface="Proxima Nova"/>
                <a:sym typeface="Proxima Nova"/>
              </a:rPr>
              <a:t>Based on the information in the </a:t>
            </a:r>
            <a:r>
              <a:rPr lang="en" u="sng">
                <a:solidFill>
                  <a:schemeClr val="hlink"/>
                </a:solidFill>
                <a:latin typeface="Proxima Nova"/>
                <a:ea typeface="Proxima Nova"/>
                <a:cs typeface="Proxima Nova"/>
                <a:sym typeface="Proxima Nova"/>
                <a:hlinkClick r:id="rId3"/>
              </a:rPr>
              <a:t>pictorial dinosaur guide</a:t>
            </a:r>
            <a:r>
              <a:rPr lang="en">
                <a:latin typeface="Proxima Nova"/>
                <a:ea typeface="Proxima Nova"/>
                <a:cs typeface="Proxima Nova"/>
                <a:sym typeface="Proxima Nova"/>
              </a:rPr>
              <a:t> what can you conclude about your fossil?</a:t>
            </a:r>
            <a:endParaRPr>
              <a:latin typeface="Proxima Nova"/>
              <a:ea typeface="Proxima Nova"/>
              <a:cs typeface="Proxima Nova"/>
              <a:sym typeface="Proxima Nova"/>
            </a:endParaRPr>
          </a:p>
        </p:txBody>
      </p:sp>
      <p:sp>
        <p:nvSpPr>
          <p:cNvPr id="118" name="Google Shape;11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102150"/>
            <a:ext cx="19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u="sng">
                <a:latin typeface="Proxima Nova"/>
                <a:ea typeface="Proxima Nova"/>
                <a:cs typeface="Proxima Nova"/>
                <a:sym typeface="Proxima Nova"/>
              </a:rPr>
              <a:t>Reasoning</a:t>
            </a:r>
            <a:endParaRPr b="1" i="1" sz="1400" u="sng">
              <a:latin typeface="Proxima Nova"/>
              <a:ea typeface="Proxima Nova"/>
              <a:cs typeface="Proxima Nova"/>
              <a:sym typeface="Proxima Nova"/>
            </a:endParaRPr>
          </a:p>
        </p:txBody>
      </p:sp>
      <p:sp>
        <p:nvSpPr>
          <p:cNvPr id="124" name="Google Shape;124;p21"/>
          <p:cNvSpPr txBox="1"/>
          <p:nvPr>
            <p:ph idx="1" type="body"/>
          </p:nvPr>
        </p:nvSpPr>
        <p:spPr>
          <a:xfrm>
            <a:off x="311700" y="674850"/>
            <a:ext cx="8520600" cy="4233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sz="1400">
              <a:latin typeface="Proxima Nova"/>
              <a:ea typeface="Proxima Nova"/>
              <a:cs typeface="Proxima Nova"/>
              <a:sym typeface="Proxima Nova"/>
            </a:endParaRPr>
          </a:p>
        </p:txBody>
      </p:sp>
      <p:sp>
        <p:nvSpPr>
          <p:cNvPr id="125" name="Google Shape;125;p21"/>
          <p:cNvSpPr txBox="1"/>
          <p:nvPr/>
        </p:nvSpPr>
        <p:spPr>
          <a:xfrm>
            <a:off x="2129600" y="36100"/>
            <a:ext cx="6702600" cy="6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(Why does your evidence support your claim? Be specific and directly reference your evidence. Each piece of evidence should be used in your reasoning.)</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126" name="Google Shape;12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