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Proxima Nova"/>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5B21DD0-7FDB-4CBA-8E2B-BD9D574F9136}">
  <a:tblStyle styleId="{C5B21DD0-7FDB-4CBA-8E2B-BD9D574F913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F0F5590-58AE-49AA-914A-E2CC9FB7EC4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1590D37-D273-48FD-A886-C46C0ABAAEE3}"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roximaNova-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ProximaNova-italic.fntdata"/><Relationship Id="rId12" Type="http://schemas.openxmlformats.org/officeDocument/2006/relationships/slide" Target="slides/slide6.xml"/><Relationship Id="rId56" Type="http://schemas.openxmlformats.org/officeDocument/2006/relationships/font" Target="fonts/ProximaNova-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ProximaNova-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33b13529da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3b13529d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33b13529d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3b13529d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for (oz/hr)</a:t>
            </a:r>
            <a:br>
              <a:rPr lang="en"/>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33b13529da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3b13529da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33b13529da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3b13529da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33b13529d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3b13529d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33b13529da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3b13529da_0_3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453c88024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453c88024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In this section include the name the team, the names of the team members, and the roles and responsibilities of everyone involved.  This can be modified later on in the project if need be.</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3b13529d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3b13529d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Use the templates below to discuss with your group the type of information you believe you might need in order to solve this problem and how it will aid you in coming to your conclusion.</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462f76fd2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462f76fd2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462f76fd2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462f76fd2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3f34e652ca_2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f34e652ca_2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45eb3d4cf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45eb3d4cf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for (oz/hr)  (grams/hr)</a:t>
            </a:r>
            <a:br>
              <a:rPr lang="en"/>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33b13529d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b13529d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45eb3d4cfd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45eb3d4cfd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45eb3d4cfd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45eb3d4cfd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45eb3d4cf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45eb3d4cf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3f34e652ca_2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f34e652ca_2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g4637351f7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4637351f7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g4637351f7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4637351f7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4637351f7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4637351f7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4637351f7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4637351f7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3b13529d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b13529d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g3f34e652ca_2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3f34e652ca_2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g33b13529da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g33b13529da_0_3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0" name="Shape 790"/>
        <p:cNvGrpSpPr/>
        <p:nvPr/>
      </p:nvGrpSpPr>
      <p:grpSpPr>
        <a:xfrm>
          <a:off x="0" y="0"/>
          <a:ext cx="0" cy="0"/>
          <a:chOff x="0" y="0"/>
          <a:chExt cx="0" cy="0"/>
        </a:xfrm>
      </p:grpSpPr>
      <p:sp>
        <p:nvSpPr>
          <p:cNvPr id="791" name="Google Shape;791;g33b13529da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g33b13529da_0_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7" name="Shape 797"/>
        <p:cNvGrpSpPr/>
        <p:nvPr/>
      </p:nvGrpSpPr>
      <p:grpSpPr>
        <a:xfrm>
          <a:off x="0" y="0"/>
          <a:ext cx="0" cy="0"/>
          <a:chOff x="0" y="0"/>
          <a:chExt cx="0" cy="0"/>
        </a:xfrm>
      </p:grpSpPr>
      <p:sp>
        <p:nvSpPr>
          <p:cNvPr id="798" name="Google Shape;798;g3f34e652ca_2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g3f34e652ca_2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g4637351f7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6" name="Google Shape;806;g4637351f7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g3f34e652ca_2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g3f34e652ca_2_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g4637351f7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g4637351f7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Google Shape;826;g3f34e652ca_2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g3f34e652ca_2_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Google Shape;833;g3f34e652ca_2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f34e652ca_2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33b13529d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3b13529d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3b13529d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b13529d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33b13529d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3b13529d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3b13529da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b13529d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33b13529da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3b13529da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slide" Target="/ppt/slides/slide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slide" Target="/ppt/slides/slide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slide" Target="/ppt/slides/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slide" Target="/ppt/slides/slide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s://www.calculator.net/volume-calculator.html" TargetMode="External"/><Relationship Id="rId5" Type="http://schemas.openxmlformats.org/officeDocument/2006/relationships/slide" Target="/ppt/slides/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www.youtube.com/watch?v=2cKyjFqHE-A" TargetMode="Externa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slide" Target="/ppt/slid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slide" Target="/ppt/slid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slide" Target="/ppt/slid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hyperlink" Target="https://www.calculator.net/volume-calculator.html" TargetMode="External"/><Relationship Id="rId5" Type="http://schemas.openxmlformats.org/officeDocument/2006/relationships/slide" Target="/ppt/slid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youtu.be/2cKyjFqHE-A?t=2m7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youtu.be/2cKyjFqHE-A?t=2m7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flukerfarms.com/black-soldier-fly-larvae-soldier-worm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397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0" i="0" lang="en" sz="5200" u="none" cap="none" strike="noStrike">
                <a:solidFill>
                  <a:schemeClr val="dk1"/>
                </a:solidFill>
                <a:latin typeface="Proxima Nova"/>
                <a:ea typeface="Proxima Nova"/>
                <a:cs typeface="Proxima Nova"/>
                <a:sym typeface="Proxima Nova"/>
              </a:rPr>
              <a:t>Hungry Hungry Hermetia</a:t>
            </a:r>
            <a:endParaRPr b="0" i="0" sz="5200" u="none" cap="none" strike="noStrike">
              <a:solidFill>
                <a:schemeClr val="dk1"/>
              </a:solidFill>
              <a:latin typeface="Proxima Nova"/>
              <a:ea typeface="Proxima Nova"/>
              <a:cs typeface="Proxima Nova"/>
              <a:sym typeface="Proxima Nova"/>
            </a:endParaRPr>
          </a:p>
        </p:txBody>
      </p:sp>
      <p:sp>
        <p:nvSpPr>
          <p:cNvPr id="55" name="Google Shape;55;p13"/>
          <p:cNvSpPr txBox="1"/>
          <p:nvPr>
            <p:ph idx="1" type="subTitle"/>
          </p:nvPr>
        </p:nvSpPr>
        <p:spPr>
          <a:xfrm>
            <a:off x="311700" y="2175450"/>
            <a:ext cx="8520600" cy="792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2"/>
              </a:buClr>
              <a:buSzPts val="2800"/>
              <a:buFont typeface="Arial"/>
              <a:buNone/>
            </a:pPr>
            <a:r>
              <a:rPr b="0" i="0" lang="en" sz="2800" u="none" cap="none" strike="noStrike">
                <a:solidFill>
                  <a:srgbClr val="CCCCCC"/>
                </a:solidFill>
                <a:latin typeface="Arial"/>
                <a:ea typeface="Arial"/>
                <a:cs typeface="Arial"/>
                <a:sym typeface="Arial"/>
              </a:rPr>
              <a:t>Student Name: </a:t>
            </a:r>
            <a:endParaRPr b="0" i="0" sz="2800" u="none" cap="none" strike="noStrike">
              <a:solidFill>
                <a:srgbClr val="CCCCCC"/>
              </a:solidFill>
              <a:latin typeface="Arial"/>
              <a:ea typeface="Arial"/>
              <a:cs typeface="Arial"/>
              <a:sym typeface="Arial"/>
            </a:endParaRPr>
          </a:p>
        </p:txBody>
      </p:sp>
      <p:pic>
        <p:nvPicPr>
          <p:cNvPr id="56" name="Google Shape;56;p13"/>
          <p:cNvPicPr preferRelativeResize="0"/>
          <p:nvPr/>
        </p:nvPicPr>
        <p:blipFill rotWithShape="1">
          <a:blip r:embed="rId3">
            <a:alphaModFix/>
          </a:blip>
          <a:srcRect b="0" l="0" r="0" t="0"/>
          <a:stretch/>
        </p:blipFill>
        <p:spPr>
          <a:xfrm>
            <a:off x="5940422" y="3288697"/>
            <a:ext cx="2839300" cy="1745550"/>
          </a:xfrm>
          <a:prstGeom prst="rect">
            <a:avLst/>
          </a:prstGeom>
          <a:noFill/>
          <a:ln>
            <a:noFill/>
          </a:ln>
        </p:spPr>
      </p:pic>
      <p:sp>
        <p:nvSpPr>
          <p:cNvPr id="57" name="Google Shape;57;p13"/>
          <p:cNvSpPr txBox="1"/>
          <p:nvPr/>
        </p:nvSpPr>
        <p:spPr>
          <a:xfrm>
            <a:off x="128150" y="4640650"/>
            <a:ext cx="23157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Proxima Nova"/>
                <a:ea typeface="Proxima Nova"/>
                <a:cs typeface="Proxima Nova"/>
                <a:sym typeface="Proxima Nova"/>
              </a:rPr>
              <a:t>Resource By Brian Soash</a:t>
            </a:r>
            <a:endParaRPr b="0" i="0" sz="1400" u="none" cap="none" strike="noStrike">
              <a:solidFill>
                <a:srgbClr val="FFFFFF"/>
              </a:solidFill>
              <a:latin typeface="Proxima Nova"/>
              <a:ea typeface="Proxima Nova"/>
              <a:cs typeface="Proxima Nova"/>
              <a:sym typeface="Proxima Nova"/>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59" name="Google Shape;59;p13"/>
          <p:cNvSpPr txBox="1"/>
          <p:nvPr/>
        </p:nvSpPr>
        <p:spPr>
          <a:xfrm>
            <a:off x="0" y="4781425"/>
            <a:ext cx="2832300" cy="2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Resource by Brian Soash </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p22"/>
          <p:cNvSpPr txBox="1"/>
          <p:nvPr>
            <p:ph type="title"/>
          </p:nvPr>
        </p:nvSpPr>
        <p:spPr>
          <a:xfrm>
            <a:off x="1492500" y="445025"/>
            <a:ext cx="733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285" name="Google Shape;285;p22"/>
          <p:cNvSpPr txBox="1"/>
          <p:nvPr/>
        </p:nvSpPr>
        <p:spPr>
          <a:xfrm>
            <a:off x="4572000" y="1838025"/>
            <a:ext cx="494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86" name="Google Shape;286;p22"/>
          <p:cNvSpPr txBox="1"/>
          <p:nvPr/>
        </p:nvSpPr>
        <p:spPr>
          <a:xfrm>
            <a:off x="4572000" y="2256613"/>
            <a:ext cx="494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87" name="Google Shape;287;p22"/>
          <p:cNvSpPr txBox="1"/>
          <p:nvPr/>
        </p:nvSpPr>
        <p:spPr>
          <a:xfrm>
            <a:off x="2924600" y="2256613"/>
            <a:ext cx="494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288" name="Google Shape;288;p22"/>
          <p:cNvSpPr txBox="1"/>
          <p:nvPr/>
        </p:nvSpPr>
        <p:spPr>
          <a:xfrm>
            <a:off x="2924600" y="1838025"/>
            <a:ext cx="494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graphicFrame>
        <p:nvGraphicFramePr>
          <p:cNvPr id="289" name="Google Shape;289;p22"/>
          <p:cNvGraphicFramePr/>
          <p:nvPr/>
        </p:nvGraphicFramePr>
        <p:xfrm>
          <a:off x="6666225" y="4064750"/>
          <a:ext cx="3000000" cy="3000000"/>
        </p:xfrm>
        <a:graphic>
          <a:graphicData uri="http://schemas.openxmlformats.org/drawingml/2006/table">
            <a:tbl>
              <a:tblPr>
                <a:noFill/>
                <a:tableStyleId>{C5B21DD0-7FDB-4CBA-8E2B-BD9D574F9136}</a:tableStyleId>
              </a:tblPr>
              <a:tblGrid>
                <a:gridCol w="157837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a:t>
                      </a:r>
                      <a:r>
                        <a:rPr lang="en" sz="1400" u="none" cap="none" strike="noStrike">
                          <a:latin typeface="Proxima Nova"/>
                          <a:ea typeface="Proxima Nova"/>
                          <a:cs typeface="Proxima Nova"/>
                          <a:sym typeface="Proxima Nova"/>
                        </a:rPr>
                        <a:t> of food </a:t>
                      </a:r>
                      <a:r>
                        <a:rPr lang="en" sz="1400" u="none" cap="none" strike="noStrike">
                          <a:latin typeface="Proxima Nova"/>
                          <a:ea typeface="Proxima Nova"/>
                          <a:cs typeface="Proxima Nova"/>
                          <a:sym typeface="Proxima Nova"/>
                        </a:rPr>
                        <a:t>waste</a:t>
                      </a:r>
                      <a:r>
                        <a:rPr lang="en" sz="1400" u="none" cap="none" strike="noStrike">
                          <a:latin typeface="Proxima Nova"/>
                          <a:ea typeface="Proxima Nova"/>
                          <a:cs typeface="Proxima Nova"/>
                          <a:sym typeface="Proxima Nova"/>
                        </a:rPr>
                        <a:t>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90" name="Google Shape;290;p22"/>
          <p:cNvSpPr txBox="1"/>
          <p:nvPr/>
        </p:nvSpPr>
        <p:spPr>
          <a:xfrm>
            <a:off x="5882625" y="40647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91" name="Google Shape;291;p22"/>
          <p:cNvSpPr txBox="1"/>
          <p:nvPr/>
        </p:nvSpPr>
        <p:spPr>
          <a:xfrm>
            <a:off x="3267775" y="1290613"/>
            <a:ext cx="18945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rPr lang="en">
                <a:solidFill>
                  <a:schemeClr val="dk1"/>
                </a:solidFill>
                <a:latin typeface="Proxima Nova"/>
                <a:ea typeface="Proxima Nova"/>
                <a:cs typeface="Proxima Nova"/>
                <a:sym typeface="Proxima Nova"/>
              </a:rPr>
              <a:t>grams of food waste</a:t>
            </a:r>
            <a:endParaRPr/>
          </a:p>
        </p:txBody>
      </p:sp>
      <p:sp>
        <p:nvSpPr>
          <p:cNvPr id="292" name="Google Shape;292;p22"/>
          <p:cNvSpPr txBox="1"/>
          <p:nvPr/>
        </p:nvSpPr>
        <p:spPr>
          <a:xfrm>
            <a:off x="449100" y="1085725"/>
            <a:ext cx="22236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293" name="Google Shape;293;p22"/>
          <p:cNvSpPr txBox="1"/>
          <p:nvPr/>
        </p:nvSpPr>
        <p:spPr>
          <a:xfrm>
            <a:off x="5006775" y="1270975"/>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rPr lang="en">
                <a:solidFill>
                  <a:schemeClr val="dk1"/>
                </a:solidFill>
                <a:latin typeface="Proxima Nova"/>
                <a:ea typeface="Proxima Nova"/>
                <a:cs typeface="Proxima Nova"/>
                <a:sym typeface="Proxima Nova"/>
              </a:rPr>
              <a:t>Our classroom has a total of:</a:t>
            </a:r>
            <a:endParaRPr/>
          </a:p>
        </p:txBody>
      </p:sp>
      <p:sp>
        <p:nvSpPr>
          <p:cNvPr id="294" name="Google Shape;294;p22"/>
          <p:cNvSpPr txBox="1"/>
          <p:nvPr/>
        </p:nvSpPr>
        <p:spPr>
          <a:xfrm>
            <a:off x="8082400" y="1261825"/>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295" name="Google Shape;295;p22"/>
          <p:cNvSpPr txBox="1"/>
          <p:nvPr/>
        </p:nvSpPr>
        <p:spPr>
          <a:xfrm>
            <a:off x="260545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96" name="Google Shape;296;p22"/>
          <p:cNvSpPr txBox="1"/>
          <p:nvPr/>
        </p:nvSpPr>
        <p:spPr>
          <a:xfrm>
            <a:off x="749885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97" name="Google Shape;29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98" name="Google Shape;298;p22"/>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01" name="Google Shape;301;p22"/>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02" name="Google Shape;302;p22"/>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03" name="Google Shape;303;p22"/>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304" name="Google Shape;304;p22"/>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05" name="Google Shape;305;p22"/>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06" name="Google Shape;306;p22"/>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07" name="Google Shape;307;p22"/>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08" name="Google Shape;308;p22"/>
          <p:cNvSpPr txBox="1"/>
          <p:nvPr/>
        </p:nvSpPr>
        <p:spPr>
          <a:xfrm>
            <a:off x="7498850" y="3016025"/>
            <a:ext cx="11406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23"/>
          <p:cNvSpPr txBox="1"/>
          <p:nvPr>
            <p:ph type="title"/>
          </p:nvPr>
        </p:nvSpPr>
        <p:spPr>
          <a:xfrm>
            <a:off x="1451325" y="293100"/>
            <a:ext cx="7339500" cy="61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roxima Nova"/>
                <a:ea typeface="Proxima Nova"/>
                <a:cs typeface="Proxima Nova"/>
                <a:sym typeface="Proxima Nova"/>
              </a:rPr>
              <a:t>Baseline Of How Many Grams Of Food Consumed By Fly Larvae Per Hour </a:t>
            </a:r>
            <a:endParaRPr b="1" sz="2400">
              <a:latin typeface="Proxima Nova"/>
              <a:ea typeface="Proxima Nova"/>
              <a:cs typeface="Proxima Nova"/>
              <a:sym typeface="Proxima Nova"/>
            </a:endParaRPr>
          </a:p>
        </p:txBody>
      </p:sp>
      <p:graphicFrame>
        <p:nvGraphicFramePr>
          <p:cNvPr id="314" name="Google Shape;314;p23"/>
          <p:cNvGraphicFramePr/>
          <p:nvPr/>
        </p:nvGraphicFramePr>
        <p:xfrm>
          <a:off x="7212450" y="3996650"/>
          <a:ext cx="3000000" cy="3000000"/>
        </p:xfrm>
        <a:graphic>
          <a:graphicData uri="http://schemas.openxmlformats.org/drawingml/2006/table">
            <a:tbl>
              <a:tblPr>
                <a:noFill/>
                <a:tableStyleId>{C5B21DD0-7FDB-4CBA-8E2B-BD9D574F9136}</a:tableStyleId>
              </a:tblPr>
              <a:tblGrid>
                <a:gridCol w="1578375"/>
              </a:tblGrid>
              <a:tr h="381000">
                <a:tc>
                  <a:txBody>
                    <a:bodyPr>
                      <a:noAutofit/>
                    </a:bodyPr>
                    <a:lstStyle/>
                    <a:p>
                      <a:pPr indent="0" lvl="0" marL="0" rtl="0" algn="l">
                        <a:spcBef>
                          <a:spcPts val="0"/>
                        </a:spcBef>
                        <a:spcAft>
                          <a:spcPts val="0"/>
                        </a:spcAft>
                        <a:buClr>
                          <a:srgbClr val="000000"/>
                        </a:buClr>
                        <a:buSzPts val="1400"/>
                        <a:buFont typeface="Arial"/>
                        <a:buNone/>
                      </a:pPr>
                      <a:r>
                        <a:rPr lang="en">
                          <a:solidFill>
                            <a:schemeClr val="dk1"/>
                          </a:solidFill>
                          <a:latin typeface="Proxima Nova"/>
                          <a:ea typeface="Proxima Nova"/>
                          <a:cs typeface="Proxima Nova"/>
                          <a:sym typeface="Proxima Nova"/>
                        </a:rPr>
                        <a:t>of grams consumed per hour by all of the larvae</a:t>
                      </a:r>
                      <a:endParaRPr>
                        <a:solidFill>
                          <a:srgbClr val="FFFFFF"/>
                        </a:solidFill>
                        <a:latin typeface="Proxima Nova"/>
                        <a:ea typeface="Proxima Nova"/>
                        <a:cs typeface="Proxima Nova"/>
                        <a:sym typeface="Proxima Nova"/>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315" name="Google Shape;315;p23"/>
          <p:cNvSpPr txBox="1"/>
          <p:nvPr/>
        </p:nvSpPr>
        <p:spPr>
          <a:xfrm>
            <a:off x="6428838" y="39966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16" name="Google Shape;316;p23"/>
          <p:cNvSpPr txBox="1"/>
          <p:nvPr/>
        </p:nvSpPr>
        <p:spPr>
          <a:xfrm>
            <a:off x="2788700" y="1290625"/>
            <a:ext cx="8238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317" name="Google Shape;317;p23"/>
          <p:cNvSpPr txBox="1"/>
          <p:nvPr/>
        </p:nvSpPr>
        <p:spPr>
          <a:xfrm>
            <a:off x="449100" y="1074150"/>
            <a:ext cx="1693500" cy="49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the larvae consumed:</a:t>
            </a:r>
            <a:endParaRPr/>
          </a:p>
        </p:txBody>
      </p:sp>
      <p:sp>
        <p:nvSpPr>
          <p:cNvPr id="318" name="Google Shape;318;p23"/>
          <p:cNvSpPr txBox="1"/>
          <p:nvPr/>
        </p:nvSpPr>
        <p:spPr>
          <a:xfrm>
            <a:off x="3612500" y="1270975"/>
            <a:ext cx="1357500" cy="2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Out of a total:</a:t>
            </a:r>
            <a:endParaRPr/>
          </a:p>
        </p:txBody>
      </p:sp>
      <p:sp>
        <p:nvSpPr>
          <p:cNvPr id="319" name="Google Shape;319;p23"/>
          <p:cNvSpPr txBox="1"/>
          <p:nvPr/>
        </p:nvSpPr>
        <p:spPr>
          <a:xfrm>
            <a:off x="5556100" y="129062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320" name="Google Shape;320;p23"/>
          <p:cNvSpPr txBox="1"/>
          <p:nvPr/>
        </p:nvSpPr>
        <p:spPr>
          <a:xfrm>
            <a:off x="211130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21" name="Google Shape;321;p23"/>
          <p:cNvSpPr txBox="1"/>
          <p:nvPr/>
        </p:nvSpPr>
        <p:spPr>
          <a:xfrm>
            <a:off x="487870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22" name="Google Shape;32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323" name="Google Shape;323;p23"/>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25" name="Google Shape;325;p23"/>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26" name="Google Shape;326;p23"/>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27" name="Google Shape;327;p23"/>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sz="1800">
              <a:solidFill>
                <a:schemeClr val="dk1"/>
              </a:solidFill>
              <a:latin typeface="Proxima Nova"/>
              <a:ea typeface="Proxima Nova"/>
              <a:cs typeface="Proxima Nova"/>
              <a:sym typeface="Proxima Nova"/>
            </a:endParaRPr>
          </a:p>
        </p:txBody>
      </p:sp>
      <p:sp>
        <p:nvSpPr>
          <p:cNvPr id="328" name="Google Shape;328;p23"/>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29" name="Google Shape;329;p23"/>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30" name="Google Shape;330;p23"/>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31" name="Google Shape;331;p23"/>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32" name="Google Shape;332;p23"/>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33" name="Google Shape;333;p23"/>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34" name="Google Shape;334;p23"/>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35" name="Google Shape;335;p23"/>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36" name="Google Shape;336;p23"/>
          <p:cNvSpPr txBox="1"/>
          <p:nvPr/>
        </p:nvSpPr>
        <p:spPr>
          <a:xfrm>
            <a:off x="7498850" y="3016025"/>
            <a:ext cx="11406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0" name="Shape 340"/>
        <p:cNvGrpSpPr/>
        <p:nvPr/>
      </p:nvGrpSpPr>
      <p:grpSpPr>
        <a:xfrm>
          <a:off x="0" y="0"/>
          <a:ext cx="0" cy="0"/>
          <a:chOff x="0" y="0"/>
          <a:chExt cx="0" cy="0"/>
        </a:xfrm>
      </p:grpSpPr>
      <p:sp>
        <p:nvSpPr>
          <p:cNvPr id="341" name="Google Shape;341;p24"/>
          <p:cNvSpPr txBox="1"/>
          <p:nvPr>
            <p:ph type="title"/>
          </p:nvPr>
        </p:nvSpPr>
        <p:spPr>
          <a:xfrm>
            <a:off x="1492500" y="445025"/>
            <a:ext cx="73395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Proxima Nova"/>
                <a:ea typeface="Proxima Nova"/>
                <a:cs typeface="Proxima Nova"/>
                <a:sym typeface="Proxima Nova"/>
              </a:rPr>
              <a:t>Baseline Daily Rate Consumed Per Larva</a:t>
            </a:r>
            <a:endParaRPr b="1" sz="1800">
              <a:latin typeface="Proxima Nova"/>
              <a:ea typeface="Proxima Nova"/>
              <a:cs typeface="Proxima Nova"/>
              <a:sym typeface="Proxima Nova"/>
            </a:endParaRPr>
          </a:p>
        </p:txBody>
      </p:sp>
      <p:graphicFrame>
        <p:nvGraphicFramePr>
          <p:cNvPr id="342" name="Google Shape;342;p24"/>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527450"/>
              </a:tblGrid>
              <a:tr h="381000">
                <a:tc>
                  <a:txBody>
                    <a:bodyPr>
                      <a:noAutofit/>
                    </a:bodyPr>
                    <a:lstStyle/>
                    <a:p>
                      <a:pPr indent="0" lvl="0" marL="0" rtl="0" algn="l">
                        <a:spcBef>
                          <a:spcPts val="0"/>
                        </a:spcBef>
                        <a:spcAft>
                          <a:spcPts val="0"/>
                        </a:spcAft>
                        <a:buClr>
                          <a:srgbClr val="000000"/>
                        </a:buClr>
                        <a:buSzPts val="1400"/>
                        <a:buFont typeface="Arial"/>
                        <a:buNone/>
                      </a:pPr>
                      <a:r>
                        <a:rPr lang="en">
                          <a:solidFill>
                            <a:schemeClr val="dk1"/>
                          </a:solidFill>
                          <a:latin typeface="Proxima Nova"/>
                          <a:ea typeface="Proxima Nova"/>
                          <a:cs typeface="Proxima Nova"/>
                          <a:sym typeface="Proxima Nova"/>
                        </a:rPr>
                        <a:t>of grams consumed per larvae per day</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343" name="Google Shape;343;p24"/>
          <p:cNvSpPr txBox="1"/>
          <p:nvPr/>
        </p:nvSpPr>
        <p:spPr>
          <a:xfrm>
            <a:off x="6428850" y="40647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44" name="Google Shape;344;p24"/>
          <p:cNvSpPr txBox="1"/>
          <p:nvPr/>
        </p:nvSpPr>
        <p:spPr>
          <a:xfrm>
            <a:off x="2788700" y="1290625"/>
            <a:ext cx="9639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345" name="Google Shape;345;p24"/>
          <p:cNvSpPr txBox="1"/>
          <p:nvPr/>
        </p:nvSpPr>
        <p:spPr>
          <a:xfrm>
            <a:off x="449100" y="1074150"/>
            <a:ext cx="16935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In one day the larvae consumed:</a:t>
            </a:r>
            <a:endParaRPr>
              <a:solidFill>
                <a:schemeClr val="dk1"/>
              </a:solidFill>
              <a:latin typeface="Proxima Nova"/>
              <a:ea typeface="Proxima Nova"/>
              <a:cs typeface="Proxima Nova"/>
              <a:sym typeface="Proxima Nova"/>
            </a:endParaRPr>
          </a:p>
        </p:txBody>
      </p:sp>
      <p:sp>
        <p:nvSpPr>
          <p:cNvPr id="346" name="Google Shape;346;p24"/>
          <p:cNvSpPr txBox="1"/>
          <p:nvPr/>
        </p:nvSpPr>
        <p:spPr>
          <a:xfrm>
            <a:off x="4888725" y="1270975"/>
            <a:ext cx="12348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Out of a total:</a:t>
            </a:r>
            <a:endParaRPr/>
          </a:p>
        </p:txBody>
      </p:sp>
      <p:sp>
        <p:nvSpPr>
          <p:cNvPr id="347" name="Google Shape;347;p24"/>
          <p:cNvSpPr txBox="1"/>
          <p:nvPr/>
        </p:nvSpPr>
        <p:spPr>
          <a:xfrm>
            <a:off x="6846675" y="129062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Larvae</a:t>
            </a:r>
            <a:endParaRPr/>
          </a:p>
        </p:txBody>
      </p:sp>
      <p:sp>
        <p:nvSpPr>
          <p:cNvPr id="348" name="Google Shape;348;p24"/>
          <p:cNvSpPr txBox="1"/>
          <p:nvPr/>
        </p:nvSpPr>
        <p:spPr>
          <a:xfrm>
            <a:off x="211130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49" name="Google Shape;349;p24"/>
          <p:cNvSpPr txBox="1"/>
          <p:nvPr/>
        </p:nvSpPr>
        <p:spPr>
          <a:xfrm>
            <a:off x="614640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100</a:t>
            </a:r>
            <a:endParaRPr>
              <a:solidFill>
                <a:schemeClr val="dk1"/>
              </a:solidFill>
              <a:latin typeface="Proxima Nova"/>
              <a:ea typeface="Proxima Nova"/>
              <a:cs typeface="Proxima Nova"/>
              <a:sym typeface="Proxima Nova"/>
            </a:endParaRPr>
          </a:p>
        </p:txBody>
      </p:sp>
      <p:sp>
        <p:nvSpPr>
          <p:cNvPr id="350" name="Google Shape;35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351" name="Google Shape;351;p24"/>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353" name="Google Shape;353;p24"/>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54" name="Google Shape;354;p24"/>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55" name="Google Shape;355;p24"/>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356" name="Google Shape;356;p24"/>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57" name="Google Shape;357;p24"/>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58" name="Google Shape;358;p24"/>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59" name="Google Shape;359;p24"/>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60" name="Google Shape;360;p24"/>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61" name="Google Shape;361;p24"/>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62" name="Google Shape;362;p24"/>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63" name="Google Shape;363;p24"/>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64" name="Google Shape;364;p24"/>
          <p:cNvSpPr txBox="1"/>
          <p:nvPr/>
        </p:nvSpPr>
        <p:spPr>
          <a:xfrm>
            <a:off x="7498850" y="3016025"/>
            <a:ext cx="11406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25"/>
          <p:cNvSpPr txBox="1"/>
          <p:nvPr>
            <p:ph type="title"/>
          </p:nvPr>
        </p:nvSpPr>
        <p:spPr>
          <a:xfrm>
            <a:off x="1492500" y="22000"/>
            <a:ext cx="73395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Proxima Nova"/>
                <a:ea typeface="Proxima Nova"/>
                <a:cs typeface="Proxima Nova"/>
                <a:sym typeface="Proxima Nova"/>
              </a:rPr>
              <a:t>Baseline Number Of Larvae Needed To Consume All The Daily Waste For One Class</a:t>
            </a:r>
            <a:endParaRPr b="1" sz="1800">
              <a:latin typeface="Proxima Nova"/>
              <a:ea typeface="Proxima Nova"/>
              <a:cs typeface="Proxima Nova"/>
              <a:sym typeface="Proxima Nova"/>
            </a:endParaRPr>
          </a:p>
        </p:txBody>
      </p:sp>
      <p:graphicFrame>
        <p:nvGraphicFramePr>
          <p:cNvPr id="370" name="Google Shape;370;p25"/>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527450"/>
              </a:tblGrid>
              <a:tr h="381000">
                <a:tc>
                  <a:txBody>
                    <a:bodyPr>
                      <a:noAutofit/>
                    </a:bodyPr>
                    <a:lstStyle/>
                    <a:p>
                      <a:pPr indent="0" lvl="0" marL="0" rtl="0" algn="l">
                        <a:spcBef>
                          <a:spcPts val="0"/>
                        </a:spcBef>
                        <a:spcAft>
                          <a:spcPts val="0"/>
                        </a:spcAft>
                        <a:buClr>
                          <a:srgbClr val="000000"/>
                        </a:buClr>
                        <a:buSzPts val="1400"/>
                        <a:buFont typeface="Arial"/>
                        <a:buNone/>
                      </a:pPr>
                      <a:r>
                        <a:rPr lang="en" sz="1200">
                          <a:solidFill>
                            <a:schemeClr val="dk1"/>
                          </a:solidFill>
                          <a:latin typeface="Proxima Nova"/>
                          <a:ea typeface="Proxima Nova"/>
                          <a:cs typeface="Proxima Nova"/>
                          <a:sym typeface="Proxima Nova"/>
                        </a:rPr>
                        <a:t>of larvae needed to eliminate an entire class’s daily food waste</a:t>
                      </a:r>
                      <a:endParaRPr sz="1200">
                        <a:solidFill>
                          <a:schemeClr val="dk1"/>
                        </a:solidFill>
                        <a:latin typeface="Proxima Nova"/>
                        <a:ea typeface="Proxima Nova"/>
                        <a:cs typeface="Proxima Nova"/>
                        <a:sym typeface="Proxima Nova"/>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371" name="Google Shape;371;p25"/>
          <p:cNvSpPr txBox="1"/>
          <p:nvPr/>
        </p:nvSpPr>
        <p:spPr>
          <a:xfrm>
            <a:off x="6428850" y="40647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72" name="Google Shape;372;p25"/>
          <p:cNvSpPr txBox="1"/>
          <p:nvPr/>
        </p:nvSpPr>
        <p:spPr>
          <a:xfrm>
            <a:off x="2788700" y="1059625"/>
            <a:ext cx="9639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per hour</a:t>
            </a:r>
            <a:endParaRPr/>
          </a:p>
        </p:txBody>
      </p:sp>
      <p:sp>
        <p:nvSpPr>
          <p:cNvPr id="373" name="Google Shape;373;p25"/>
          <p:cNvSpPr txBox="1"/>
          <p:nvPr/>
        </p:nvSpPr>
        <p:spPr>
          <a:xfrm>
            <a:off x="449100" y="1074150"/>
            <a:ext cx="16935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In one day the larvae consumed:</a:t>
            </a:r>
            <a:endParaRPr>
              <a:solidFill>
                <a:schemeClr val="dk1"/>
              </a:solidFill>
              <a:latin typeface="Proxima Nova"/>
              <a:ea typeface="Proxima Nova"/>
              <a:cs typeface="Proxima Nova"/>
              <a:sym typeface="Proxima Nova"/>
            </a:endParaRPr>
          </a:p>
        </p:txBody>
      </p:sp>
      <p:sp>
        <p:nvSpPr>
          <p:cNvPr id="374" name="Google Shape;374;p25"/>
          <p:cNvSpPr txBox="1"/>
          <p:nvPr/>
        </p:nvSpPr>
        <p:spPr>
          <a:xfrm>
            <a:off x="3726725" y="1270975"/>
            <a:ext cx="12348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Out of a total:</a:t>
            </a:r>
            <a:endParaRPr/>
          </a:p>
        </p:txBody>
      </p:sp>
      <p:sp>
        <p:nvSpPr>
          <p:cNvPr id="375" name="Google Shape;375;p25"/>
          <p:cNvSpPr txBox="1"/>
          <p:nvPr/>
        </p:nvSpPr>
        <p:spPr>
          <a:xfrm>
            <a:off x="5601838" y="126182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Larvae</a:t>
            </a:r>
            <a:endParaRPr/>
          </a:p>
        </p:txBody>
      </p:sp>
      <p:sp>
        <p:nvSpPr>
          <p:cNvPr id="376" name="Google Shape;376;p25"/>
          <p:cNvSpPr txBox="1"/>
          <p:nvPr/>
        </p:nvSpPr>
        <p:spPr>
          <a:xfrm>
            <a:off x="211130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77" name="Google Shape;377;p25"/>
          <p:cNvSpPr txBox="1"/>
          <p:nvPr/>
        </p:nvSpPr>
        <p:spPr>
          <a:xfrm>
            <a:off x="4880925"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78" name="Google Shape;37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379" name="Google Shape;379;p25"/>
          <p:cNvSpPr txBox="1"/>
          <p:nvPr/>
        </p:nvSpPr>
        <p:spPr>
          <a:xfrm>
            <a:off x="6308500" y="863400"/>
            <a:ext cx="1292700" cy="6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roxima Nova"/>
                <a:ea typeface="Proxima Nova"/>
                <a:cs typeface="Proxima Nova"/>
                <a:sym typeface="Proxima Nova"/>
              </a:rPr>
              <a:t>Number of grams of waste created each day by the class</a:t>
            </a:r>
            <a:endParaRPr sz="1200"/>
          </a:p>
        </p:txBody>
      </p:sp>
      <p:sp>
        <p:nvSpPr>
          <p:cNvPr id="380" name="Google Shape;380;p25"/>
          <p:cNvSpPr txBox="1"/>
          <p:nvPr/>
        </p:nvSpPr>
        <p:spPr>
          <a:xfrm>
            <a:off x="7619250" y="127097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81" name="Google Shape;381;p25"/>
          <p:cNvSpPr txBox="1"/>
          <p:nvPr/>
        </p:nvSpPr>
        <p:spPr>
          <a:xfrm>
            <a:off x="8351400" y="129977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382" name="Google Shape;382;p25"/>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84" name="Google Shape;384;p25"/>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85" name="Google Shape;385;p25"/>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a:solidFill>
                <a:schemeClr val="dk1"/>
              </a:solidFill>
              <a:latin typeface="Proxima Nova"/>
              <a:ea typeface="Proxima Nova"/>
              <a:cs typeface="Proxima Nova"/>
              <a:sym typeface="Proxima Nova"/>
            </a:endParaRPr>
          </a:p>
        </p:txBody>
      </p:sp>
      <p:sp>
        <p:nvSpPr>
          <p:cNvPr id="386" name="Google Shape;386;p25"/>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387" name="Google Shape;387;p25"/>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88" name="Google Shape;388;p25"/>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89" name="Google Shape;389;p25"/>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90" name="Google Shape;390;p25"/>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91" name="Google Shape;391;p25"/>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92" name="Google Shape;392;p25"/>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393" name="Google Shape;393;p25"/>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94" name="Google Shape;394;p25"/>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395" name="Google Shape;395;p25"/>
          <p:cNvSpPr txBox="1"/>
          <p:nvPr/>
        </p:nvSpPr>
        <p:spPr>
          <a:xfrm>
            <a:off x="7498850" y="3016025"/>
            <a:ext cx="11406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99" name="Shape 399"/>
        <p:cNvGrpSpPr/>
        <p:nvPr/>
      </p:nvGrpSpPr>
      <p:grpSpPr>
        <a:xfrm>
          <a:off x="0" y="0"/>
          <a:ext cx="0" cy="0"/>
          <a:chOff x="0" y="0"/>
          <a:chExt cx="0" cy="0"/>
        </a:xfrm>
      </p:grpSpPr>
      <p:sp>
        <p:nvSpPr>
          <p:cNvPr id="400" name="Google Shape;400;p26"/>
          <p:cNvSpPr txBox="1"/>
          <p:nvPr>
            <p:ph type="title"/>
          </p:nvPr>
        </p:nvSpPr>
        <p:spPr>
          <a:xfrm>
            <a:off x="1491900" y="47500"/>
            <a:ext cx="7652400" cy="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Proxima Nova"/>
                <a:ea typeface="Proxima Nova"/>
                <a:cs typeface="Proxima Nova"/>
                <a:sym typeface="Proxima Nova"/>
              </a:rPr>
              <a:t>Baseline Rate Per Cubic Centimeter Of Space In Container</a:t>
            </a:r>
            <a:endParaRPr b="1" sz="2200">
              <a:latin typeface="Proxima Nova"/>
              <a:ea typeface="Proxima Nova"/>
              <a:cs typeface="Proxima Nova"/>
              <a:sym typeface="Proxima Nova"/>
            </a:endParaRPr>
          </a:p>
        </p:txBody>
      </p:sp>
      <p:graphicFrame>
        <p:nvGraphicFramePr>
          <p:cNvPr id="401" name="Google Shape;401;p26"/>
          <p:cNvGraphicFramePr/>
          <p:nvPr/>
        </p:nvGraphicFramePr>
        <p:xfrm>
          <a:off x="7212450" y="3979025"/>
          <a:ext cx="3000000" cy="3000000"/>
        </p:xfrm>
        <a:graphic>
          <a:graphicData uri="http://schemas.openxmlformats.org/drawingml/2006/table">
            <a:tbl>
              <a:tblPr>
                <a:noFill/>
                <a:tableStyleId>{C5B21DD0-7FDB-4CBA-8E2B-BD9D574F9136}</a:tableStyleId>
              </a:tblPr>
              <a:tblGrid>
                <a:gridCol w="1578375"/>
              </a:tblGrid>
              <a:tr h="381000">
                <a:tc>
                  <a:txBody>
                    <a:bodyPr>
                      <a:noAutofit/>
                    </a:bodyPr>
                    <a:lstStyle/>
                    <a:p>
                      <a:pPr indent="0" lvl="0" marL="0" rtl="0" algn="l">
                        <a:spcBef>
                          <a:spcPts val="0"/>
                        </a:spcBef>
                        <a:spcAft>
                          <a:spcPts val="0"/>
                        </a:spcAft>
                        <a:buClr>
                          <a:srgbClr val="000000"/>
                        </a:buClr>
                        <a:buSzPts val="1400"/>
                        <a:buFont typeface="Arial"/>
                        <a:buNone/>
                      </a:pPr>
                      <a:r>
                        <a:rPr lang="en" sz="1300">
                          <a:solidFill>
                            <a:schemeClr val="dk1"/>
                          </a:solidFill>
                          <a:latin typeface="Proxima Nova"/>
                          <a:ea typeface="Proxima Nova"/>
                          <a:cs typeface="Proxima Nova"/>
                          <a:sym typeface="Proxima Nova"/>
                        </a:rPr>
                        <a:t>of grams consumed per cubic centimeter of space per hour</a:t>
                      </a:r>
                      <a:endParaRPr sz="13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02" name="Google Shape;402;p26"/>
          <p:cNvSpPr txBox="1"/>
          <p:nvPr/>
        </p:nvSpPr>
        <p:spPr>
          <a:xfrm>
            <a:off x="6428850" y="396920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03" name="Google Shape;403;p26"/>
          <p:cNvSpPr txBox="1"/>
          <p:nvPr/>
        </p:nvSpPr>
        <p:spPr>
          <a:xfrm>
            <a:off x="2399600" y="1414000"/>
            <a:ext cx="6774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grams </a:t>
            </a:r>
            <a:endParaRPr sz="1200"/>
          </a:p>
        </p:txBody>
      </p:sp>
      <p:sp>
        <p:nvSpPr>
          <p:cNvPr id="404" name="Google Shape;404;p26"/>
          <p:cNvSpPr txBox="1"/>
          <p:nvPr/>
        </p:nvSpPr>
        <p:spPr>
          <a:xfrm>
            <a:off x="1491900" y="636425"/>
            <a:ext cx="15783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In one day the larvae consumed </a:t>
            </a:r>
            <a:endParaRPr>
              <a:solidFill>
                <a:schemeClr val="dk1"/>
              </a:solidFill>
              <a:latin typeface="Proxima Nova"/>
              <a:ea typeface="Proxima Nova"/>
              <a:cs typeface="Proxima Nova"/>
              <a:sym typeface="Proxima Nova"/>
            </a:endParaRPr>
          </a:p>
        </p:txBody>
      </p:sp>
      <p:sp>
        <p:nvSpPr>
          <p:cNvPr id="405" name="Google Shape;405;p26"/>
          <p:cNvSpPr txBox="1"/>
          <p:nvPr/>
        </p:nvSpPr>
        <p:spPr>
          <a:xfrm>
            <a:off x="2888325" y="721650"/>
            <a:ext cx="1234800" cy="5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Length of the container</a:t>
            </a:r>
            <a:endParaRPr/>
          </a:p>
        </p:txBody>
      </p:sp>
      <p:sp>
        <p:nvSpPr>
          <p:cNvPr id="406" name="Google Shape;406;p26"/>
          <p:cNvSpPr txBox="1"/>
          <p:nvPr/>
        </p:nvSpPr>
        <p:spPr>
          <a:xfrm>
            <a:off x="4209050" y="712500"/>
            <a:ext cx="1139400" cy="5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Width of the container</a:t>
            </a:r>
            <a:endParaRPr/>
          </a:p>
        </p:txBody>
      </p:sp>
      <p:sp>
        <p:nvSpPr>
          <p:cNvPr id="407" name="Google Shape;407;p26"/>
          <p:cNvSpPr txBox="1"/>
          <p:nvPr/>
        </p:nvSpPr>
        <p:spPr>
          <a:xfrm>
            <a:off x="1722200" y="1321103"/>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08" name="Google Shape;408;p26"/>
          <p:cNvSpPr txBox="1"/>
          <p:nvPr/>
        </p:nvSpPr>
        <p:spPr>
          <a:xfrm>
            <a:off x="4440050" y="1321090"/>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solidFill>
                <a:schemeClr val="dk1"/>
              </a:solidFill>
              <a:latin typeface="Proxima Nova"/>
              <a:ea typeface="Proxima Nova"/>
              <a:cs typeface="Proxima Nova"/>
              <a:sym typeface="Proxima Nova"/>
            </a:endParaRPr>
          </a:p>
        </p:txBody>
      </p:sp>
      <p:sp>
        <p:nvSpPr>
          <p:cNvPr id="409" name="Google Shape;409;p26"/>
          <p:cNvSpPr txBox="1"/>
          <p:nvPr/>
        </p:nvSpPr>
        <p:spPr>
          <a:xfrm>
            <a:off x="3167025" y="1335965"/>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10" name="Google Shape;410;p26"/>
          <p:cNvSpPr txBox="1"/>
          <p:nvPr/>
        </p:nvSpPr>
        <p:spPr>
          <a:xfrm>
            <a:off x="3810963" y="1423925"/>
            <a:ext cx="415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 </a:t>
            </a:r>
            <a:endParaRPr sz="1200"/>
          </a:p>
        </p:txBody>
      </p:sp>
      <p:sp>
        <p:nvSpPr>
          <p:cNvPr id="411" name="Google Shape;411;p26"/>
          <p:cNvSpPr txBox="1"/>
          <p:nvPr/>
        </p:nvSpPr>
        <p:spPr>
          <a:xfrm>
            <a:off x="5637550" y="13341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12" name="Google Shape;412;p26"/>
          <p:cNvSpPr txBox="1"/>
          <p:nvPr/>
        </p:nvSpPr>
        <p:spPr>
          <a:xfrm>
            <a:off x="7212450" y="1395115"/>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13" name="Google Shape;413;p26"/>
          <p:cNvSpPr txBox="1"/>
          <p:nvPr/>
        </p:nvSpPr>
        <p:spPr>
          <a:xfrm>
            <a:off x="5340250" y="712500"/>
            <a:ext cx="1272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Height of the container</a:t>
            </a:r>
            <a:endParaRPr>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14" name="Google Shape;414;p26"/>
          <p:cNvSpPr txBox="1"/>
          <p:nvPr/>
        </p:nvSpPr>
        <p:spPr>
          <a:xfrm>
            <a:off x="6390450" y="767950"/>
            <a:ext cx="2659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Proxima Nova"/>
                <a:ea typeface="Proxima Nova"/>
                <a:cs typeface="Proxima Nova"/>
                <a:sym typeface="Proxima Nova"/>
                <a:hlinkClick r:id="rId4"/>
              </a:rPr>
              <a:t>(Link provided to help you find the volume depending on the type of shape of your container)</a:t>
            </a:r>
            <a:endParaRPr sz="1100">
              <a:solidFill>
                <a:schemeClr val="dk1"/>
              </a:solidFill>
              <a:latin typeface="Proxima Nova"/>
              <a:ea typeface="Proxima Nova"/>
              <a:cs typeface="Proxima Nova"/>
              <a:sym typeface="Proxima Nova"/>
            </a:endParaRPr>
          </a:p>
        </p:txBody>
      </p:sp>
      <p:sp>
        <p:nvSpPr>
          <p:cNvPr id="415" name="Google Shape;415;p26"/>
          <p:cNvSpPr txBox="1"/>
          <p:nvPr/>
        </p:nvSpPr>
        <p:spPr>
          <a:xfrm>
            <a:off x="5050388" y="1414000"/>
            <a:ext cx="415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 </a:t>
            </a:r>
            <a:endParaRPr sz="1200"/>
          </a:p>
        </p:txBody>
      </p:sp>
      <p:sp>
        <p:nvSpPr>
          <p:cNvPr id="416" name="Google Shape;416;p26"/>
          <p:cNvSpPr txBox="1"/>
          <p:nvPr/>
        </p:nvSpPr>
        <p:spPr>
          <a:xfrm>
            <a:off x="6240475" y="1414000"/>
            <a:ext cx="415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 </a:t>
            </a:r>
            <a:endParaRPr sz="1200"/>
          </a:p>
        </p:txBody>
      </p:sp>
      <p:sp>
        <p:nvSpPr>
          <p:cNvPr id="417" name="Google Shape;417;p26"/>
          <p:cNvSpPr txBox="1"/>
          <p:nvPr/>
        </p:nvSpPr>
        <p:spPr>
          <a:xfrm>
            <a:off x="7889854" y="1423925"/>
            <a:ext cx="549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cm^3 </a:t>
            </a:r>
            <a:endParaRPr sz="1200"/>
          </a:p>
        </p:txBody>
      </p:sp>
      <p:sp>
        <p:nvSpPr>
          <p:cNvPr id="418" name="Google Shape;41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419" name="Google Shape;419;p26"/>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txBox="1"/>
          <p:nvPr/>
        </p:nvSpPr>
        <p:spPr>
          <a:xfrm>
            <a:off x="7498850" y="3016025"/>
            <a:ext cx="1140600" cy="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Proxima Nova"/>
                <a:ea typeface="Proxima Nova"/>
                <a:cs typeface="Proxima Nova"/>
                <a:sym typeface="Proxima Nova"/>
                <a:hlinkClick action="ppaction://hlinksldjump" r:id="rId5"/>
              </a:rPr>
              <a:t>Place your finding on page 15!</a:t>
            </a:r>
            <a:endParaRPr b="1">
              <a:latin typeface="Proxima Nova"/>
              <a:ea typeface="Proxima Nova"/>
              <a:cs typeface="Proxima Nova"/>
              <a:sym typeface="Proxima Nova"/>
            </a:endParaRPr>
          </a:p>
        </p:txBody>
      </p:sp>
      <p:sp>
        <p:nvSpPr>
          <p:cNvPr id="421" name="Google Shape;421;p26"/>
          <p:cNvSpPr txBox="1"/>
          <p:nvPr/>
        </p:nvSpPr>
        <p:spPr>
          <a:xfrm>
            <a:off x="6805625" y="571450"/>
            <a:ext cx="1903800" cy="1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Volume of container </a:t>
            </a:r>
            <a:endParaRPr>
              <a:solidFill>
                <a:schemeClr val="dk1"/>
              </a:solidFill>
              <a:latin typeface="Proxima Nova"/>
              <a:ea typeface="Proxima Nova"/>
              <a:cs typeface="Proxima Nova"/>
              <a:sym typeface="Proxima Nova"/>
            </a:endParaRPr>
          </a:p>
        </p:txBody>
      </p:sp>
      <p:sp>
        <p:nvSpPr>
          <p:cNvPr id="422" name="Google Shape;422;p26"/>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423" name="Google Shape;423;p26"/>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424" name="Google Shape;424;p26"/>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425" name="Google Shape;425;p26"/>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426" name="Google Shape;426;p26"/>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27" name="Google Shape;427;p26"/>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428" name="Google Shape;428;p26"/>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29" name="Google Shape;429;p26"/>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30" name="Google Shape;430;p26"/>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31" name="Google Shape;431;p26"/>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432" name="Google Shape;432;p26"/>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433" name="Google Shape;433;p26"/>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27"/>
          <p:cNvSpPr txBox="1"/>
          <p:nvPr>
            <p:ph type="title"/>
          </p:nvPr>
        </p:nvSpPr>
        <p:spPr>
          <a:xfrm>
            <a:off x="311700" y="0"/>
            <a:ext cx="8520600" cy="56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1" lang="en" u="sng">
                <a:latin typeface="Proxima Nova"/>
                <a:ea typeface="Proxima Nova"/>
                <a:cs typeface="Proxima Nova"/>
                <a:sym typeface="Proxima Nova"/>
              </a:rPr>
              <a:t>Baseline Data Vs. Your Design</a:t>
            </a:r>
            <a:endParaRPr b="1" i="1" u="sng" cap="none" strike="noStrike">
              <a:solidFill>
                <a:schemeClr val="dk1"/>
              </a:solidFill>
              <a:latin typeface="Proxima Nova"/>
              <a:ea typeface="Proxima Nova"/>
              <a:cs typeface="Proxima Nova"/>
              <a:sym typeface="Proxima Nova"/>
            </a:endParaRPr>
          </a:p>
        </p:txBody>
      </p:sp>
      <p:graphicFrame>
        <p:nvGraphicFramePr>
          <p:cNvPr id="439" name="Google Shape;439;p27"/>
          <p:cNvGraphicFramePr/>
          <p:nvPr/>
        </p:nvGraphicFramePr>
        <p:xfrm>
          <a:off x="238463" y="503513"/>
          <a:ext cx="3000000" cy="3000000"/>
        </p:xfrm>
        <a:graphic>
          <a:graphicData uri="http://schemas.openxmlformats.org/drawingml/2006/table">
            <a:tbl>
              <a:tblPr>
                <a:noFill/>
                <a:tableStyleId>{C5B21DD0-7FDB-4CBA-8E2B-BD9D574F9136}</a:tableStyleId>
              </a:tblPr>
              <a:tblGrid>
                <a:gridCol w="1704125"/>
                <a:gridCol w="1704125"/>
                <a:gridCol w="1704125"/>
                <a:gridCol w="1704125"/>
                <a:gridCol w="1704125"/>
              </a:tblGrid>
              <a:tr h="236400">
                <a:tc gridSpan="5">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Baseline From Your Class Experiment</a:t>
                      </a:r>
                      <a:endParaRPr b="1" sz="1300" u="none" cap="none" strike="noStrike">
                        <a:solidFill>
                          <a:schemeClr val="dk1"/>
                        </a:solidFill>
                        <a:latin typeface="Proxima Nova"/>
                        <a:ea typeface="Proxima Nova"/>
                        <a:cs typeface="Proxima Nova"/>
                        <a:sym typeface="Proxima Nova"/>
                      </a:endParaRPr>
                    </a:p>
                  </a:txBody>
                  <a:tcPr marT="91425" marB="91425" marR="91425" marL="91425"/>
                </a:tc>
                <a:tc hMerge="1"/>
                <a:tc hMerge="1"/>
                <a:tc hMerge="1"/>
                <a:tc hMerge="1"/>
              </a:tr>
              <a:tr h="38100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Number Of </a:t>
                      </a:r>
                      <a:r>
                        <a:rPr b="1" lang="en" sz="1000">
                          <a:solidFill>
                            <a:schemeClr val="dk1"/>
                          </a:solidFill>
                          <a:latin typeface="Proxima Nova"/>
                          <a:ea typeface="Proxima Nova"/>
                          <a:cs typeface="Proxima Nova"/>
                          <a:sym typeface="Proxima Nova"/>
                        </a:rPr>
                        <a:t>Grams</a:t>
                      </a:r>
                      <a:r>
                        <a:rPr b="1" lang="en" sz="1000" u="none" cap="none" strike="noStrike">
                          <a:solidFill>
                            <a:schemeClr val="dk1"/>
                          </a:solidFill>
                          <a:latin typeface="Proxima Nova"/>
                          <a:ea typeface="Proxima Nova"/>
                          <a:cs typeface="Proxima Nova"/>
                          <a:sym typeface="Proxima Nova"/>
                        </a:rPr>
                        <a:t> Consumed In 24 Hours</a:t>
                      </a:r>
                      <a:endParaRPr b="1" sz="10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a:t>
                      </a:r>
                      <a:r>
                        <a:rPr b="1" lang="en" sz="1000" u="none" cap="none" strike="noStrike">
                          <a:solidFill>
                            <a:schemeClr val="dk1"/>
                          </a:solidFill>
                          <a:latin typeface="Proxima Nova"/>
                          <a:ea typeface="Proxima Nova"/>
                          <a:cs typeface="Proxima Nova"/>
                          <a:sym typeface="Proxima Nova"/>
                        </a:rPr>
                        <a:t>Per Hour Consumed By All Larvae</a:t>
                      </a:r>
                      <a:endParaRPr b="1" sz="10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Consumed Per Day Per Larvae</a:t>
                      </a:r>
                      <a:endParaRPr b="1" sz="1000">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Number Of Larvae Used</a:t>
                      </a:r>
                      <a:endParaRPr b="1" sz="10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Of Food Consumed Per cm^3</a:t>
                      </a:r>
                      <a:endParaRPr b="1" sz="1000" u="none" cap="none" strike="noStrike">
                        <a:solidFill>
                          <a:schemeClr val="dk1"/>
                        </a:solidFill>
                        <a:latin typeface="Proxima Nova"/>
                        <a:ea typeface="Proxima Nova"/>
                        <a:cs typeface="Proxima Nova"/>
                        <a:sym typeface="Proxima Nova"/>
                      </a:endParaRPr>
                    </a:p>
                  </a:txBody>
                  <a:tcPr marT="91425" marB="91425" marR="91425" marL="91425"/>
                </a:tc>
              </a:tr>
              <a:tr h="38100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a:t>
                      </a:r>
                      <a:r>
                        <a:rPr b="1" lang="en">
                          <a:solidFill>
                            <a:schemeClr val="dk1"/>
                          </a:solidFill>
                          <a:latin typeface="Proxima Nova"/>
                          <a:ea typeface="Proxima Nova"/>
                          <a:cs typeface="Proxima Nova"/>
                          <a:sym typeface="Proxima Nova"/>
                        </a:rPr>
                        <a:t>grams</a:t>
                      </a:r>
                      <a:endParaRPr b="1"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a:t>
                      </a:r>
                      <a:r>
                        <a:rPr b="1" lang="en">
                          <a:solidFill>
                            <a:schemeClr val="dk1"/>
                          </a:solidFill>
                          <a:latin typeface="Proxima Nova"/>
                          <a:ea typeface="Proxima Nova"/>
                          <a:cs typeface="Proxima Nova"/>
                          <a:sym typeface="Proxima Nova"/>
                        </a:rPr>
                        <a:t>grams</a:t>
                      </a:r>
                      <a:endParaRPr b="1"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a:t>
                      </a:r>
                      <a:r>
                        <a:rPr b="1" lang="en">
                          <a:solidFill>
                            <a:schemeClr val="dk1"/>
                          </a:solidFill>
                          <a:latin typeface="Proxima Nova"/>
                          <a:ea typeface="Proxima Nova"/>
                          <a:cs typeface="Proxima Nova"/>
                          <a:sym typeface="Proxima Nova"/>
                        </a:rPr>
                        <a:t>grams</a:t>
                      </a:r>
                      <a:endParaRPr b="1"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larvae</a:t>
                      </a:r>
                      <a:endParaRPr b="1"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Clr>
                          <a:srgbClr val="000000"/>
                        </a:buClr>
                        <a:buSzPts val="1400"/>
                        <a:buFont typeface="Arial"/>
                        <a:buNone/>
                      </a:pPr>
                      <a:r>
                        <a:rPr b="1" lang="en">
                          <a:solidFill>
                            <a:schemeClr val="dk1"/>
                          </a:solidFill>
                          <a:latin typeface="Proxima Nova"/>
                          <a:ea typeface="Proxima Nova"/>
                          <a:cs typeface="Proxima Nova"/>
                          <a:sym typeface="Proxima Nova"/>
                        </a:rPr>
                        <a:t>________ cm^3</a:t>
                      </a:r>
                      <a:endParaRPr b="1" sz="1400" u="none" cap="none" strike="noStrike">
                        <a:solidFill>
                          <a:schemeClr val="dk1"/>
                        </a:solidFill>
                        <a:latin typeface="Proxima Nova"/>
                        <a:ea typeface="Proxima Nova"/>
                        <a:cs typeface="Proxima Nova"/>
                        <a:sym typeface="Proxima Nova"/>
                      </a:endParaRPr>
                    </a:p>
                  </a:txBody>
                  <a:tcPr marT="91425" marB="91425" marR="91425" marL="91425"/>
                </a:tc>
              </a:tr>
              <a:tr h="381000">
                <a:tc gridSpan="5">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*Remember, your aim should be able to handle the amount of food waste generated to handle the waste of one student per day. It’s Ok to use more larvae than the control, but you want to aim to be as efficient in your use of space and larvae as possible.</a:t>
                      </a:r>
                      <a:endParaRPr b="1" sz="1000" u="none" cap="none" strike="noStrike">
                        <a:solidFill>
                          <a:schemeClr val="dk1"/>
                        </a:solidFill>
                        <a:latin typeface="Proxima Nova"/>
                        <a:ea typeface="Proxima Nova"/>
                        <a:cs typeface="Proxima Nova"/>
                        <a:sym typeface="Proxima Nova"/>
                      </a:endParaRPr>
                    </a:p>
                  </a:txBody>
                  <a:tcPr marT="91425" marB="91425" marR="91425" marL="91425"/>
                </a:tc>
                <a:tc hMerge="1"/>
                <a:tc hMerge="1"/>
                <a:tc hMerge="1"/>
                <a:tc hMerge="1"/>
              </a:tr>
            </a:tbl>
          </a:graphicData>
        </a:graphic>
      </p:graphicFrame>
      <p:sp>
        <p:nvSpPr>
          <p:cNvPr id="440" name="Google Shape;44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441" name="Google Shape;441;p27"/>
          <p:cNvGraphicFramePr/>
          <p:nvPr/>
        </p:nvGraphicFramePr>
        <p:xfrm>
          <a:off x="238463" y="2307025"/>
          <a:ext cx="3000000" cy="3000000"/>
        </p:xfrm>
        <a:graphic>
          <a:graphicData uri="http://schemas.openxmlformats.org/drawingml/2006/table">
            <a:tbl>
              <a:tblPr>
                <a:noFill/>
                <a:tableStyleId>{C5B21DD0-7FDB-4CBA-8E2B-BD9D574F9136}</a:tableStyleId>
              </a:tblPr>
              <a:tblGrid>
                <a:gridCol w="1704125"/>
                <a:gridCol w="1704125"/>
                <a:gridCol w="1704125"/>
                <a:gridCol w="1704125"/>
                <a:gridCol w="1704125"/>
              </a:tblGrid>
              <a:tr h="327000">
                <a:tc gridSpan="5">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Results From Your Design</a:t>
                      </a:r>
                      <a:endParaRPr b="1" sz="1300" u="none" cap="none" strike="noStrike">
                        <a:solidFill>
                          <a:schemeClr val="dk1"/>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tcPr>
                </a:tc>
                <a:tc hMerge="1"/>
                <a:tc hMerge="1"/>
                <a:tc hMerge="1"/>
                <a:tc hMerge="1"/>
              </a:tr>
              <a:tr h="53150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Number Of </a:t>
                      </a:r>
                      <a:r>
                        <a:rPr b="1" lang="en" sz="1000">
                          <a:solidFill>
                            <a:schemeClr val="dk1"/>
                          </a:solidFill>
                          <a:latin typeface="Proxima Nova"/>
                          <a:ea typeface="Proxima Nova"/>
                          <a:cs typeface="Proxima Nova"/>
                          <a:sym typeface="Proxima Nova"/>
                        </a:rPr>
                        <a:t>Grams</a:t>
                      </a:r>
                      <a:r>
                        <a:rPr b="1" lang="en" sz="1000" u="none" cap="none" strike="noStrike">
                          <a:solidFill>
                            <a:schemeClr val="dk1"/>
                          </a:solidFill>
                          <a:latin typeface="Proxima Nova"/>
                          <a:ea typeface="Proxima Nova"/>
                          <a:cs typeface="Proxima Nova"/>
                          <a:sym typeface="Proxima Nova"/>
                        </a:rPr>
                        <a:t> Consumed In 24 Hours</a:t>
                      </a:r>
                      <a:endParaRPr b="1" sz="10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a:t>
                      </a:r>
                      <a:r>
                        <a:rPr b="1" lang="en" sz="1000" u="none" cap="none" strike="noStrike">
                          <a:solidFill>
                            <a:schemeClr val="dk1"/>
                          </a:solidFill>
                          <a:latin typeface="Proxima Nova"/>
                          <a:ea typeface="Proxima Nova"/>
                          <a:cs typeface="Proxima Nova"/>
                          <a:sym typeface="Proxima Nova"/>
                        </a:rPr>
                        <a:t>Per Hour Consumed By All Larvae</a:t>
                      </a:r>
                      <a:endParaRPr b="1" sz="10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Consumed Per Day Per Larvae</a:t>
                      </a:r>
                      <a:endParaRPr b="1" sz="1000">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Number Of Larvae Used</a:t>
                      </a:r>
                      <a:endParaRPr b="1" sz="10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Of Food Consumed Per cm^3</a:t>
                      </a:r>
                      <a:endParaRPr b="1" sz="1000" u="none" cap="none" strike="noStrike">
                        <a:solidFill>
                          <a:schemeClr val="dk1"/>
                        </a:solidFill>
                        <a:latin typeface="Proxima Nova"/>
                        <a:ea typeface="Proxima Nova"/>
                        <a:cs typeface="Proxima Nova"/>
                        <a:sym typeface="Proxima Nova"/>
                      </a:endParaRPr>
                    </a:p>
                  </a:txBody>
                  <a:tcPr marT="91425" marB="91425" marR="91425" marL="91425"/>
                </a:tc>
              </a:tr>
              <a:tr h="427675">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a:t>
                      </a:r>
                      <a:r>
                        <a:rPr b="1" lang="en">
                          <a:solidFill>
                            <a:schemeClr val="dk1"/>
                          </a:solidFill>
                          <a:latin typeface="Proxima Nova"/>
                          <a:ea typeface="Proxima Nova"/>
                          <a:cs typeface="Proxima Nova"/>
                          <a:sym typeface="Proxima Nova"/>
                        </a:rPr>
                        <a:t>grams</a:t>
                      </a:r>
                      <a:endParaRPr b="1"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a:t>
                      </a:r>
                      <a:r>
                        <a:rPr b="1" lang="en">
                          <a:solidFill>
                            <a:schemeClr val="dk1"/>
                          </a:solidFill>
                          <a:latin typeface="Proxima Nova"/>
                          <a:ea typeface="Proxima Nova"/>
                          <a:cs typeface="Proxima Nova"/>
                          <a:sym typeface="Proxima Nova"/>
                        </a:rPr>
                        <a:t>grams</a:t>
                      </a:r>
                      <a:endParaRPr b="1"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a:t>
                      </a:r>
                      <a:r>
                        <a:rPr b="1" lang="en">
                          <a:solidFill>
                            <a:schemeClr val="dk1"/>
                          </a:solidFill>
                          <a:latin typeface="Proxima Nova"/>
                          <a:ea typeface="Proxima Nova"/>
                          <a:cs typeface="Proxima Nova"/>
                          <a:sym typeface="Proxima Nova"/>
                        </a:rPr>
                        <a:t>grams</a:t>
                      </a:r>
                      <a:endParaRPr b="1"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Proxima Nova"/>
                          <a:ea typeface="Proxima Nova"/>
                          <a:cs typeface="Proxima Nova"/>
                          <a:sym typeface="Proxima Nova"/>
                        </a:rPr>
                        <a:t>________ larvae</a:t>
                      </a:r>
                      <a:endParaRPr b="1"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ctr">
                        <a:spcBef>
                          <a:spcPts val="0"/>
                        </a:spcBef>
                        <a:spcAft>
                          <a:spcPts val="0"/>
                        </a:spcAft>
                        <a:buClr>
                          <a:srgbClr val="000000"/>
                        </a:buClr>
                        <a:buSzPts val="1400"/>
                        <a:buFont typeface="Arial"/>
                        <a:buNone/>
                      </a:pPr>
                      <a:r>
                        <a:rPr b="1" lang="en">
                          <a:solidFill>
                            <a:schemeClr val="dk1"/>
                          </a:solidFill>
                          <a:latin typeface="Proxima Nova"/>
                          <a:ea typeface="Proxima Nova"/>
                          <a:cs typeface="Proxima Nova"/>
                          <a:sym typeface="Proxima Nova"/>
                        </a:rPr>
                        <a:t>________ cm^3</a:t>
                      </a:r>
                      <a:endParaRPr b="1" sz="1400" u="none" cap="none" strike="noStrike">
                        <a:solidFill>
                          <a:schemeClr val="dk1"/>
                        </a:solidFill>
                        <a:latin typeface="Proxima Nova"/>
                        <a:ea typeface="Proxima Nova"/>
                        <a:cs typeface="Proxima Nova"/>
                        <a:sym typeface="Proxima Nova"/>
                      </a:endParaRPr>
                    </a:p>
                  </a:txBody>
                  <a:tcPr marT="91425" marB="91425" marR="91425" marL="91425"/>
                </a:tc>
              </a:tr>
            </a:tbl>
          </a:graphicData>
        </a:graphic>
      </p:graphicFrame>
      <p:graphicFrame>
        <p:nvGraphicFramePr>
          <p:cNvPr id="442" name="Google Shape;442;p27"/>
          <p:cNvGraphicFramePr/>
          <p:nvPr/>
        </p:nvGraphicFramePr>
        <p:xfrm>
          <a:off x="238463" y="3747750"/>
          <a:ext cx="3000000" cy="3000000"/>
        </p:xfrm>
        <a:graphic>
          <a:graphicData uri="http://schemas.openxmlformats.org/drawingml/2006/table">
            <a:tbl>
              <a:tblPr>
                <a:noFill/>
                <a:tableStyleId>{C5B21DD0-7FDB-4CBA-8E2B-BD9D574F9136}</a:tableStyleId>
              </a:tblPr>
              <a:tblGrid>
                <a:gridCol w="1704125"/>
                <a:gridCol w="1704125"/>
                <a:gridCol w="1704125"/>
                <a:gridCol w="1704125"/>
                <a:gridCol w="1704125"/>
              </a:tblGrid>
              <a:tr h="318700">
                <a:tc gridSpan="5">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Which Is Better?</a:t>
                      </a:r>
                      <a:endParaRPr b="1" sz="1300" u="none" cap="none" strike="noStrike">
                        <a:solidFill>
                          <a:schemeClr val="dk1"/>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tcPr>
                </a:tc>
                <a:tc hMerge="1"/>
                <a:tc hMerge="1"/>
                <a:tc hMerge="1"/>
                <a:tc hMerge="1"/>
              </a:tr>
              <a:tr h="396075">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Number Of </a:t>
                      </a:r>
                      <a:r>
                        <a:rPr b="1" lang="en" sz="1000">
                          <a:solidFill>
                            <a:schemeClr val="dk1"/>
                          </a:solidFill>
                          <a:latin typeface="Proxima Nova"/>
                          <a:ea typeface="Proxima Nova"/>
                          <a:cs typeface="Proxima Nova"/>
                          <a:sym typeface="Proxima Nova"/>
                        </a:rPr>
                        <a:t>Grams</a:t>
                      </a:r>
                      <a:r>
                        <a:rPr b="1" lang="en" sz="1000" u="none" cap="none" strike="noStrike">
                          <a:solidFill>
                            <a:schemeClr val="dk1"/>
                          </a:solidFill>
                          <a:latin typeface="Proxima Nova"/>
                          <a:ea typeface="Proxima Nova"/>
                          <a:cs typeface="Proxima Nova"/>
                          <a:sym typeface="Proxima Nova"/>
                        </a:rPr>
                        <a:t> Consumed In 24 Hours</a:t>
                      </a:r>
                      <a:endParaRPr b="1" sz="10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a:t>
                      </a:r>
                      <a:r>
                        <a:rPr b="1" lang="en" sz="1000" u="none" cap="none" strike="noStrike">
                          <a:solidFill>
                            <a:schemeClr val="dk1"/>
                          </a:solidFill>
                          <a:latin typeface="Proxima Nova"/>
                          <a:ea typeface="Proxima Nova"/>
                          <a:cs typeface="Proxima Nova"/>
                          <a:sym typeface="Proxima Nova"/>
                        </a:rPr>
                        <a:t>Per Hour Consumed By All Larvae</a:t>
                      </a:r>
                      <a:endParaRPr b="1" sz="10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Consumed Per Day Per Larvae</a:t>
                      </a:r>
                      <a:endParaRPr b="1" sz="1000">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u="none" cap="none" strike="noStrike">
                          <a:solidFill>
                            <a:schemeClr val="dk1"/>
                          </a:solidFill>
                          <a:latin typeface="Proxima Nova"/>
                          <a:ea typeface="Proxima Nova"/>
                          <a:cs typeface="Proxima Nova"/>
                          <a:sym typeface="Proxima Nova"/>
                        </a:rPr>
                        <a:t>Number Of Larvae Used</a:t>
                      </a:r>
                      <a:endParaRPr b="1" sz="10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000">
                          <a:solidFill>
                            <a:schemeClr val="dk1"/>
                          </a:solidFill>
                          <a:latin typeface="Proxima Nova"/>
                          <a:ea typeface="Proxima Nova"/>
                          <a:cs typeface="Proxima Nova"/>
                          <a:sym typeface="Proxima Nova"/>
                        </a:rPr>
                        <a:t>Grams Of Food Consumed Per cm^3</a:t>
                      </a:r>
                      <a:endParaRPr b="1" sz="1000" u="none" cap="none" strike="noStrike">
                        <a:solidFill>
                          <a:schemeClr val="dk1"/>
                        </a:solidFill>
                        <a:latin typeface="Proxima Nova"/>
                        <a:ea typeface="Proxima Nova"/>
                        <a:cs typeface="Proxima Nova"/>
                        <a:sym typeface="Proxima Nova"/>
                      </a:endParaRPr>
                    </a:p>
                  </a:txBody>
                  <a:tcPr marT="91425" marB="91425" marR="91425" marL="91425"/>
                </a:tc>
              </a:tr>
              <a:tr h="31870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Baseline/My Design</a:t>
                      </a:r>
                      <a:endParaRPr b="1" sz="1300" u="none" cap="none" strike="noStrike">
                        <a:solidFill>
                          <a:schemeClr val="dk1"/>
                        </a:solidFill>
                        <a:latin typeface="Proxima Nova"/>
                        <a:ea typeface="Proxima Nova"/>
                        <a:cs typeface="Proxima Nova"/>
                        <a:sym typeface="Proxima Nova"/>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Baseline/My Design</a:t>
                      </a:r>
                      <a:endParaRPr b="1">
                        <a:solidFill>
                          <a:schemeClr val="dk1"/>
                        </a:solidFill>
                        <a:latin typeface="Proxima Nova"/>
                        <a:ea typeface="Proxima Nova"/>
                        <a:cs typeface="Proxima Nova"/>
                        <a:sym typeface="Proxima Nova"/>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Baseline/My Design</a:t>
                      </a:r>
                      <a:endParaRPr b="1">
                        <a:solidFill>
                          <a:schemeClr val="dk1"/>
                        </a:solidFill>
                        <a:latin typeface="Proxima Nova"/>
                        <a:ea typeface="Proxima Nova"/>
                        <a:cs typeface="Proxima Nova"/>
                        <a:sym typeface="Proxima Nova"/>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Baseline/My Design</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Clr>
                          <a:srgbClr val="000000"/>
                        </a:buClr>
                        <a:buSzPts val="1400"/>
                        <a:buFont typeface="Arial"/>
                        <a:buNone/>
                      </a:pPr>
                      <a:r>
                        <a:rPr b="1" lang="en" sz="1300">
                          <a:solidFill>
                            <a:schemeClr val="dk1"/>
                          </a:solidFill>
                          <a:latin typeface="Proxima Nova"/>
                          <a:ea typeface="Proxima Nova"/>
                          <a:cs typeface="Proxima Nova"/>
                          <a:sym typeface="Proxima Nova"/>
                        </a:rPr>
                        <a:t>Baseline/My Design</a:t>
                      </a:r>
                      <a:endParaRPr b="1">
                        <a:solidFill>
                          <a:schemeClr val="dk1"/>
                        </a:solidFill>
                        <a:latin typeface="Proxima Nova"/>
                        <a:ea typeface="Proxima Nova"/>
                        <a:cs typeface="Proxima Nova"/>
                        <a:sym typeface="Proxima Nova"/>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28"/>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rgbClr val="000000"/>
                </a:solidFill>
                <a:latin typeface="Proxima Nova"/>
                <a:ea typeface="Proxima Nova"/>
                <a:cs typeface="Proxima Nova"/>
                <a:sym typeface="Proxima Nova"/>
              </a:rPr>
              <a:t>What I Think...</a:t>
            </a:r>
            <a:endParaRPr b="0" i="0" sz="2800" u="none" cap="none" strike="noStrike">
              <a:solidFill>
                <a:srgbClr val="000000"/>
              </a:solidFill>
              <a:latin typeface="Proxima Nova"/>
              <a:ea typeface="Proxima Nova"/>
              <a:cs typeface="Proxima Nova"/>
              <a:sym typeface="Proxima Nova"/>
            </a:endParaRPr>
          </a:p>
        </p:txBody>
      </p:sp>
      <p:sp>
        <p:nvSpPr>
          <p:cNvPr id="448" name="Google Shape;44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graphicFrame>
        <p:nvGraphicFramePr>
          <p:cNvPr id="449" name="Google Shape;449;p28"/>
          <p:cNvGraphicFramePr/>
          <p:nvPr/>
        </p:nvGraphicFramePr>
        <p:xfrm>
          <a:off x="311700" y="669925"/>
          <a:ext cx="3000000" cy="3000000"/>
        </p:xfrm>
        <a:graphic>
          <a:graphicData uri="http://schemas.openxmlformats.org/drawingml/2006/table">
            <a:tbl>
              <a:tblPr>
                <a:noFill/>
                <a:tableStyleId>{C5B21DD0-7FDB-4CBA-8E2B-BD9D574F9136}</a:tableStyleId>
              </a:tblPr>
              <a:tblGrid>
                <a:gridCol w="2840200"/>
                <a:gridCol w="2840200"/>
                <a:gridCol w="2840200"/>
              </a:tblGrid>
              <a:tr h="1564050">
                <a:tc>
                  <a:txBody>
                    <a:bodyPr>
                      <a:noAutofit/>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Proxima Nova"/>
                          <a:ea typeface="Proxima Nova"/>
                          <a:cs typeface="Proxima Nova"/>
                          <a:sym typeface="Proxima Nova"/>
                        </a:rPr>
                        <a:t>Do you eat everything you pick up from the cafeteria or bring from school?</a:t>
                      </a:r>
                      <a:endParaRPr sz="1400" u="none" cap="none" strike="noStrike">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Proxima Nova"/>
                          <a:ea typeface="Proxima Nova"/>
                          <a:cs typeface="Proxima Nova"/>
                          <a:sym typeface="Proxima Nova"/>
                        </a:rPr>
                        <a:t>I think I probably throw out about _______ </a:t>
                      </a:r>
                      <a:r>
                        <a:rPr lang="en">
                          <a:latin typeface="Proxima Nova"/>
                          <a:ea typeface="Proxima Nova"/>
                          <a:cs typeface="Proxima Nova"/>
                          <a:sym typeface="Proxima Nova"/>
                        </a:rPr>
                        <a:t>grams </a:t>
                      </a:r>
                      <a:r>
                        <a:rPr lang="en" sz="1400" u="none" cap="none" strike="noStrike">
                          <a:latin typeface="Proxima Nova"/>
                          <a:ea typeface="Proxima Nova"/>
                          <a:cs typeface="Proxima Nova"/>
                          <a:sym typeface="Proxima Nova"/>
                        </a:rPr>
                        <a:t>of food each day (</a:t>
                      </a:r>
                      <a:r>
                        <a:rPr lang="en" sz="1400" u="none" cap="none" strike="noStrike">
                          <a:latin typeface="Proxima Nova"/>
                          <a:ea typeface="Proxima Nova"/>
                          <a:cs typeface="Proxima Nova"/>
                          <a:sym typeface="Proxima Nova"/>
                        </a:rPr>
                        <a:t>keep in mind </a:t>
                      </a:r>
                      <a:r>
                        <a:rPr lang="en">
                          <a:latin typeface="Proxima Nova"/>
                          <a:ea typeface="Proxima Nova"/>
                          <a:cs typeface="Proxima Nova"/>
                          <a:sym typeface="Proxima Nova"/>
                        </a:rPr>
                        <a:t>1 pound</a:t>
                      </a:r>
                      <a:r>
                        <a:rPr lang="en" sz="1400" u="none" cap="none" strike="noStrike">
                          <a:latin typeface="Proxima Nova"/>
                          <a:ea typeface="Proxima Nova"/>
                          <a:cs typeface="Proxima Nova"/>
                          <a:sym typeface="Proxima Nova"/>
                        </a:rPr>
                        <a:t>. is </a:t>
                      </a:r>
                      <a:r>
                        <a:rPr lang="en">
                          <a:latin typeface="Proxima Nova"/>
                          <a:ea typeface="Proxima Nova"/>
                          <a:cs typeface="Proxima Nova"/>
                          <a:sym typeface="Proxima Nova"/>
                        </a:rPr>
                        <a:t>453.592 grams</a:t>
                      </a:r>
                      <a:r>
                        <a:rPr lang="en" sz="1400" u="none" cap="none" strike="noStrike">
                          <a:latin typeface="Proxima Nova"/>
                          <a:ea typeface="Proxima Nova"/>
                          <a:cs typeface="Proxima Nova"/>
                          <a:sym typeface="Proxima Nova"/>
                        </a:rPr>
                        <a:t>)</a:t>
                      </a:r>
                      <a:r>
                        <a:rPr lang="en" sz="1400" u="none" cap="none" strike="noStrike">
                          <a:latin typeface="Proxima Nova"/>
                          <a:ea typeface="Proxima Nova"/>
                          <a:cs typeface="Proxima Nova"/>
                          <a:sym typeface="Proxima Nova"/>
                        </a:rPr>
                        <a:t>.</a:t>
                      </a:r>
                      <a:r>
                        <a:rPr lang="en" sz="1400" u="none" cap="none" strike="noStrike">
                          <a:latin typeface="Proxima Nova"/>
                          <a:ea typeface="Proxima Nova"/>
                          <a:cs typeface="Proxima Nova"/>
                          <a:sym typeface="Proxima Nova"/>
                        </a:rPr>
                        <a:t> For a perspective of </a:t>
                      </a:r>
                      <a:r>
                        <a:rPr lang="en">
                          <a:latin typeface="Proxima Nova"/>
                          <a:ea typeface="Proxima Nova"/>
                          <a:cs typeface="Proxima Nova"/>
                          <a:sym typeface="Proxima Nova"/>
                        </a:rPr>
                        <a:t>what 5 grams of food looks like check out the next page.</a:t>
                      </a:r>
                      <a:endParaRPr sz="1400" u="none" cap="none" strike="noStrike">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Proxima Nova"/>
                          <a:ea typeface="Proxima Nova"/>
                          <a:cs typeface="Proxima Nova"/>
                          <a:sym typeface="Proxima Nova"/>
                        </a:rPr>
                        <a:t>What do you think would be the easiest way to reduce the amount of food waste from your school knowing not everyone will always eat all their food?</a:t>
                      </a:r>
                      <a:endParaRPr sz="1400" u="none" cap="none" strike="noStrike">
                        <a:latin typeface="Proxima Nova"/>
                        <a:ea typeface="Proxima Nova"/>
                        <a:cs typeface="Proxima Nova"/>
                        <a:sym typeface="Proxima Nova"/>
                      </a:endParaRPr>
                    </a:p>
                  </a:txBody>
                  <a:tcPr marT="91425" marB="91425" marR="91425" marL="91425"/>
                </a:tc>
              </a:tr>
              <a:tr h="2413625">
                <a:tc>
                  <a:txBody>
                    <a:bodyPr>
                      <a:noAutofit/>
                    </a:bodyPr>
                    <a:lstStyle/>
                    <a:p>
                      <a:pPr indent="0" lvl="0" marL="0" marR="0" rtl="0" algn="l">
                        <a:lnSpc>
                          <a:spcPct val="115000"/>
                        </a:lnSpc>
                        <a:spcBef>
                          <a:spcPts val="0"/>
                        </a:spcBef>
                        <a:spcAft>
                          <a:spcPts val="0"/>
                        </a:spcAft>
                        <a:buNone/>
                      </a:pPr>
                      <a:r>
                        <a:t/>
                      </a:r>
                      <a:endParaRPr sz="1400" u="none" cap="none" strike="noStrike">
                        <a:latin typeface="Proxima Nova"/>
                        <a:ea typeface="Proxima Nova"/>
                        <a:cs typeface="Proxima Nova"/>
                        <a:sym typeface="Proxima Nova"/>
                      </a:endParaRPr>
                    </a:p>
                  </a:txBody>
                  <a:tcPr marT="91425" marB="91425" marR="91425" marL="91425">
                    <a:lnB cap="flat" cmpd="sng" w="9525">
                      <a:solidFill>
                        <a:srgbClr val="FFFFFF"/>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sz="1400" u="none" cap="none" strike="noStrike">
                        <a:latin typeface="Proxima Nova"/>
                        <a:ea typeface="Proxima Nova"/>
                        <a:cs typeface="Proxima Nova"/>
                        <a:sym typeface="Proxima Nova"/>
                      </a:endParaRPr>
                    </a:p>
                  </a:txBody>
                  <a:tcPr marT="91425" marB="91425" marR="91425" marL="91425">
                    <a:lnB cap="flat" cmpd="sng" w="9525">
                      <a:solidFill>
                        <a:srgbClr val="FFFFFF"/>
                      </a:solidFill>
                      <a:prstDash val="solid"/>
                      <a:round/>
                      <a:headEnd len="sm" w="sm" type="none"/>
                      <a:tailEnd len="sm" w="sm" type="none"/>
                    </a:lnB>
                  </a:tcPr>
                </a:tc>
                <a:tc>
                  <a:txBody>
                    <a:bodyPr>
                      <a:noAutofit/>
                    </a:bodyPr>
                    <a:lstStyle/>
                    <a:p>
                      <a:pPr indent="0" lvl="0" marL="0" marR="0" rtl="0" algn="l">
                        <a:lnSpc>
                          <a:spcPct val="115000"/>
                        </a:lnSpc>
                        <a:spcBef>
                          <a:spcPts val="0"/>
                        </a:spcBef>
                        <a:spcAft>
                          <a:spcPts val="0"/>
                        </a:spcAft>
                        <a:buNone/>
                      </a:pPr>
                      <a:r>
                        <a:t/>
                      </a:r>
                      <a:endParaRPr sz="1400" u="none" cap="none" strike="noStrike">
                        <a:latin typeface="Proxima Nova"/>
                        <a:ea typeface="Proxima Nova"/>
                        <a:cs typeface="Proxima Nova"/>
                        <a:sym typeface="Proxima Nova"/>
                      </a:endParaRPr>
                    </a:p>
                  </a:txBody>
                  <a:tcPr marT="91425" marB="91425" marR="91425" marL="91425">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29"/>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What Does A Gram Of Food Look Like?</a:t>
            </a:r>
            <a:endParaRPr>
              <a:latin typeface="Proxima Nova"/>
              <a:ea typeface="Proxima Nova"/>
              <a:cs typeface="Proxima Nova"/>
              <a:sym typeface="Proxima Nova"/>
            </a:endParaRPr>
          </a:p>
        </p:txBody>
      </p:sp>
      <p:sp>
        <p:nvSpPr>
          <p:cNvPr id="455" name="Google Shape;45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29"/>
          <p:cNvSpPr txBox="1"/>
          <p:nvPr/>
        </p:nvSpPr>
        <p:spPr>
          <a:xfrm>
            <a:off x="101038" y="3757900"/>
            <a:ext cx="2145300" cy="7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5 grams of food is about a quarter of a slice of bread</a:t>
            </a:r>
            <a:endParaRPr>
              <a:latin typeface="Proxima Nova"/>
              <a:ea typeface="Proxima Nova"/>
              <a:cs typeface="Proxima Nova"/>
              <a:sym typeface="Proxima Nova"/>
            </a:endParaRPr>
          </a:p>
        </p:txBody>
      </p:sp>
      <p:sp>
        <p:nvSpPr>
          <p:cNvPr id="457" name="Google Shape;457;p29"/>
          <p:cNvSpPr txBox="1"/>
          <p:nvPr/>
        </p:nvSpPr>
        <p:spPr>
          <a:xfrm>
            <a:off x="2390475" y="3757900"/>
            <a:ext cx="2145300" cy="7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5 grams</a:t>
            </a:r>
            <a:r>
              <a:rPr lang="en">
                <a:latin typeface="Proxima Nova"/>
                <a:ea typeface="Proxima Nova"/>
                <a:cs typeface="Proxima Nova"/>
                <a:sym typeface="Proxima Nova"/>
              </a:rPr>
              <a:t> of food is a small piece of watermelon</a:t>
            </a:r>
            <a:endParaRPr>
              <a:latin typeface="Proxima Nova"/>
              <a:ea typeface="Proxima Nova"/>
              <a:cs typeface="Proxima Nova"/>
              <a:sym typeface="Proxima Nova"/>
            </a:endParaRPr>
          </a:p>
        </p:txBody>
      </p:sp>
      <p:sp>
        <p:nvSpPr>
          <p:cNvPr id="458" name="Google Shape;458;p29"/>
          <p:cNvSpPr txBox="1"/>
          <p:nvPr/>
        </p:nvSpPr>
        <p:spPr>
          <a:xfrm>
            <a:off x="4651275" y="3757900"/>
            <a:ext cx="2145300" cy="7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5 grams</a:t>
            </a:r>
            <a:r>
              <a:rPr lang="en">
                <a:latin typeface="Proxima Nova"/>
                <a:ea typeface="Proxima Nova"/>
                <a:cs typeface="Proxima Nova"/>
                <a:sym typeface="Proxima Nova"/>
              </a:rPr>
              <a:t> of food is a small pile of chips</a:t>
            </a:r>
            <a:endParaRPr>
              <a:latin typeface="Proxima Nova"/>
              <a:ea typeface="Proxima Nova"/>
              <a:cs typeface="Proxima Nova"/>
              <a:sym typeface="Proxima Nova"/>
            </a:endParaRPr>
          </a:p>
        </p:txBody>
      </p:sp>
      <p:sp>
        <p:nvSpPr>
          <p:cNvPr id="459" name="Google Shape;459;p29"/>
          <p:cNvSpPr txBox="1"/>
          <p:nvPr/>
        </p:nvSpPr>
        <p:spPr>
          <a:xfrm>
            <a:off x="6912075" y="3757900"/>
            <a:ext cx="2145300" cy="78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5 grams</a:t>
            </a:r>
            <a:r>
              <a:rPr lang="en">
                <a:latin typeface="Proxima Nova"/>
                <a:ea typeface="Proxima Nova"/>
                <a:cs typeface="Proxima Nova"/>
                <a:sym typeface="Proxima Nova"/>
              </a:rPr>
              <a:t> </a:t>
            </a:r>
            <a:r>
              <a:rPr lang="en">
                <a:latin typeface="Proxima Nova"/>
                <a:ea typeface="Proxima Nova"/>
                <a:cs typeface="Proxima Nova"/>
                <a:sym typeface="Proxima Nova"/>
              </a:rPr>
              <a:t>of food is about 2 pieces of shredded wheat cereal</a:t>
            </a:r>
            <a:endParaRPr>
              <a:latin typeface="Proxima Nova"/>
              <a:ea typeface="Proxima Nova"/>
              <a:cs typeface="Proxima Nova"/>
              <a:sym typeface="Proxima Nova"/>
            </a:endParaRPr>
          </a:p>
        </p:txBody>
      </p:sp>
      <p:pic>
        <p:nvPicPr>
          <p:cNvPr id="460" name="Google Shape;460;p29"/>
          <p:cNvPicPr preferRelativeResize="0"/>
          <p:nvPr/>
        </p:nvPicPr>
        <p:blipFill>
          <a:blip r:embed="rId3">
            <a:alphaModFix/>
          </a:blip>
          <a:stretch>
            <a:fillRect/>
          </a:stretch>
        </p:blipFill>
        <p:spPr>
          <a:xfrm>
            <a:off x="6918675" y="826100"/>
            <a:ext cx="2145300" cy="2860401"/>
          </a:xfrm>
          <a:prstGeom prst="rect">
            <a:avLst/>
          </a:prstGeom>
          <a:noFill/>
          <a:ln>
            <a:noFill/>
          </a:ln>
        </p:spPr>
      </p:pic>
      <p:pic>
        <p:nvPicPr>
          <p:cNvPr id="461" name="Google Shape;461;p29"/>
          <p:cNvPicPr preferRelativeResize="0"/>
          <p:nvPr/>
        </p:nvPicPr>
        <p:blipFill>
          <a:blip r:embed="rId4">
            <a:alphaModFix/>
          </a:blip>
          <a:stretch>
            <a:fillRect/>
          </a:stretch>
        </p:blipFill>
        <p:spPr>
          <a:xfrm>
            <a:off x="4656150" y="826100"/>
            <a:ext cx="2145300" cy="2860390"/>
          </a:xfrm>
          <a:prstGeom prst="rect">
            <a:avLst/>
          </a:prstGeom>
          <a:noFill/>
          <a:ln>
            <a:noFill/>
          </a:ln>
        </p:spPr>
      </p:pic>
      <p:pic>
        <p:nvPicPr>
          <p:cNvPr id="462" name="Google Shape;462;p29"/>
          <p:cNvPicPr preferRelativeResize="0"/>
          <p:nvPr/>
        </p:nvPicPr>
        <p:blipFill>
          <a:blip r:embed="rId5">
            <a:alphaModFix/>
          </a:blip>
          <a:stretch>
            <a:fillRect/>
          </a:stretch>
        </p:blipFill>
        <p:spPr>
          <a:xfrm>
            <a:off x="2384150" y="820725"/>
            <a:ext cx="2151625" cy="2868823"/>
          </a:xfrm>
          <a:prstGeom prst="rect">
            <a:avLst/>
          </a:prstGeom>
          <a:noFill/>
          <a:ln>
            <a:noFill/>
          </a:ln>
        </p:spPr>
      </p:pic>
      <p:pic>
        <p:nvPicPr>
          <p:cNvPr id="463" name="Google Shape;463;p29"/>
          <p:cNvPicPr preferRelativeResize="0"/>
          <p:nvPr/>
        </p:nvPicPr>
        <p:blipFill>
          <a:blip r:embed="rId6">
            <a:alphaModFix/>
          </a:blip>
          <a:stretch>
            <a:fillRect/>
          </a:stretch>
        </p:blipFill>
        <p:spPr>
          <a:xfrm>
            <a:off x="101050" y="799376"/>
            <a:ext cx="2155676" cy="2874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Team Name:</a:t>
            </a:r>
            <a:endParaRPr b="0" i="0" sz="2800" u="none" cap="none" strike="noStrike">
              <a:solidFill>
                <a:schemeClr val="dk1"/>
              </a:solidFill>
              <a:latin typeface="Proxima Nova"/>
              <a:ea typeface="Proxima Nova"/>
              <a:cs typeface="Proxima Nova"/>
              <a:sym typeface="Proxima Nova"/>
            </a:endParaRPr>
          </a:p>
        </p:txBody>
      </p:sp>
      <p:sp>
        <p:nvSpPr>
          <p:cNvPr id="469" name="Google Shape;469;p30"/>
          <p:cNvSpPr txBox="1"/>
          <p:nvPr>
            <p:ph idx="1" type="body"/>
          </p:nvPr>
        </p:nvSpPr>
        <p:spPr>
          <a:xfrm>
            <a:off x="311700" y="1152475"/>
            <a:ext cx="8520600" cy="1126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rPr b="0" i="0" lang="en" sz="1800" u="none" cap="none" strike="noStrike">
                <a:solidFill>
                  <a:srgbClr val="000000"/>
                </a:solidFill>
                <a:latin typeface="Proxima Nova"/>
                <a:ea typeface="Proxima Nova"/>
                <a:cs typeface="Proxima Nova"/>
                <a:sym typeface="Proxima Nova"/>
              </a:rPr>
              <a:t>Person Number #1</a:t>
            </a:r>
            <a:endParaRPr b="0" i="0" sz="1800" u="none" cap="none" strike="noStrike">
              <a:solidFill>
                <a:srgbClr val="000000"/>
              </a:solidFill>
              <a:latin typeface="Proxima Nova"/>
              <a:ea typeface="Proxima Nova"/>
              <a:cs typeface="Proxima Nova"/>
              <a:sym typeface="Proxima Nova"/>
            </a:endParaRPr>
          </a:p>
        </p:txBody>
      </p:sp>
      <p:sp>
        <p:nvSpPr>
          <p:cNvPr id="470" name="Google Shape;470;p30"/>
          <p:cNvSpPr txBox="1"/>
          <p:nvPr>
            <p:ph idx="1" type="body"/>
          </p:nvPr>
        </p:nvSpPr>
        <p:spPr>
          <a:xfrm>
            <a:off x="311700" y="2546463"/>
            <a:ext cx="8520600" cy="1126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rPr b="0" i="0" lang="en" sz="1800" u="none" cap="none" strike="noStrike">
                <a:solidFill>
                  <a:srgbClr val="000000"/>
                </a:solidFill>
                <a:latin typeface="Proxima Nova"/>
                <a:ea typeface="Proxima Nova"/>
                <a:cs typeface="Proxima Nova"/>
                <a:sym typeface="Proxima Nova"/>
              </a:rPr>
              <a:t>Person Number #2</a:t>
            </a:r>
            <a:endParaRPr b="0" i="0" sz="1800" u="none" cap="none" strike="noStrike">
              <a:solidFill>
                <a:srgbClr val="000000"/>
              </a:solidFill>
              <a:latin typeface="Proxima Nova"/>
              <a:ea typeface="Proxima Nova"/>
              <a:cs typeface="Proxima Nova"/>
              <a:sym typeface="Proxima Nova"/>
            </a:endParaRPr>
          </a:p>
        </p:txBody>
      </p:sp>
      <p:sp>
        <p:nvSpPr>
          <p:cNvPr id="471" name="Google Shape;471;p30"/>
          <p:cNvSpPr txBox="1"/>
          <p:nvPr>
            <p:ph idx="1" type="body"/>
          </p:nvPr>
        </p:nvSpPr>
        <p:spPr>
          <a:xfrm>
            <a:off x="405675" y="3940450"/>
            <a:ext cx="8520600" cy="1126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rPr b="0" i="0" lang="en" sz="1800" u="none" cap="none" strike="noStrike">
                <a:solidFill>
                  <a:srgbClr val="000000"/>
                </a:solidFill>
                <a:latin typeface="Proxima Nova"/>
                <a:ea typeface="Proxima Nova"/>
                <a:cs typeface="Proxima Nova"/>
                <a:sym typeface="Proxima Nova"/>
              </a:rPr>
              <a:t>Person Number #3</a:t>
            </a:r>
            <a:endParaRPr b="0" i="0" sz="1800" u="none" cap="none" strike="noStrike">
              <a:solidFill>
                <a:srgbClr val="000000"/>
              </a:solidFill>
              <a:latin typeface="Proxima Nova"/>
              <a:ea typeface="Proxima Nova"/>
              <a:cs typeface="Proxima Nova"/>
              <a:sym typeface="Proxima Nova"/>
            </a:endParaRPr>
          </a:p>
        </p:txBody>
      </p:sp>
      <p:sp>
        <p:nvSpPr>
          <p:cNvPr id="472" name="Google Shape;47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473" name="Google Shape;473;p30"/>
          <p:cNvSpPr txBox="1"/>
          <p:nvPr/>
        </p:nvSpPr>
        <p:spPr>
          <a:xfrm>
            <a:off x="1321600" y="98225"/>
            <a:ext cx="52239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Pick a team of classmates to participate in this project with you!</a:t>
            </a:r>
            <a:endParaRPr>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31"/>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Driving Question</a:t>
            </a:r>
            <a:endParaRPr b="0" i="0" sz="2800" u="none" cap="none" strike="noStrike">
              <a:solidFill>
                <a:schemeClr val="dk1"/>
              </a:solidFill>
              <a:latin typeface="Proxima Nova"/>
              <a:ea typeface="Proxima Nova"/>
              <a:cs typeface="Proxima Nova"/>
              <a:sym typeface="Proxima Nova"/>
            </a:endParaRPr>
          </a:p>
        </p:txBody>
      </p:sp>
      <p:sp>
        <p:nvSpPr>
          <p:cNvPr id="479" name="Google Shape;479;p3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4800" u="none" cap="none" strike="noStrike">
                <a:solidFill>
                  <a:schemeClr val="dk1"/>
                </a:solidFill>
                <a:latin typeface="Proxima Nova"/>
                <a:ea typeface="Proxima Nova"/>
                <a:cs typeface="Proxima Nova"/>
                <a:sym typeface="Proxima Nova"/>
              </a:rPr>
              <a:t>Can the food waste produced by our school be </a:t>
            </a:r>
            <a:r>
              <a:rPr lang="en" sz="4800">
                <a:solidFill>
                  <a:schemeClr val="dk1"/>
                </a:solidFill>
                <a:latin typeface="Proxima Nova"/>
                <a:ea typeface="Proxima Nova"/>
                <a:cs typeface="Proxima Nova"/>
                <a:sym typeface="Proxima Nova"/>
              </a:rPr>
              <a:t>eliminated using black soldier fly larvae instead of being sent to the dump?</a:t>
            </a:r>
            <a:endParaRPr b="0" i="0" sz="4800" u="none" cap="none" strike="noStrike">
              <a:solidFill>
                <a:schemeClr val="lt2"/>
              </a:solidFill>
              <a:latin typeface="Proxima Nova"/>
              <a:ea typeface="Proxima Nova"/>
              <a:cs typeface="Proxima Nova"/>
              <a:sym typeface="Proxima Nova"/>
            </a:endParaRPr>
          </a:p>
        </p:txBody>
      </p:sp>
      <p:sp>
        <p:nvSpPr>
          <p:cNvPr id="480" name="Google Shape;48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115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Now Let’s Set A Baseline </a:t>
            </a:r>
            <a:endParaRPr>
              <a:latin typeface="Proxima Nova"/>
              <a:ea typeface="Proxima Nova"/>
              <a:cs typeface="Proxima Nova"/>
              <a:sym typeface="Proxima Nova"/>
            </a:endParaRPr>
          </a:p>
        </p:txBody>
      </p:sp>
      <p:sp>
        <p:nvSpPr>
          <p:cNvPr id="65" name="Google Shape;65;p14"/>
          <p:cNvSpPr txBox="1"/>
          <p:nvPr>
            <p:ph idx="1" type="body"/>
          </p:nvPr>
        </p:nvSpPr>
        <p:spPr>
          <a:xfrm>
            <a:off x="348325" y="688200"/>
            <a:ext cx="8520600" cy="406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Setting a baseline can give you a threshold to compare the success of your design. The following pages will help you set a baseline using the results from your class experiment.  You’ll be finding the following to help you come up with a way to create a successful final design:</a:t>
            </a:r>
            <a:endParaRPr sz="2400">
              <a:latin typeface="Proxima Nova"/>
              <a:ea typeface="Proxima Nova"/>
              <a:cs typeface="Proxima Nova"/>
              <a:sym typeface="Proxima Nova"/>
            </a:endParaRPr>
          </a:p>
          <a:p>
            <a:pPr indent="-342900" lvl="0" marL="457200" rtl="0" algn="l">
              <a:spcBef>
                <a:spcPts val="1600"/>
              </a:spcBef>
              <a:spcAft>
                <a:spcPts val="0"/>
              </a:spcAft>
              <a:buSzPts val="1800"/>
              <a:buFont typeface="Proxima Nova"/>
              <a:buAutoNum type="arabicParenR"/>
            </a:pPr>
            <a:r>
              <a:rPr lang="en">
                <a:latin typeface="Proxima Nova"/>
                <a:ea typeface="Proxima Nova"/>
                <a:cs typeface="Proxima Nova"/>
                <a:sym typeface="Proxima Nova"/>
              </a:rPr>
              <a:t>Daily waste created per student in class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AutoNum type="arabicParenR"/>
            </a:pPr>
            <a:r>
              <a:rPr lang="en">
                <a:latin typeface="Proxima Nova"/>
                <a:ea typeface="Proxima Nova"/>
                <a:cs typeface="Proxima Nova"/>
                <a:sym typeface="Proxima Nova"/>
              </a:rPr>
              <a:t>Waste consumed per hour by the larvae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AutoNum type="arabicParenR"/>
            </a:pPr>
            <a:r>
              <a:rPr lang="en">
                <a:latin typeface="Proxima Nova"/>
                <a:ea typeface="Proxima Nova"/>
                <a:cs typeface="Proxima Nova"/>
                <a:sym typeface="Proxima Nova"/>
              </a:rPr>
              <a:t>Waste consumed per larvae per hour</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AutoNum type="arabicParenR"/>
            </a:pPr>
            <a:r>
              <a:rPr lang="en">
                <a:latin typeface="Proxima Nova"/>
                <a:ea typeface="Proxima Nova"/>
                <a:cs typeface="Proxima Nova"/>
                <a:sym typeface="Proxima Nova"/>
              </a:rPr>
              <a:t>Waste consumed per cubic centimeter of </a:t>
            </a:r>
            <a:br>
              <a:rPr lang="en">
                <a:latin typeface="Proxima Nova"/>
                <a:ea typeface="Proxima Nova"/>
                <a:cs typeface="Proxima Nova"/>
                <a:sym typeface="Proxima Nova"/>
              </a:rPr>
            </a:br>
            <a:r>
              <a:rPr lang="en">
                <a:latin typeface="Proxima Nova"/>
                <a:ea typeface="Proxima Nova"/>
                <a:cs typeface="Proxima Nova"/>
                <a:sym typeface="Proxima Nova"/>
              </a:rPr>
              <a:t>space of a container</a:t>
            </a:r>
            <a:endParaRPr>
              <a:latin typeface="Proxima Nova"/>
              <a:ea typeface="Proxima Nova"/>
              <a:cs typeface="Proxima Nova"/>
              <a:sym typeface="Proxima Nova"/>
            </a:endParaRPr>
          </a:p>
        </p:txBody>
      </p:sp>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67" name="Google Shape;67;p14"/>
          <p:cNvSpPr/>
          <p:nvPr/>
        </p:nvSpPr>
        <p:spPr>
          <a:xfrm>
            <a:off x="5757325" y="2654175"/>
            <a:ext cx="2709300" cy="1858500"/>
          </a:xfrm>
          <a:prstGeom prst="wedgeRoundRectCallout">
            <a:avLst>
              <a:gd fmla="val -77366" name="adj1"/>
              <a:gd fmla="val 3620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5757325" y="2846625"/>
            <a:ext cx="2343300" cy="147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Proxima Nova"/>
                <a:ea typeface="Proxima Nova"/>
                <a:cs typeface="Proxima Nova"/>
                <a:sym typeface="Proxima Nova"/>
              </a:rPr>
              <a:t>On the next page you’ll find an example of how to use a</a:t>
            </a:r>
            <a:r>
              <a:rPr lang="en" sz="2000">
                <a:latin typeface="Proxima Nova"/>
                <a:ea typeface="Proxima Nova"/>
                <a:cs typeface="Proxima Nova"/>
                <a:sym typeface="Proxima Nova"/>
              </a:rPr>
              <a:t> proportion</a:t>
            </a:r>
            <a:r>
              <a:rPr lang="en" sz="2000">
                <a:latin typeface="Proxima Nova"/>
                <a:ea typeface="Proxima Nova"/>
                <a:cs typeface="Proxima Nova"/>
                <a:sym typeface="Proxima Nova"/>
              </a:rPr>
              <a:t> to solve for an unknown</a:t>
            </a:r>
            <a:endParaRPr sz="2000">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32"/>
          <p:cNvSpPr txBox="1"/>
          <p:nvPr>
            <p:ph type="title"/>
          </p:nvPr>
        </p:nvSpPr>
        <p:spPr>
          <a:xfrm>
            <a:off x="311700" y="98225"/>
            <a:ext cx="8520600" cy="91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Why is th</a:t>
            </a:r>
            <a:r>
              <a:rPr lang="en">
                <a:latin typeface="Proxima Nova"/>
                <a:ea typeface="Proxima Nova"/>
                <a:cs typeface="Proxima Nova"/>
                <a:sym typeface="Proxima Nova"/>
              </a:rPr>
              <a:t>e driving </a:t>
            </a:r>
            <a:r>
              <a:rPr b="0" i="0" lang="en" sz="2800" u="none" cap="none" strike="noStrike">
                <a:solidFill>
                  <a:schemeClr val="dk1"/>
                </a:solidFill>
                <a:latin typeface="Proxima Nova"/>
                <a:ea typeface="Proxima Nova"/>
                <a:cs typeface="Proxima Nova"/>
                <a:sym typeface="Proxima Nova"/>
              </a:rPr>
              <a:t>question from the previous page so important to your group?</a:t>
            </a:r>
            <a:endParaRPr b="0" i="0" sz="2800" u="none" cap="none" strike="noStrike">
              <a:solidFill>
                <a:schemeClr val="dk1"/>
              </a:solidFill>
              <a:latin typeface="Proxima Nova"/>
              <a:ea typeface="Proxima Nova"/>
              <a:cs typeface="Proxima Nova"/>
              <a:sym typeface="Proxima Nova"/>
            </a:endParaRPr>
          </a:p>
        </p:txBody>
      </p:sp>
      <p:sp>
        <p:nvSpPr>
          <p:cNvPr id="486" name="Google Shape;486;p32"/>
          <p:cNvSpPr txBox="1"/>
          <p:nvPr>
            <p:ph idx="1" type="body"/>
          </p:nvPr>
        </p:nvSpPr>
        <p:spPr>
          <a:xfrm>
            <a:off x="311700" y="1152475"/>
            <a:ext cx="8520600" cy="3416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b="0" i="0" sz="1400" u="none" cap="none" strike="noStrike">
              <a:solidFill>
                <a:schemeClr val="lt2"/>
              </a:solidFill>
              <a:latin typeface="Proxima Nova"/>
              <a:ea typeface="Proxima Nova"/>
              <a:cs typeface="Proxima Nova"/>
              <a:sym typeface="Proxima Nova"/>
            </a:endParaRPr>
          </a:p>
        </p:txBody>
      </p:sp>
      <p:sp>
        <p:nvSpPr>
          <p:cNvPr id="487" name="Google Shape;48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33"/>
          <p:cNvSpPr txBox="1"/>
          <p:nvPr>
            <p:ph type="title"/>
          </p:nvPr>
        </p:nvSpPr>
        <p:spPr>
          <a:xfrm>
            <a:off x="311700" y="787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i="0" lang="en" sz="2800" u="none" cap="none" strike="noStrike">
                <a:solidFill>
                  <a:schemeClr val="dk1"/>
                </a:solidFill>
                <a:latin typeface="Proxima Nova"/>
                <a:ea typeface="Proxima Nova"/>
                <a:cs typeface="Proxima Nova"/>
                <a:sym typeface="Proxima Nova"/>
              </a:rPr>
              <a:t>Information Needed To Solve The Problem</a:t>
            </a:r>
            <a:endParaRPr i="0" sz="2800" u="none" cap="none" strike="noStrike">
              <a:solidFill>
                <a:schemeClr val="dk1"/>
              </a:solidFill>
              <a:latin typeface="Proxima Nova"/>
              <a:ea typeface="Proxima Nova"/>
              <a:cs typeface="Proxima Nova"/>
              <a:sym typeface="Proxima Nova"/>
            </a:endParaRPr>
          </a:p>
        </p:txBody>
      </p:sp>
      <p:sp>
        <p:nvSpPr>
          <p:cNvPr id="493" name="Google Shape;493;p33"/>
          <p:cNvSpPr txBox="1"/>
          <p:nvPr/>
        </p:nvSpPr>
        <p:spPr>
          <a:xfrm>
            <a:off x="237975" y="709175"/>
            <a:ext cx="4054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graphicFrame>
        <p:nvGraphicFramePr>
          <p:cNvPr id="494" name="Google Shape;494;p33"/>
          <p:cNvGraphicFramePr/>
          <p:nvPr/>
        </p:nvGraphicFramePr>
        <p:xfrm>
          <a:off x="311700" y="933300"/>
          <a:ext cx="3000000" cy="3000000"/>
        </p:xfrm>
        <a:graphic>
          <a:graphicData uri="http://schemas.openxmlformats.org/drawingml/2006/table">
            <a:tbl>
              <a:tblPr>
                <a:noFill/>
                <a:tableStyleId>{EF0F5590-58AE-49AA-914A-E2CC9FB7EC42}</a:tableStyleId>
              </a:tblPr>
              <a:tblGrid>
                <a:gridCol w="4260300"/>
                <a:gridCol w="4260300"/>
              </a:tblGrid>
              <a:tr h="381000">
                <a:tc>
                  <a:txBody>
                    <a:bodyPr>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What pieces of information do you need to solve this problem?</a:t>
                      </a:r>
                      <a:endParaRPr/>
                    </a:p>
                  </a:txBody>
                  <a:tcPr marT="91425" marB="91425" marR="91425" marL="91425"/>
                </a:tc>
                <a:tc>
                  <a:txBody>
                    <a:bodyPr>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Explain why you need this piece of information.</a:t>
                      </a:r>
                      <a:endParaRPr>
                        <a:solidFill>
                          <a:schemeClr val="dk1"/>
                        </a:solidFill>
                        <a:latin typeface="Proxima Nova"/>
                        <a:ea typeface="Proxima Nova"/>
                        <a:cs typeface="Proxima Nova"/>
                        <a:sym typeface="Proxima Nova"/>
                      </a:endParaRPr>
                    </a:p>
                  </a:txBody>
                  <a:tcPr marT="91425" marB="91425" marR="91425" marL="91425"/>
                </a:tc>
              </a:tr>
              <a:tr h="811375">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7216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8161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826575">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
        <p:nvSpPr>
          <p:cNvPr id="495" name="Google Shape;49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34"/>
          <p:cNvSpPr txBox="1"/>
          <p:nvPr>
            <p:ph type="title"/>
          </p:nvPr>
        </p:nvSpPr>
        <p:spPr>
          <a:xfrm>
            <a:off x="50" y="0"/>
            <a:ext cx="9144000" cy="85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i="0" lang="en" sz="4800" u="none" cap="none" strike="noStrike">
                <a:solidFill>
                  <a:schemeClr val="dk1"/>
                </a:solidFill>
                <a:latin typeface="Proxima Nova"/>
                <a:ea typeface="Proxima Nova"/>
                <a:cs typeface="Proxima Nova"/>
                <a:sym typeface="Proxima Nova"/>
              </a:rPr>
              <a:t>Science Friday Inspiration</a:t>
            </a:r>
            <a:endParaRPr i="0" sz="4800" u="none" cap="none" strike="noStrike">
              <a:solidFill>
                <a:schemeClr val="dk1"/>
              </a:solidFill>
              <a:latin typeface="Proxima Nova"/>
              <a:ea typeface="Proxima Nova"/>
              <a:cs typeface="Proxima Nova"/>
              <a:sym typeface="Proxima Nova"/>
            </a:endParaRPr>
          </a:p>
        </p:txBody>
      </p:sp>
      <p:pic>
        <p:nvPicPr>
          <p:cNvPr descr="http://www.patreon.com/scifri - Please Help Support Our Video Productions!&#10;What happens when you give hundreds of puppies a single bowl of food? Mechanical engineer, David Hu, is trying to solve this problem with physics…and maggots.&#10;&#10;Produced by Luke Groskin&#10;Filmed by Brandon Swanson&#10;Music by Audio Network&#10;Additional Footage ands Stills Provided by David Hu, Olga Shishkov,&#10;Grubbly Farms, Pond5, and Levi Anderson (CC BY 2.0)" id="501" name="Google Shape;501;p34" title="Can Maggots Devour All Our Food Waste">
            <a:hlinkClick r:id="rId3"/>
          </p:cNvPr>
          <p:cNvPicPr preferRelativeResize="0"/>
          <p:nvPr/>
        </p:nvPicPr>
        <p:blipFill rotWithShape="1">
          <a:blip r:embed="rId4">
            <a:alphaModFix/>
          </a:blip>
          <a:srcRect b="0" l="0" r="0" t="0"/>
          <a:stretch/>
        </p:blipFill>
        <p:spPr>
          <a:xfrm>
            <a:off x="1370700" y="729125"/>
            <a:ext cx="5715725" cy="4286800"/>
          </a:xfrm>
          <a:prstGeom prst="rect">
            <a:avLst/>
          </a:prstGeom>
          <a:noFill/>
          <a:ln>
            <a:noFill/>
          </a:ln>
        </p:spPr>
      </p:pic>
      <p:sp>
        <p:nvSpPr>
          <p:cNvPr id="502" name="Google Shape;50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311700" y="6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Recording the Data.</a:t>
            </a:r>
            <a:endParaRPr>
              <a:latin typeface="Proxima Nova"/>
              <a:ea typeface="Proxima Nova"/>
              <a:cs typeface="Proxima Nova"/>
              <a:sym typeface="Proxima Nova"/>
            </a:endParaRPr>
          </a:p>
        </p:txBody>
      </p:sp>
      <p:sp>
        <p:nvSpPr>
          <p:cNvPr id="508" name="Google Shape;50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509" name="Google Shape;509;p35"/>
          <p:cNvGraphicFramePr/>
          <p:nvPr/>
        </p:nvGraphicFramePr>
        <p:xfrm>
          <a:off x="202425" y="634000"/>
          <a:ext cx="3000000" cy="3000000"/>
        </p:xfrm>
        <a:graphic>
          <a:graphicData uri="http://schemas.openxmlformats.org/drawingml/2006/table">
            <a:tbl>
              <a:tblPr>
                <a:noFill/>
                <a:tableStyleId>{EF0F5590-58AE-49AA-914A-E2CC9FB7EC42}</a:tableStyleId>
              </a:tblPr>
              <a:tblGrid>
                <a:gridCol w="3178750"/>
                <a:gridCol w="5451125"/>
              </a:tblGrid>
              <a:tr h="1044275">
                <a:tc>
                  <a:txBody>
                    <a:bodyPr>
                      <a:noAutofit/>
                    </a:bodyPr>
                    <a:lstStyle/>
                    <a:p>
                      <a:pPr indent="0" lvl="0" marL="0" rtl="0" algn="l">
                        <a:lnSpc>
                          <a:spcPct val="115000"/>
                        </a:lnSpc>
                        <a:spcBef>
                          <a:spcPts val="0"/>
                        </a:spcBef>
                        <a:spcAft>
                          <a:spcPts val="1600"/>
                        </a:spcAft>
                        <a:buNone/>
                      </a:pPr>
                      <a:r>
                        <a:rPr lang="en" sz="1100">
                          <a:latin typeface="Proxima Nova"/>
                          <a:ea typeface="Proxima Nova"/>
                          <a:cs typeface="Proxima Nova"/>
                          <a:sym typeface="Proxima Nova"/>
                        </a:rPr>
                        <a:t>How many grams of food were thrown away by the entire class in the day you collected food waste from the cafeteria? </a:t>
                      </a:r>
                      <a:endParaRPr sz="1100">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2282600">
                <a:tc>
                  <a:txBody>
                    <a:bodyPr>
                      <a:noAutofit/>
                    </a:bodyPr>
                    <a:lstStyle/>
                    <a:p>
                      <a:pPr indent="0" lvl="0" marL="0" rtl="0" algn="l">
                        <a:lnSpc>
                          <a:spcPct val="115000"/>
                        </a:lnSpc>
                        <a:spcBef>
                          <a:spcPts val="0"/>
                        </a:spcBef>
                        <a:spcAft>
                          <a:spcPts val="1600"/>
                        </a:spcAft>
                        <a:buNone/>
                      </a:pPr>
                      <a:r>
                        <a:rPr lang="en" sz="1100">
                          <a:latin typeface="Proxima Nova"/>
                          <a:ea typeface="Proxima Nova"/>
                          <a:cs typeface="Proxima Nova"/>
                          <a:sym typeface="Proxima Nova"/>
                        </a:rPr>
                        <a:t>How much food did each person in the class throw away today? Calculate the average amount of food waste per person from your class. To do this, divide the total weight of the food by the number of people in the class who contributed today. *It’s ok that not everyone eats the same amount, the same thing, or the same way. This number is an average, and will be used is simply to create a baseline for your study.</a:t>
                      </a:r>
                      <a:endParaRPr sz="1100">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1023650">
                <a:tc>
                  <a:txBody>
                    <a:bodyPr>
                      <a:noAutofit/>
                    </a:bodyPr>
                    <a:lstStyle/>
                    <a:p>
                      <a:pPr indent="0" lvl="0" marL="0" rtl="0" algn="l">
                        <a:lnSpc>
                          <a:spcPct val="115000"/>
                        </a:lnSpc>
                        <a:spcBef>
                          <a:spcPts val="0"/>
                        </a:spcBef>
                        <a:spcAft>
                          <a:spcPts val="0"/>
                        </a:spcAft>
                        <a:buNone/>
                      </a:pPr>
                      <a:r>
                        <a:rPr lang="en" sz="1100">
                          <a:latin typeface="Proxima Nova"/>
                          <a:ea typeface="Proxima Nova"/>
                          <a:cs typeface="Proxima Nova"/>
                          <a:sym typeface="Proxima Nova"/>
                        </a:rPr>
                        <a:t>How much food do you think that your class sends to a landfill in a month?  In a school year?</a:t>
                      </a:r>
                      <a:endParaRPr sz="1100">
                        <a:latin typeface="Proxima Nova"/>
                        <a:ea typeface="Proxima Nova"/>
                        <a:cs typeface="Proxima Nova"/>
                        <a:sym typeface="Proxima Nova"/>
                      </a:endParaRPr>
                    </a:p>
                    <a:p>
                      <a:pPr indent="0" lvl="0" marL="0" rtl="0" algn="l">
                        <a:spcBef>
                          <a:spcPts val="1600"/>
                        </a:spcBef>
                        <a:spcAft>
                          <a:spcPts val="0"/>
                        </a:spcAft>
                        <a:buNone/>
                      </a:pPr>
                      <a:r>
                        <a:t/>
                      </a:r>
                      <a:endParaRPr sz="1100">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it...</a:t>
            </a:r>
            <a:endParaRPr/>
          </a:p>
        </p:txBody>
      </p:sp>
      <p:sp>
        <p:nvSpPr>
          <p:cNvPr id="515" name="Google Shape;51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516" name="Google Shape;516;p36"/>
          <p:cNvGraphicFramePr/>
          <p:nvPr/>
        </p:nvGraphicFramePr>
        <p:xfrm>
          <a:off x="189000" y="1017725"/>
          <a:ext cx="3000000" cy="3000000"/>
        </p:xfrm>
        <a:graphic>
          <a:graphicData uri="http://schemas.openxmlformats.org/drawingml/2006/table">
            <a:tbl>
              <a:tblPr>
                <a:noFill/>
                <a:tableStyleId>{EF0F5590-58AE-49AA-914A-E2CC9FB7EC42}</a:tableStyleId>
              </a:tblPr>
              <a:tblGrid>
                <a:gridCol w="8585250"/>
              </a:tblGrid>
              <a:tr h="647175">
                <a:tc>
                  <a:txBody>
                    <a:bodyPr>
                      <a:noAutofit/>
                    </a:bodyPr>
                    <a:lstStyle/>
                    <a:p>
                      <a:pPr indent="0" lvl="0" marL="0" rtl="0" algn="l">
                        <a:lnSpc>
                          <a:spcPct val="115000"/>
                        </a:lnSpc>
                        <a:spcBef>
                          <a:spcPts val="0"/>
                        </a:spcBef>
                        <a:spcAft>
                          <a:spcPts val="1600"/>
                        </a:spcAft>
                        <a:buClr>
                          <a:schemeClr val="dk1"/>
                        </a:buClr>
                        <a:buSzPts val="1100"/>
                        <a:buFont typeface="Arial"/>
                        <a:buNone/>
                      </a:pPr>
                      <a:r>
                        <a:rPr lang="en">
                          <a:solidFill>
                            <a:schemeClr val="dk1"/>
                          </a:solidFill>
                          <a:latin typeface="Proxima Nova"/>
                          <a:ea typeface="Proxima Nova"/>
                          <a:cs typeface="Proxima Nova"/>
                          <a:sym typeface="Proxima Nova"/>
                        </a:rPr>
                        <a:t>With your team, brainstorm some ideas for reducing the amount of food waste from your school. </a:t>
                      </a:r>
                      <a:endParaRPr/>
                    </a:p>
                  </a:txBody>
                  <a:tcPr marT="91425" marB="91425" marR="91425" marL="91425"/>
                </a:tc>
              </a:tr>
              <a:tr h="334235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37"/>
          <p:cNvSpPr txBox="1"/>
          <p:nvPr>
            <p:ph type="title"/>
          </p:nvPr>
        </p:nvSpPr>
        <p:spPr>
          <a:xfrm>
            <a:off x="1620150" y="0"/>
            <a:ext cx="5903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Your Larvae Composting Design</a:t>
            </a:r>
            <a:endParaRPr b="0" i="0" sz="2800" u="none" cap="none" strike="noStrike">
              <a:solidFill>
                <a:schemeClr val="dk1"/>
              </a:solidFill>
              <a:latin typeface="Proxima Nova"/>
              <a:ea typeface="Proxima Nova"/>
              <a:cs typeface="Proxima Nova"/>
              <a:sym typeface="Proxima Nova"/>
            </a:endParaRPr>
          </a:p>
        </p:txBody>
      </p:sp>
      <p:sp>
        <p:nvSpPr>
          <p:cNvPr id="522" name="Google Shape;522;p37"/>
          <p:cNvSpPr txBox="1"/>
          <p:nvPr>
            <p:ph idx="1" type="body"/>
          </p:nvPr>
        </p:nvSpPr>
        <p:spPr>
          <a:xfrm>
            <a:off x="311700" y="1535900"/>
            <a:ext cx="4191600" cy="3361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b="0" i="0" sz="1400" u="none" cap="none" strike="noStrike">
              <a:solidFill>
                <a:schemeClr val="lt2"/>
              </a:solidFill>
              <a:latin typeface="Proxima Nova"/>
              <a:ea typeface="Proxima Nova"/>
              <a:cs typeface="Proxima Nova"/>
              <a:sym typeface="Proxima Nova"/>
            </a:endParaRPr>
          </a:p>
        </p:txBody>
      </p:sp>
      <p:sp>
        <p:nvSpPr>
          <p:cNvPr id="523" name="Google Shape;523;p37"/>
          <p:cNvSpPr txBox="1"/>
          <p:nvPr>
            <p:ph type="title"/>
          </p:nvPr>
        </p:nvSpPr>
        <p:spPr>
          <a:xfrm>
            <a:off x="4875925" y="579775"/>
            <a:ext cx="3993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How Will It Work?</a:t>
            </a:r>
            <a:endParaRPr b="0" i="0" sz="2800" u="none" cap="none" strike="noStrike">
              <a:solidFill>
                <a:schemeClr val="dk1"/>
              </a:solidFill>
              <a:latin typeface="Proxima Nova"/>
              <a:ea typeface="Proxima Nova"/>
              <a:cs typeface="Proxima Nova"/>
              <a:sym typeface="Proxima Nova"/>
            </a:endParaRPr>
          </a:p>
        </p:txBody>
      </p:sp>
      <p:sp>
        <p:nvSpPr>
          <p:cNvPr id="524" name="Google Shape;524;p37"/>
          <p:cNvSpPr txBox="1"/>
          <p:nvPr>
            <p:ph type="title"/>
          </p:nvPr>
        </p:nvSpPr>
        <p:spPr>
          <a:xfrm>
            <a:off x="311700" y="471175"/>
            <a:ext cx="4191600" cy="106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200" u="none" cap="none" strike="noStrike">
                <a:solidFill>
                  <a:schemeClr val="dk1"/>
                </a:solidFill>
                <a:latin typeface="Proxima Nova"/>
                <a:ea typeface="Proxima Nova"/>
                <a:cs typeface="Proxima Nova"/>
                <a:sym typeface="Proxima Nova"/>
              </a:rPr>
              <a:t>Sketch Your Design Electronically Or Upload A Photo Of Your Hand Drawn Sketch</a:t>
            </a:r>
            <a:endParaRPr b="0" i="0" sz="2200" u="none" cap="none" strike="noStrike">
              <a:solidFill>
                <a:schemeClr val="dk1"/>
              </a:solidFill>
              <a:latin typeface="Proxima Nova"/>
              <a:ea typeface="Proxima Nova"/>
              <a:cs typeface="Proxima Nova"/>
              <a:sym typeface="Proxima Nova"/>
            </a:endParaRPr>
          </a:p>
        </p:txBody>
      </p:sp>
      <p:sp>
        <p:nvSpPr>
          <p:cNvPr id="525" name="Google Shape;525;p37"/>
          <p:cNvSpPr txBox="1"/>
          <p:nvPr>
            <p:ph idx="1" type="body"/>
          </p:nvPr>
        </p:nvSpPr>
        <p:spPr>
          <a:xfrm>
            <a:off x="4875925" y="1159550"/>
            <a:ext cx="3993600" cy="2249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b="0" i="0" sz="1400" u="none" cap="none" strike="noStrike">
              <a:solidFill>
                <a:schemeClr val="lt2"/>
              </a:solidFill>
              <a:latin typeface="Proxima Nova"/>
              <a:ea typeface="Proxima Nova"/>
              <a:cs typeface="Proxima Nova"/>
              <a:sym typeface="Proxima Nova"/>
            </a:endParaRPr>
          </a:p>
        </p:txBody>
      </p:sp>
      <p:sp>
        <p:nvSpPr>
          <p:cNvPr id="526" name="Google Shape;526;p37"/>
          <p:cNvSpPr txBox="1"/>
          <p:nvPr>
            <p:ph idx="1" type="body"/>
          </p:nvPr>
        </p:nvSpPr>
        <p:spPr>
          <a:xfrm>
            <a:off x="4875925" y="3857625"/>
            <a:ext cx="3993600" cy="901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b="0" i="0" sz="1800" u="none" cap="none" strike="noStrike">
              <a:solidFill>
                <a:schemeClr val="lt2"/>
              </a:solidFill>
              <a:latin typeface="Proxima Nova"/>
              <a:ea typeface="Proxima Nova"/>
              <a:cs typeface="Proxima Nova"/>
              <a:sym typeface="Proxima Nova"/>
            </a:endParaRPr>
          </a:p>
        </p:txBody>
      </p:sp>
      <p:sp>
        <p:nvSpPr>
          <p:cNvPr id="527" name="Google Shape;527;p37"/>
          <p:cNvSpPr txBox="1"/>
          <p:nvPr>
            <p:ph type="title"/>
          </p:nvPr>
        </p:nvSpPr>
        <p:spPr>
          <a:xfrm>
            <a:off x="4875925" y="3408925"/>
            <a:ext cx="3993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000" u="none" cap="none" strike="noStrike">
                <a:solidFill>
                  <a:schemeClr val="dk1"/>
                </a:solidFill>
                <a:latin typeface="Proxima Nova"/>
                <a:ea typeface="Proxima Nova"/>
                <a:cs typeface="Proxima Nova"/>
                <a:sym typeface="Proxima Nova"/>
              </a:rPr>
              <a:t>How Many Larvae Will Be Used</a:t>
            </a:r>
            <a:endParaRPr b="0" i="0" sz="2000" u="none" cap="none" strike="noStrike">
              <a:solidFill>
                <a:schemeClr val="dk1"/>
              </a:solidFill>
              <a:latin typeface="Proxima Nova"/>
              <a:ea typeface="Proxima Nova"/>
              <a:cs typeface="Proxima Nova"/>
              <a:sym typeface="Proxima Nova"/>
            </a:endParaRPr>
          </a:p>
        </p:txBody>
      </p:sp>
      <p:sp>
        <p:nvSpPr>
          <p:cNvPr id="528" name="Google Shape;52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38"/>
          <p:cNvSpPr txBox="1"/>
          <p:nvPr>
            <p:ph type="title"/>
          </p:nvPr>
        </p:nvSpPr>
        <p:spPr>
          <a:xfrm>
            <a:off x="311700" y="4230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Describe the process</a:t>
            </a:r>
            <a:endParaRPr b="0" i="0" sz="2800" u="none" cap="none" strike="noStrike">
              <a:solidFill>
                <a:schemeClr val="dk1"/>
              </a:solidFill>
              <a:latin typeface="Proxima Nova"/>
              <a:ea typeface="Proxima Nova"/>
              <a:cs typeface="Proxima Nova"/>
              <a:sym typeface="Proxima Nova"/>
            </a:endParaRPr>
          </a:p>
        </p:txBody>
      </p:sp>
      <p:sp>
        <p:nvSpPr>
          <p:cNvPr id="534" name="Google Shape;534;p38"/>
          <p:cNvSpPr txBox="1"/>
          <p:nvPr>
            <p:ph idx="1" type="body"/>
          </p:nvPr>
        </p:nvSpPr>
        <p:spPr>
          <a:xfrm>
            <a:off x="311700" y="1372975"/>
            <a:ext cx="8448000" cy="3598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i="0" sz="1800" u="none" cap="none" strike="noStrike">
              <a:solidFill>
                <a:srgbClr val="000000"/>
              </a:solidFill>
              <a:latin typeface="Proxima Nova"/>
              <a:ea typeface="Proxima Nova"/>
              <a:cs typeface="Proxima Nova"/>
              <a:sym typeface="Proxima Nova"/>
            </a:endParaRPr>
          </a:p>
        </p:txBody>
      </p:sp>
      <p:sp>
        <p:nvSpPr>
          <p:cNvPr id="535" name="Google Shape;535;p38"/>
          <p:cNvSpPr txBox="1"/>
          <p:nvPr/>
        </p:nvSpPr>
        <p:spPr>
          <a:xfrm>
            <a:off x="320550" y="615000"/>
            <a:ext cx="8502900" cy="7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Proxima Nova"/>
                <a:ea typeface="Proxima Nova"/>
                <a:cs typeface="Proxima Nova"/>
                <a:sym typeface="Proxima Nova"/>
              </a:rPr>
              <a:t>Explain in the section below how you and your group ultimately created your design.  Be sure to provide specific details such as the order you did things, what pieces were connected where, and anything you made sure you did or didn’t do to achieve your desired end result.</a:t>
            </a:r>
            <a:endParaRPr b="0" i="0" sz="1400" u="none" cap="none" strike="noStrike">
              <a:latin typeface="Proxima Nova"/>
              <a:ea typeface="Proxima Nova"/>
              <a:cs typeface="Proxima Nova"/>
              <a:sym typeface="Proxima Nova"/>
            </a:endParaRPr>
          </a:p>
        </p:txBody>
      </p:sp>
      <p:sp>
        <p:nvSpPr>
          <p:cNvPr id="536" name="Google Shape;536;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39"/>
          <p:cNvSpPr txBox="1"/>
          <p:nvPr>
            <p:ph type="title"/>
          </p:nvPr>
        </p:nvSpPr>
        <p:spPr>
          <a:xfrm>
            <a:off x="311700" y="1414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Insert Picture Of Your Finished Design Here</a:t>
            </a:r>
            <a:endParaRPr b="0" i="0" sz="2800" u="none" cap="none" strike="noStrike">
              <a:solidFill>
                <a:schemeClr val="dk1"/>
              </a:solidFill>
              <a:latin typeface="Proxima Nova"/>
              <a:ea typeface="Proxima Nova"/>
              <a:cs typeface="Proxima Nova"/>
              <a:sym typeface="Proxima Nova"/>
            </a:endParaRPr>
          </a:p>
        </p:txBody>
      </p:sp>
      <p:sp>
        <p:nvSpPr>
          <p:cNvPr id="542" name="Google Shape;542;p39"/>
          <p:cNvSpPr txBox="1"/>
          <p:nvPr>
            <p:ph idx="1" type="body"/>
          </p:nvPr>
        </p:nvSpPr>
        <p:spPr>
          <a:xfrm>
            <a:off x="311700" y="714125"/>
            <a:ext cx="8520600" cy="4015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b="0" i="0" sz="1800" u="none" cap="none" strike="noStrike">
              <a:solidFill>
                <a:schemeClr val="lt2"/>
              </a:solidFill>
              <a:latin typeface="Proxima Nova"/>
              <a:ea typeface="Proxima Nova"/>
              <a:cs typeface="Proxima Nova"/>
              <a:sym typeface="Proxima Nova"/>
            </a:endParaRPr>
          </a:p>
        </p:txBody>
      </p:sp>
      <p:sp>
        <p:nvSpPr>
          <p:cNvPr id="543" name="Google Shape;54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40"/>
          <p:cNvSpPr txBox="1"/>
          <p:nvPr>
            <p:ph type="title"/>
          </p:nvPr>
        </p:nvSpPr>
        <p:spPr>
          <a:xfrm>
            <a:off x="595525" y="0"/>
            <a:ext cx="7427400" cy="97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Prediction: </a:t>
            </a:r>
            <a:br>
              <a:rPr b="1" lang="en">
                <a:latin typeface="Proxima Nova"/>
                <a:ea typeface="Proxima Nova"/>
                <a:cs typeface="Proxima Nova"/>
                <a:sym typeface="Proxima Nova"/>
              </a:rPr>
            </a:br>
            <a:r>
              <a:rPr b="1" lang="en">
                <a:latin typeface="Proxima Nova"/>
                <a:ea typeface="Proxima Nova"/>
                <a:cs typeface="Proxima Nova"/>
                <a:sym typeface="Proxima Nova"/>
              </a:rPr>
              <a:t>Waste Consumed In 24 Hours In Your Design</a:t>
            </a:r>
            <a:endParaRPr/>
          </a:p>
        </p:txBody>
      </p:sp>
      <p:sp>
        <p:nvSpPr>
          <p:cNvPr id="549" name="Google Shape;549;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550" name="Google Shape;550;p40"/>
          <p:cNvGraphicFramePr/>
          <p:nvPr/>
        </p:nvGraphicFramePr>
        <p:xfrm>
          <a:off x="140750" y="979475"/>
          <a:ext cx="3000000" cy="3000000"/>
        </p:xfrm>
        <a:graphic>
          <a:graphicData uri="http://schemas.openxmlformats.org/drawingml/2006/table">
            <a:tbl>
              <a:tblPr>
                <a:noFill/>
                <a:tableStyleId>{EF0F5590-58AE-49AA-914A-E2CC9FB7EC42}</a:tableStyleId>
              </a:tblPr>
              <a:tblGrid>
                <a:gridCol w="2894525"/>
                <a:gridCol w="5751525"/>
              </a:tblGrid>
              <a:tr h="941900">
                <a:tc>
                  <a:txBody>
                    <a:bodyPr>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Number of grams predicted to be consumed by your larvae in 24 hours</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Reasoning for prediction.</a:t>
                      </a:r>
                      <a:endParaRPr>
                        <a:solidFill>
                          <a:schemeClr val="dk1"/>
                        </a:solidFill>
                        <a:latin typeface="Proxima Nova"/>
                        <a:ea typeface="Proxima Nova"/>
                        <a:cs typeface="Proxima Nova"/>
                        <a:sym typeface="Proxima Nova"/>
                      </a:endParaRPr>
                    </a:p>
                  </a:txBody>
                  <a:tcPr marT="91425" marB="91425" marR="91425" marL="91425"/>
                </a:tc>
              </a:tr>
              <a:tr h="849950">
                <a:tc rowSpan="2">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rowSpan="2">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r>
              <a:tr h="394675">
                <a:tc vMerge="1"/>
                <a:tc vMerge="1"/>
              </a:tr>
              <a:tr h="817875">
                <a:tc>
                  <a:txBody>
                    <a:bodyPr>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Was your prediction correct?</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If your prediction was incorrect, what was is your reasoning for why you over or underestimated? If your prediction was correct, how could you improve your design based on your observations?</a:t>
                      </a:r>
                      <a:endParaRPr>
                        <a:solidFill>
                          <a:schemeClr val="dk1"/>
                        </a:solidFill>
                        <a:latin typeface="Proxima Nova"/>
                        <a:ea typeface="Proxima Nova"/>
                        <a:cs typeface="Proxima Nova"/>
                        <a:sym typeface="Proxima Nova"/>
                      </a:endParaRPr>
                    </a:p>
                  </a:txBody>
                  <a:tcPr marT="91425" marB="91425" marR="91425" marL="91425"/>
                </a:tc>
              </a:tr>
              <a:tr h="1072950">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41"/>
          <p:cNvSpPr txBox="1"/>
          <p:nvPr>
            <p:ph type="title"/>
          </p:nvPr>
        </p:nvSpPr>
        <p:spPr>
          <a:xfrm>
            <a:off x="1492500" y="248525"/>
            <a:ext cx="7339500" cy="8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roxima Nova"/>
                <a:ea typeface="Proxima Nova"/>
                <a:cs typeface="Proxima Nova"/>
                <a:sym typeface="Proxima Nova"/>
              </a:rPr>
              <a:t>How Many Grams Of Food Consumed By Fly Larvae Per Hour </a:t>
            </a:r>
            <a:endParaRPr b="1" sz="2400">
              <a:latin typeface="Proxima Nova"/>
              <a:ea typeface="Proxima Nova"/>
              <a:cs typeface="Proxima Nova"/>
              <a:sym typeface="Proxima Nova"/>
            </a:endParaRPr>
          </a:p>
        </p:txBody>
      </p:sp>
      <p:graphicFrame>
        <p:nvGraphicFramePr>
          <p:cNvPr id="556" name="Google Shape;556;p41"/>
          <p:cNvGraphicFramePr/>
          <p:nvPr/>
        </p:nvGraphicFramePr>
        <p:xfrm>
          <a:off x="7212450" y="3996650"/>
          <a:ext cx="3000000" cy="3000000"/>
        </p:xfrm>
        <a:graphic>
          <a:graphicData uri="http://schemas.openxmlformats.org/drawingml/2006/table">
            <a:tbl>
              <a:tblPr>
                <a:noFill/>
                <a:tableStyleId>{C5B21DD0-7FDB-4CBA-8E2B-BD9D574F9136}</a:tableStyleId>
              </a:tblPr>
              <a:tblGrid>
                <a:gridCol w="1578375"/>
              </a:tblGrid>
              <a:tr h="381000">
                <a:tc>
                  <a:txBody>
                    <a:bodyPr>
                      <a:noAutofit/>
                    </a:bodyPr>
                    <a:lstStyle/>
                    <a:p>
                      <a:pPr indent="0" lvl="0" marL="0" rtl="0" algn="l">
                        <a:spcBef>
                          <a:spcPts val="0"/>
                        </a:spcBef>
                        <a:spcAft>
                          <a:spcPts val="0"/>
                        </a:spcAft>
                        <a:buClr>
                          <a:srgbClr val="000000"/>
                        </a:buClr>
                        <a:buSzPts val="1400"/>
                        <a:buFont typeface="Arial"/>
                        <a:buNone/>
                      </a:pPr>
                      <a:r>
                        <a:rPr lang="en">
                          <a:solidFill>
                            <a:schemeClr val="dk1"/>
                          </a:solidFill>
                          <a:latin typeface="Proxima Nova"/>
                          <a:ea typeface="Proxima Nova"/>
                          <a:cs typeface="Proxima Nova"/>
                          <a:sym typeface="Proxima Nova"/>
                        </a:rPr>
                        <a:t>of grams consumed per hour by all of the larvae</a:t>
                      </a:r>
                      <a:endParaRPr>
                        <a:solidFill>
                          <a:srgbClr val="FFFFFF"/>
                        </a:solidFill>
                        <a:latin typeface="Proxima Nova"/>
                        <a:ea typeface="Proxima Nova"/>
                        <a:cs typeface="Proxima Nova"/>
                        <a:sym typeface="Proxima Nova"/>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557" name="Google Shape;557;p41"/>
          <p:cNvSpPr txBox="1"/>
          <p:nvPr/>
        </p:nvSpPr>
        <p:spPr>
          <a:xfrm>
            <a:off x="6428838" y="39966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58" name="Google Shape;558;p41"/>
          <p:cNvSpPr txBox="1"/>
          <p:nvPr/>
        </p:nvSpPr>
        <p:spPr>
          <a:xfrm>
            <a:off x="2788700" y="1290625"/>
            <a:ext cx="8238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559" name="Google Shape;559;p41"/>
          <p:cNvSpPr txBox="1"/>
          <p:nvPr/>
        </p:nvSpPr>
        <p:spPr>
          <a:xfrm>
            <a:off x="449100" y="1226550"/>
            <a:ext cx="1693500" cy="49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the larvae consumed:</a:t>
            </a:r>
            <a:endParaRPr/>
          </a:p>
        </p:txBody>
      </p:sp>
      <p:sp>
        <p:nvSpPr>
          <p:cNvPr id="560" name="Google Shape;560;p41"/>
          <p:cNvSpPr txBox="1"/>
          <p:nvPr/>
        </p:nvSpPr>
        <p:spPr>
          <a:xfrm>
            <a:off x="3612500" y="1347175"/>
            <a:ext cx="1357500" cy="2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Out of a total:</a:t>
            </a:r>
            <a:endParaRPr/>
          </a:p>
        </p:txBody>
      </p:sp>
      <p:sp>
        <p:nvSpPr>
          <p:cNvPr id="561" name="Google Shape;561;p41"/>
          <p:cNvSpPr txBox="1"/>
          <p:nvPr/>
        </p:nvSpPr>
        <p:spPr>
          <a:xfrm>
            <a:off x="5556100" y="129062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562" name="Google Shape;562;p41"/>
          <p:cNvSpPr txBox="1"/>
          <p:nvPr/>
        </p:nvSpPr>
        <p:spPr>
          <a:xfrm>
            <a:off x="2111300" y="13854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63" name="Google Shape;563;p41"/>
          <p:cNvSpPr txBox="1"/>
          <p:nvPr/>
        </p:nvSpPr>
        <p:spPr>
          <a:xfrm>
            <a:off x="4878700" y="14142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64" name="Google Shape;56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565" name="Google Shape;565;p41"/>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66" name="Google Shape;566;p41"/>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67" name="Google Shape;567;p41"/>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68" name="Google Shape;568;p41"/>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sz="1800">
              <a:solidFill>
                <a:schemeClr val="dk1"/>
              </a:solidFill>
              <a:latin typeface="Proxima Nova"/>
              <a:ea typeface="Proxima Nova"/>
              <a:cs typeface="Proxima Nova"/>
              <a:sym typeface="Proxima Nova"/>
            </a:endParaRPr>
          </a:p>
        </p:txBody>
      </p:sp>
      <p:sp>
        <p:nvSpPr>
          <p:cNvPr id="569" name="Google Shape;569;p41"/>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70" name="Google Shape;570;p41"/>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71" name="Google Shape;571;p41"/>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72" name="Google Shape;572;p41"/>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73" name="Google Shape;573;p41"/>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74" name="Google Shape;574;p41"/>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75" name="Google Shape;575;p41"/>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576" name="Google Shape;576;p41"/>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577" name="Google Shape;577;p41"/>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1"/>
          <p:cNvSpPr txBox="1"/>
          <p:nvPr/>
        </p:nvSpPr>
        <p:spPr>
          <a:xfrm>
            <a:off x="7498850" y="3016025"/>
            <a:ext cx="1140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1492500" y="0"/>
            <a:ext cx="73398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 #1 </a:t>
            </a:r>
            <a:br>
              <a:rPr b="1" lang="en">
                <a:latin typeface="Proxima Nova"/>
                <a:ea typeface="Proxima Nova"/>
                <a:cs typeface="Proxima Nova"/>
                <a:sym typeface="Proxima Nova"/>
              </a:rPr>
            </a:b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graphicFrame>
        <p:nvGraphicFramePr>
          <p:cNvPr id="74" name="Google Shape;74;p15"/>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61962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a:t>
                      </a:r>
                      <a:r>
                        <a:rPr lang="en" sz="1400" u="none" cap="none" strike="noStrike">
                          <a:latin typeface="Proxima Nova"/>
                          <a:ea typeface="Proxima Nova"/>
                          <a:cs typeface="Proxima Nova"/>
                          <a:sym typeface="Proxima Nova"/>
                        </a:rPr>
                        <a:t> of food waste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75" name="Google Shape;75;p15"/>
          <p:cNvSpPr txBox="1"/>
          <p:nvPr/>
        </p:nvSpPr>
        <p:spPr>
          <a:xfrm>
            <a:off x="6426325" y="4071675"/>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2.133...</a:t>
            </a:r>
            <a:endParaRPr>
              <a:solidFill>
                <a:schemeClr val="dk1"/>
              </a:solidFill>
              <a:latin typeface="Proxima Nova"/>
              <a:ea typeface="Proxima Nova"/>
              <a:cs typeface="Proxima Nova"/>
              <a:sym typeface="Proxima Nova"/>
            </a:endParaRPr>
          </a:p>
        </p:txBody>
      </p:sp>
      <p:sp>
        <p:nvSpPr>
          <p:cNvPr id="76" name="Google Shape;76;p15"/>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77" name="Google Shape;77;p15"/>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78" name="Google Shape;78;p15"/>
          <p:cNvSpPr txBox="1"/>
          <p:nvPr/>
        </p:nvSpPr>
        <p:spPr>
          <a:xfrm>
            <a:off x="3267775" y="1319428"/>
            <a:ext cx="20295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of food waste.</a:t>
            </a:r>
            <a:endParaRPr/>
          </a:p>
        </p:txBody>
      </p:sp>
      <p:sp>
        <p:nvSpPr>
          <p:cNvPr id="79" name="Google Shape;79;p15"/>
          <p:cNvSpPr txBox="1"/>
          <p:nvPr/>
        </p:nvSpPr>
        <p:spPr>
          <a:xfrm>
            <a:off x="333575" y="1085148"/>
            <a:ext cx="2223600" cy="51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80" name="Google Shape;80;p15"/>
          <p:cNvSpPr txBox="1"/>
          <p:nvPr/>
        </p:nvSpPr>
        <p:spPr>
          <a:xfrm>
            <a:off x="5006775" y="1328578"/>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Our classroom has a total of:</a:t>
            </a:r>
            <a:endParaRPr/>
          </a:p>
        </p:txBody>
      </p:sp>
      <p:sp>
        <p:nvSpPr>
          <p:cNvPr id="81" name="Google Shape;81;p15"/>
          <p:cNvSpPr txBox="1"/>
          <p:nvPr/>
        </p:nvSpPr>
        <p:spPr>
          <a:xfrm>
            <a:off x="8082400" y="1319428"/>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82" name="Google Shape;82;p15"/>
          <p:cNvSpPr txBox="1"/>
          <p:nvPr/>
        </p:nvSpPr>
        <p:spPr>
          <a:xfrm>
            <a:off x="260545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83" name="Google Shape;83;p15"/>
          <p:cNvSpPr txBox="1"/>
          <p:nvPr/>
        </p:nvSpPr>
        <p:spPr>
          <a:xfrm>
            <a:off x="7542075" y="12906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84" name="Google Shape;8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85" name="Google Shape;85;p15"/>
          <p:cNvSpPr txBox="1"/>
          <p:nvPr/>
        </p:nvSpPr>
        <p:spPr>
          <a:xfrm>
            <a:off x="5929175" y="4178100"/>
            <a:ext cx="4944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86" name="Google Shape;86;p15"/>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30</a:t>
            </a:r>
            <a:endParaRPr>
              <a:latin typeface="Proxima Nova"/>
              <a:ea typeface="Proxima Nova"/>
              <a:cs typeface="Proxima Nova"/>
              <a:sym typeface="Proxima Nova"/>
            </a:endParaRPr>
          </a:p>
        </p:txBody>
      </p:sp>
      <p:sp>
        <p:nvSpPr>
          <p:cNvPr id="87" name="Google Shape;87;p15"/>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64</a:t>
            </a:r>
            <a:endParaRPr>
              <a:latin typeface="Proxima Nova"/>
              <a:ea typeface="Proxima Nova"/>
              <a:cs typeface="Proxima Nova"/>
              <a:sym typeface="Proxima Nova"/>
            </a:endParaRPr>
          </a:p>
        </p:txBody>
      </p:sp>
      <p:sp>
        <p:nvSpPr>
          <p:cNvPr id="88" name="Google Shape;88;p15"/>
          <p:cNvSpPr txBox="1"/>
          <p:nvPr/>
        </p:nvSpPr>
        <p:spPr>
          <a:xfrm flipH="1">
            <a:off x="4395450"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chemeClr val="dk1"/>
                </a:solidFill>
                <a:latin typeface="Proxima Nova"/>
                <a:ea typeface="Proxima Nova"/>
                <a:cs typeface="Proxima Nova"/>
                <a:sym typeface="Proxima Nova"/>
              </a:rPr>
              <a:t>x</a:t>
            </a:r>
            <a:endParaRPr sz="1800"/>
          </a:p>
        </p:txBody>
      </p:sp>
      <p:sp>
        <p:nvSpPr>
          <p:cNvPr id="89" name="Google Shape;89;p15"/>
          <p:cNvSpPr txBox="1"/>
          <p:nvPr/>
        </p:nvSpPr>
        <p:spPr>
          <a:xfrm flipH="1">
            <a:off x="4395450" y="23345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p:txBody>
      </p:sp>
      <p:sp>
        <p:nvSpPr>
          <p:cNvPr id="90" name="Google Shape;90;p15"/>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91" name="Google Shape;91;p15"/>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92" name="Google Shape;92;p15"/>
          <p:cNvSpPr txBox="1"/>
          <p:nvPr/>
        </p:nvSpPr>
        <p:spPr>
          <a:xfrm>
            <a:off x="1670975" y="2272750"/>
            <a:ext cx="12678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total students in our class</a:t>
            </a:r>
            <a:endParaRPr/>
          </a:p>
        </p:txBody>
      </p:sp>
      <p:sp>
        <p:nvSpPr>
          <p:cNvPr id="93" name="Google Shape;93;p15"/>
          <p:cNvSpPr txBox="1"/>
          <p:nvPr/>
        </p:nvSpPr>
        <p:spPr>
          <a:xfrm>
            <a:off x="4889850" y="2299800"/>
            <a:ext cx="14004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student</a:t>
            </a:r>
            <a:endParaRPr/>
          </a:p>
        </p:txBody>
      </p:sp>
      <p:sp>
        <p:nvSpPr>
          <p:cNvPr id="94" name="Google Shape;94;p15"/>
          <p:cNvSpPr txBox="1"/>
          <p:nvPr/>
        </p:nvSpPr>
        <p:spPr>
          <a:xfrm>
            <a:off x="1604675" y="1593925"/>
            <a:ext cx="1400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grams</a:t>
            </a:r>
            <a:r>
              <a:rPr lang="en" sz="1200">
                <a:solidFill>
                  <a:schemeClr val="dk1"/>
                </a:solidFill>
                <a:latin typeface="Proxima Nova"/>
                <a:ea typeface="Proxima Nova"/>
                <a:cs typeface="Proxima Nova"/>
                <a:sym typeface="Proxima Nova"/>
              </a:rPr>
              <a:t> of food waste per day by the whole clas</a:t>
            </a:r>
            <a:r>
              <a:rPr lang="en" sz="1200">
                <a:solidFill>
                  <a:schemeClr val="dk1"/>
                </a:solidFill>
                <a:latin typeface="Proxima Nova"/>
                <a:ea typeface="Proxima Nova"/>
                <a:cs typeface="Proxima Nova"/>
                <a:sym typeface="Proxima Nova"/>
              </a:rPr>
              <a:t>s</a:t>
            </a:r>
            <a:endParaRPr sz="1200"/>
          </a:p>
        </p:txBody>
      </p:sp>
      <p:sp>
        <p:nvSpPr>
          <p:cNvPr id="95" name="Google Shape;95;p15"/>
          <p:cNvSpPr txBox="1"/>
          <p:nvPr/>
        </p:nvSpPr>
        <p:spPr>
          <a:xfrm flipH="1">
            <a:off x="2605450" y="382760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6" name="Google Shape;96;p15"/>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97" name="Google Shape;97;p15"/>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98" name="Google Shape;98;p15"/>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99" name="Google Shape;99;p15"/>
          <p:cNvSpPr txBox="1"/>
          <p:nvPr/>
        </p:nvSpPr>
        <p:spPr>
          <a:xfrm>
            <a:off x="4889850" y="1593924"/>
            <a:ext cx="2223600" cy="6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number of grams of food waste in a day by a single student</a:t>
            </a:r>
            <a:endParaRPr sz="1200">
              <a:latin typeface="Proxima Nova"/>
              <a:ea typeface="Proxima Nova"/>
              <a:cs typeface="Proxima Nova"/>
              <a:sym typeface="Proxima Nova"/>
            </a:endParaRPr>
          </a:p>
        </p:txBody>
      </p:sp>
      <p:sp>
        <p:nvSpPr>
          <p:cNvPr id="100" name="Google Shape;100;p15"/>
          <p:cNvSpPr/>
          <p:nvPr/>
        </p:nvSpPr>
        <p:spPr>
          <a:xfrm>
            <a:off x="6801888" y="1691000"/>
            <a:ext cx="2157786" cy="2078568"/>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1" name="Google Shape;101;p15"/>
          <p:cNvSpPr txBox="1"/>
          <p:nvPr/>
        </p:nvSpPr>
        <p:spPr>
          <a:xfrm>
            <a:off x="7281975" y="2219863"/>
            <a:ext cx="1197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There are many ways to set up a proportion to solve for an unknown!</a:t>
            </a:r>
            <a:endParaRPr sz="1000">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2" name="Shape 582"/>
        <p:cNvGrpSpPr/>
        <p:nvPr/>
      </p:nvGrpSpPr>
      <p:grpSpPr>
        <a:xfrm>
          <a:off x="0" y="0"/>
          <a:ext cx="0" cy="0"/>
          <a:chOff x="0" y="0"/>
          <a:chExt cx="0" cy="0"/>
        </a:xfrm>
      </p:grpSpPr>
      <p:sp>
        <p:nvSpPr>
          <p:cNvPr id="583" name="Google Shape;583;p42"/>
          <p:cNvSpPr txBox="1"/>
          <p:nvPr>
            <p:ph type="title"/>
          </p:nvPr>
        </p:nvSpPr>
        <p:spPr>
          <a:xfrm>
            <a:off x="1492500" y="445025"/>
            <a:ext cx="73395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Proxima Nova"/>
                <a:ea typeface="Proxima Nova"/>
                <a:cs typeface="Proxima Nova"/>
                <a:sym typeface="Proxima Nova"/>
              </a:rPr>
              <a:t>Daily Rate Consumed Per Larva</a:t>
            </a:r>
            <a:endParaRPr b="1" sz="1800">
              <a:latin typeface="Proxima Nova"/>
              <a:ea typeface="Proxima Nova"/>
              <a:cs typeface="Proxima Nova"/>
              <a:sym typeface="Proxima Nova"/>
            </a:endParaRPr>
          </a:p>
        </p:txBody>
      </p:sp>
      <p:graphicFrame>
        <p:nvGraphicFramePr>
          <p:cNvPr id="584" name="Google Shape;584;p42"/>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527450"/>
              </a:tblGrid>
              <a:tr h="381000">
                <a:tc>
                  <a:txBody>
                    <a:bodyPr>
                      <a:noAutofit/>
                    </a:bodyPr>
                    <a:lstStyle/>
                    <a:p>
                      <a:pPr indent="0" lvl="0" marL="0" rtl="0" algn="l">
                        <a:spcBef>
                          <a:spcPts val="0"/>
                        </a:spcBef>
                        <a:spcAft>
                          <a:spcPts val="0"/>
                        </a:spcAft>
                        <a:buClr>
                          <a:srgbClr val="000000"/>
                        </a:buClr>
                        <a:buSzPts val="1400"/>
                        <a:buFont typeface="Arial"/>
                        <a:buNone/>
                      </a:pPr>
                      <a:r>
                        <a:rPr lang="en">
                          <a:solidFill>
                            <a:schemeClr val="dk1"/>
                          </a:solidFill>
                          <a:latin typeface="Proxima Nova"/>
                          <a:ea typeface="Proxima Nova"/>
                          <a:cs typeface="Proxima Nova"/>
                          <a:sym typeface="Proxima Nova"/>
                        </a:rPr>
                        <a:t>of grams consumed per larvae per day</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585" name="Google Shape;585;p42"/>
          <p:cNvSpPr txBox="1"/>
          <p:nvPr/>
        </p:nvSpPr>
        <p:spPr>
          <a:xfrm>
            <a:off x="6428850" y="40647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86" name="Google Shape;586;p42"/>
          <p:cNvSpPr txBox="1"/>
          <p:nvPr/>
        </p:nvSpPr>
        <p:spPr>
          <a:xfrm>
            <a:off x="2788700" y="1290625"/>
            <a:ext cx="9639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587" name="Google Shape;587;p42"/>
          <p:cNvSpPr txBox="1"/>
          <p:nvPr/>
        </p:nvSpPr>
        <p:spPr>
          <a:xfrm>
            <a:off x="449100" y="1074150"/>
            <a:ext cx="16935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In one day the larvae consumed:</a:t>
            </a:r>
            <a:endParaRPr>
              <a:solidFill>
                <a:schemeClr val="dk1"/>
              </a:solidFill>
              <a:latin typeface="Proxima Nova"/>
              <a:ea typeface="Proxima Nova"/>
              <a:cs typeface="Proxima Nova"/>
              <a:sym typeface="Proxima Nova"/>
            </a:endParaRPr>
          </a:p>
        </p:txBody>
      </p:sp>
      <p:sp>
        <p:nvSpPr>
          <p:cNvPr id="588" name="Google Shape;588;p42"/>
          <p:cNvSpPr txBox="1"/>
          <p:nvPr/>
        </p:nvSpPr>
        <p:spPr>
          <a:xfrm>
            <a:off x="4888725" y="1270975"/>
            <a:ext cx="12348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Out of a total:</a:t>
            </a:r>
            <a:endParaRPr/>
          </a:p>
        </p:txBody>
      </p:sp>
      <p:sp>
        <p:nvSpPr>
          <p:cNvPr id="589" name="Google Shape;589;p42"/>
          <p:cNvSpPr txBox="1"/>
          <p:nvPr/>
        </p:nvSpPr>
        <p:spPr>
          <a:xfrm>
            <a:off x="6846675" y="129062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Larvae</a:t>
            </a:r>
            <a:endParaRPr/>
          </a:p>
        </p:txBody>
      </p:sp>
      <p:sp>
        <p:nvSpPr>
          <p:cNvPr id="590" name="Google Shape;590;p42"/>
          <p:cNvSpPr txBox="1"/>
          <p:nvPr/>
        </p:nvSpPr>
        <p:spPr>
          <a:xfrm>
            <a:off x="211130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91" name="Google Shape;591;p42"/>
          <p:cNvSpPr txBox="1"/>
          <p:nvPr/>
        </p:nvSpPr>
        <p:spPr>
          <a:xfrm>
            <a:off x="614640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100</a:t>
            </a:r>
            <a:endParaRPr>
              <a:solidFill>
                <a:schemeClr val="dk1"/>
              </a:solidFill>
              <a:latin typeface="Proxima Nova"/>
              <a:ea typeface="Proxima Nova"/>
              <a:cs typeface="Proxima Nova"/>
              <a:sym typeface="Proxima Nova"/>
            </a:endParaRPr>
          </a:p>
        </p:txBody>
      </p:sp>
      <p:sp>
        <p:nvSpPr>
          <p:cNvPr id="592" name="Google Shape;59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593" name="Google Shape;593;p42"/>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594" name="Google Shape;594;p42"/>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95" name="Google Shape;595;p42"/>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96" name="Google Shape;596;p42"/>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597" name="Google Shape;597;p42"/>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598" name="Google Shape;598;p42"/>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99" name="Google Shape;599;p42"/>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00" name="Google Shape;600;p42"/>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01" name="Google Shape;601;p42"/>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02" name="Google Shape;602;p42"/>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03" name="Google Shape;603;p42"/>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604" name="Google Shape;604;p42"/>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605" name="Google Shape;605;p42"/>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2"/>
          <p:cNvSpPr txBox="1"/>
          <p:nvPr/>
        </p:nvSpPr>
        <p:spPr>
          <a:xfrm>
            <a:off x="7498850" y="3016025"/>
            <a:ext cx="1140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10" name="Shape 610"/>
        <p:cNvGrpSpPr/>
        <p:nvPr/>
      </p:nvGrpSpPr>
      <p:grpSpPr>
        <a:xfrm>
          <a:off x="0" y="0"/>
          <a:ext cx="0" cy="0"/>
          <a:chOff x="0" y="0"/>
          <a:chExt cx="0" cy="0"/>
        </a:xfrm>
      </p:grpSpPr>
      <p:sp>
        <p:nvSpPr>
          <p:cNvPr id="611" name="Google Shape;611;p43"/>
          <p:cNvSpPr txBox="1"/>
          <p:nvPr>
            <p:ph type="title"/>
          </p:nvPr>
        </p:nvSpPr>
        <p:spPr>
          <a:xfrm>
            <a:off x="1492500" y="22000"/>
            <a:ext cx="73395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Proxima Nova"/>
                <a:ea typeface="Proxima Nova"/>
                <a:cs typeface="Proxima Nova"/>
                <a:sym typeface="Proxima Nova"/>
              </a:rPr>
              <a:t>Number Of Larvae Needed To Consume All The Daily Waste For One Class</a:t>
            </a:r>
            <a:endParaRPr b="1" sz="1800">
              <a:latin typeface="Proxima Nova"/>
              <a:ea typeface="Proxima Nova"/>
              <a:cs typeface="Proxima Nova"/>
              <a:sym typeface="Proxima Nova"/>
            </a:endParaRPr>
          </a:p>
        </p:txBody>
      </p:sp>
      <p:graphicFrame>
        <p:nvGraphicFramePr>
          <p:cNvPr id="612" name="Google Shape;612;p43"/>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527450"/>
              </a:tblGrid>
              <a:tr h="381000">
                <a:tc>
                  <a:txBody>
                    <a:bodyPr>
                      <a:noAutofit/>
                    </a:bodyPr>
                    <a:lstStyle/>
                    <a:p>
                      <a:pPr indent="0" lvl="0" marL="0" rtl="0" algn="l">
                        <a:spcBef>
                          <a:spcPts val="0"/>
                        </a:spcBef>
                        <a:spcAft>
                          <a:spcPts val="0"/>
                        </a:spcAft>
                        <a:buClr>
                          <a:srgbClr val="000000"/>
                        </a:buClr>
                        <a:buSzPts val="1400"/>
                        <a:buFont typeface="Arial"/>
                        <a:buNone/>
                      </a:pPr>
                      <a:r>
                        <a:rPr lang="en" sz="1200">
                          <a:solidFill>
                            <a:schemeClr val="dk1"/>
                          </a:solidFill>
                          <a:latin typeface="Proxima Nova"/>
                          <a:ea typeface="Proxima Nova"/>
                          <a:cs typeface="Proxima Nova"/>
                          <a:sym typeface="Proxima Nova"/>
                        </a:rPr>
                        <a:t>of larvae needed to eliminate an entire class’s daily food waste</a:t>
                      </a:r>
                      <a:endParaRPr sz="1200">
                        <a:solidFill>
                          <a:schemeClr val="dk1"/>
                        </a:solidFill>
                        <a:latin typeface="Proxima Nova"/>
                        <a:ea typeface="Proxima Nova"/>
                        <a:cs typeface="Proxima Nova"/>
                        <a:sym typeface="Proxima Nova"/>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613" name="Google Shape;613;p43"/>
          <p:cNvSpPr txBox="1"/>
          <p:nvPr/>
        </p:nvSpPr>
        <p:spPr>
          <a:xfrm>
            <a:off x="6428850" y="406475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14" name="Google Shape;614;p43"/>
          <p:cNvSpPr txBox="1"/>
          <p:nvPr/>
        </p:nvSpPr>
        <p:spPr>
          <a:xfrm>
            <a:off x="2788700" y="1059625"/>
            <a:ext cx="9639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per hour</a:t>
            </a:r>
            <a:endParaRPr/>
          </a:p>
        </p:txBody>
      </p:sp>
      <p:sp>
        <p:nvSpPr>
          <p:cNvPr id="615" name="Google Shape;615;p43"/>
          <p:cNvSpPr txBox="1"/>
          <p:nvPr/>
        </p:nvSpPr>
        <p:spPr>
          <a:xfrm>
            <a:off x="449100" y="1074150"/>
            <a:ext cx="16935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In one day the larvae consumed:</a:t>
            </a:r>
            <a:endParaRPr>
              <a:solidFill>
                <a:schemeClr val="dk1"/>
              </a:solidFill>
              <a:latin typeface="Proxima Nova"/>
              <a:ea typeface="Proxima Nova"/>
              <a:cs typeface="Proxima Nova"/>
              <a:sym typeface="Proxima Nova"/>
            </a:endParaRPr>
          </a:p>
        </p:txBody>
      </p:sp>
      <p:sp>
        <p:nvSpPr>
          <p:cNvPr id="616" name="Google Shape;616;p43"/>
          <p:cNvSpPr txBox="1"/>
          <p:nvPr/>
        </p:nvSpPr>
        <p:spPr>
          <a:xfrm>
            <a:off x="3726725" y="1270975"/>
            <a:ext cx="12348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Out of a total:</a:t>
            </a:r>
            <a:endParaRPr/>
          </a:p>
        </p:txBody>
      </p:sp>
      <p:sp>
        <p:nvSpPr>
          <p:cNvPr id="617" name="Google Shape;617;p43"/>
          <p:cNvSpPr txBox="1"/>
          <p:nvPr/>
        </p:nvSpPr>
        <p:spPr>
          <a:xfrm>
            <a:off x="5601838" y="126182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Larvae</a:t>
            </a:r>
            <a:endParaRPr/>
          </a:p>
        </p:txBody>
      </p:sp>
      <p:sp>
        <p:nvSpPr>
          <p:cNvPr id="618" name="Google Shape;618;p43"/>
          <p:cNvSpPr txBox="1"/>
          <p:nvPr/>
        </p:nvSpPr>
        <p:spPr>
          <a:xfrm>
            <a:off x="2111300"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19" name="Google Shape;619;p43"/>
          <p:cNvSpPr txBox="1"/>
          <p:nvPr/>
        </p:nvSpPr>
        <p:spPr>
          <a:xfrm>
            <a:off x="4880925" y="12330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20" name="Google Shape;62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621" name="Google Shape;621;p43"/>
          <p:cNvSpPr txBox="1"/>
          <p:nvPr/>
        </p:nvSpPr>
        <p:spPr>
          <a:xfrm>
            <a:off x="6308500" y="863400"/>
            <a:ext cx="1292700" cy="6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Proxima Nova"/>
                <a:ea typeface="Proxima Nova"/>
                <a:cs typeface="Proxima Nova"/>
                <a:sym typeface="Proxima Nova"/>
              </a:rPr>
              <a:t>Number of grams of waste created each day by the class</a:t>
            </a:r>
            <a:endParaRPr sz="1200"/>
          </a:p>
        </p:txBody>
      </p:sp>
      <p:sp>
        <p:nvSpPr>
          <p:cNvPr id="622" name="Google Shape;622;p43"/>
          <p:cNvSpPr txBox="1"/>
          <p:nvPr/>
        </p:nvSpPr>
        <p:spPr>
          <a:xfrm>
            <a:off x="7619250" y="127097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23" name="Google Shape;623;p43"/>
          <p:cNvSpPr txBox="1"/>
          <p:nvPr/>
        </p:nvSpPr>
        <p:spPr>
          <a:xfrm>
            <a:off x="8351400" y="1299775"/>
            <a:ext cx="900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a:t>
            </a:r>
            <a:endParaRPr/>
          </a:p>
        </p:txBody>
      </p:sp>
      <p:sp>
        <p:nvSpPr>
          <p:cNvPr id="624" name="Google Shape;624;p43"/>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25" name="Google Shape;625;p43"/>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26" name="Google Shape;626;p43"/>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27" name="Google Shape;627;p43"/>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628" name="Google Shape;628;p43"/>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29" name="Google Shape;629;p43"/>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30" name="Google Shape;630;p43"/>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31" name="Google Shape;631;p43"/>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32" name="Google Shape;632;p43"/>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33" name="Google Shape;633;p43"/>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34" name="Google Shape;634;p43"/>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635" name="Google Shape;635;p43"/>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636" name="Google Shape;636;p43"/>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3"/>
          <p:cNvSpPr txBox="1"/>
          <p:nvPr/>
        </p:nvSpPr>
        <p:spPr>
          <a:xfrm>
            <a:off x="7498850" y="3016025"/>
            <a:ext cx="1140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u="sng">
                <a:solidFill>
                  <a:schemeClr val="hlink"/>
                </a:solidFill>
                <a:latin typeface="Proxima Nova"/>
                <a:ea typeface="Proxima Nova"/>
                <a:cs typeface="Proxima Nova"/>
                <a:sym typeface="Proxima Nova"/>
                <a:hlinkClick action="ppaction://hlinksldjump" r:id="rId4"/>
              </a:rPr>
              <a:t>Place your finding on page 15!</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1" name="Shape 641"/>
        <p:cNvGrpSpPr/>
        <p:nvPr/>
      </p:nvGrpSpPr>
      <p:grpSpPr>
        <a:xfrm>
          <a:off x="0" y="0"/>
          <a:ext cx="0" cy="0"/>
          <a:chOff x="0" y="0"/>
          <a:chExt cx="0" cy="0"/>
        </a:xfrm>
      </p:grpSpPr>
      <p:sp>
        <p:nvSpPr>
          <p:cNvPr id="642" name="Google Shape;642;p44"/>
          <p:cNvSpPr txBox="1"/>
          <p:nvPr>
            <p:ph type="title"/>
          </p:nvPr>
        </p:nvSpPr>
        <p:spPr>
          <a:xfrm>
            <a:off x="1451325" y="195250"/>
            <a:ext cx="73395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400">
                <a:latin typeface="Proxima Nova"/>
                <a:ea typeface="Proxima Nova"/>
                <a:cs typeface="Proxima Nova"/>
                <a:sym typeface="Proxima Nova"/>
              </a:rPr>
              <a:t>Rate Per Cubic Centimeter Of Space In Container</a:t>
            </a:r>
            <a:endParaRPr b="1" sz="2400">
              <a:latin typeface="Proxima Nova"/>
              <a:ea typeface="Proxima Nova"/>
              <a:cs typeface="Proxima Nova"/>
              <a:sym typeface="Proxima Nova"/>
            </a:endParaRPr>
          </a:p>
          <a:p>
            <a:pPr indent="0" lvl="0" marL="0" rtl="0" algn="r">
              <a:spcBef>
                <a:spcPts val="0"/>
              </a:spcBef>
              <a:spcAft>
                <a:spcPts val="0"/>
              </a:spcAft>
              <a:buNone/>
            </a:pPr>
            <a:r>
              <a:t/>
            </a:r>
            <a:endParaRPr b="1" sz="2400">
              <a:latin typeface="Proxima Nova"/>
              <a:ea typeface="Proxima Nova"/>
              <a:cs typeface="Proxima Nova"/>
              <a:sym typeface="Proxima Nova"/>
            </a:endParaRPr>
          </a:p>
        </p:txBody>
      </p:sp>
      <p:graphicFrame>
        <p:nvGraphicFramePr>
          <p:cNvPr id="643" name="Google Shape;643;p44"/>
          <p:cNvGraphicFramePr/>
          <p:nvPr/>
        </p:nvGraphicFramePr>
        <p:xfrm>
          <a:off x="7212450" y="3979025"/>
          <a:ext cx="3000000" cy="3000000"/>
        </p:xfrm>
        <a:graphic>
          <a:graphicData uri="http://schemas.openxmlformats.org/drawingml/2006/table">
            <a:tbl>
              <a:tblPr>
                <a:noFill/>
                <a:tableStyleId>{C5B21DD0-7FDB-4CBA-8E2B-BD9D574F9136}</a:tableStyleId>
              </a:tblPr>
              <a:tblGrid>
                <a:gridCol w="1578375"/>
              </a:tblGrid>
              <a:tr h="381000">
                <a:tc>
                  <a:txBody>
                    <a:bodyPr>
                      <a:noAutofit/>
                    </a:bodyPr>
                    <a:lstStyle/>
                    <a:p>
                      <a:pPr indent="0" lvl="0" marL="0" rtl="0" algn="l">
                        <a:spcBef>
                          <a:spcPts val="0"/>
                        </a:spcBef>
                        <a:spcAft>
                          <a:spcPts val="0"/>
                        </a:spcAft>
                        <a:buClr>
                          <a:srgbClr val="000000"/>
                        </a:buClr>
                        <a:buSzPts val="1400"/>
                        <a:buFont typeface="Arial"/>
                        <a:buNone/>
                      </a:pPr>
                      <a:r>
                        <a:rPr lang="en" sz="1300">
                          <a:solidFill>
                            <a:schemeClr val="dk1"/>
                          </a:solidFill>
                          <a:latin typeface="Proxima Nova"/>
                          <a:ea typeface="Proxima Nova"/>
                          <a:cs typeface="Proxima Nova"/>
                          <a:sym typeface="Proxima Nova"/>
                        </a:rPr>
                        <a:t>of grams consumed per cubic centimeter of space per hour</a:t>
                      </a:r>
                      <a:endParaRPr sz="13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644" name="Google Shape;644;p44"/>
          <p:cNvSpPr txBox="1"/>
          <p:nvPr/>
        </p:nvSpPr>
        <p:spPr>
          <a:xfrm>
            <a:off x="6428850" y="3969200"/>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45" name="Google Shape;645;p44"/>
          <p:cNvSpPr txBox="1"/>
          <p:nvPr/>
        </p:nvSpPr>
        <p:spPr>
          <a:xfrm>
            <a:off x="2399600" y="1414000"/>
            <a:ext cx="6774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grams </a:t>
            </a:r>
            <a:endParaRPr sz="1200"/>
          </a:p>
        </p:txBody>
      </p:sp>
      <p:sp>
        <p:nvSpPr>
          <p:cNvPr id="646" name="Google Shape;646;p44"/>
          <p:cNvSpPr txBox="1"/>
          <p:nvPr/>
        </p:nvSpPr>
        <p:spPr>
          <a:xfrm>
            <a:off x="1491900" y="636425"/>
            <a:ext cx="15783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In one day the larvae consumed </a:t>
            </a:r>
            <a:endParaRPr>
              <a:solidFill>
                <a:schemeClr val="dk1"/>
              </a:solidFill>
              <a:latin typeface="Proxima Nova"/>
              <a:ea typeface="Proxima Nova"/>
              <a:cs typeface="Proxima Nova"/>
              <a:sym typeface="Proxima Nova"/>
            </a:endParaRPr>
          </a:p>
        </p:txBody>
      </p:sp>
      <p:sp>
        <p:nvSpPr>
          <p:cNvPr id="647" name="Google Shape;647;p44"/>
          <p:cNvSpPr txBox="1"/>
          <p:nvPr/>
        </p:nvSpPr>
        <p:spPr>
          <a:xfrm>
            <a:off x="2888325" y="721650"/>
            <a:ext cx="1234800" cy="5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Length of the container</a:t>
            </a:r>
            <a:endParaRPr/>
          </a:p>
        </p:txBody>
      </p:sp>
      <p:sp>
        <p:nvSpPr>
          <p:cNvPr id="648" name="Google Shape;648;p44"/>
          <p:cNvSpPr txBox="1"/>
          <p:nvPr/>
        </p:nvSpPr>
        <p:spPr>
          <a:xfrm>
            <a:off x="4209050" y="712500"/>
            <a:ext cx="1139400" cy="5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Width of the container</a:t>
            </a:r>
            <a:endParaRPr/>
          </a:p>
        </p:txBody>
      </p:sp>
      <p:sp>
        <p:nvSpPr>
          <p:cNvPr id="649" name="Google Shape;649;p44"/>
          <p:cNvSpPr txBox="1"/>
          <p:nvPr/>
        </p:nvSpPr>
        <p:spPr>
          <a:xfrm>
            <a:off x="1722200" y="1321103"/>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50" name="Google Shape;650;p44"/>
          <p:cNvSpPr txBox="1"/>
          <p:nvPr/>
        </p:nvSpPr>
        <p:spPr>
          <a:xfrm>
            <a:off x="4440050" y="1321090"/>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solidFill>
                <a:schemeClr val="dk1"/>
              </a:solidFill>
              <a:latin typeface="Proxima Nova"/>
              <a:ea typeface="Proxima Nova"/>
              <a:cs typeface="Proxima Nova"/>
              <a:sym typeface="Proxima Nova"/>
            </a:endParaRPr>
          </a:p>
        </p:txBody>
      </p:sp>
      <p:sp>
        <p:nvSpPr>
          <p:cNvPr id="651" name="Google Shape;651;p44"/>
          <p:cNvSpPr txBox="1"/>
          <p:nvPr/>
        </p:nvSpPr>
        <p:spPr>
          <a:xfrm>
            <a:off x="3167025" y="1335965"/>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52" name="Google Shape;652;p44"/>
          <p:cNvSpPr txBox="1"/>
          <p:nvPr/>
        </p:nvSpPr>
        <p:spPr>
          <a:xfrm>
            <a:off x="3810963" y="1423925"/>
            <a:ext cx="415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 </a:t>
            </a:r>
            <a:endParaRPr sz="1200"/>
          </a:p>
        </p:txBody>
      </p:sp>
      <p:sp>
        <p:nvSpPr>
          <p:cNvPr id="653" name="Google Shape;653;p44"/>
          <p:cNvSpPr txBox="1"/>
          <p:nvPr/>
        </p:nvSpPr>
        <p:spPr>
          <a:xfrm>
            <a:off x="5637550" y="13341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54" name="Google Shape;654;p44"/>
          <p:cNvSpPr txBox="1"/>
          <p:nvPr/>
        </p:nvSpPr>
        <p:spPr>
          <a:xfrm>
            <a:off x="7212450" y="1395115"/>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55" name="Google Shape;655;p44"/>
          <p:cNvSpPr txBox="1"/>
          <p:nvPr/>
        </p:nvSpPr>
        <p:spPr>
          <a:xfrm>
            <a:off x="5340250" y="712500"/>
            <a:ext cx="1272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Height of the container</a:t>
            </a:r>
            <a:endParaRPr>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56" name="Google Shape;656;p44"/>
          <p:cNvSpPr txBox="1"/>
          <p:nvPr/>
        </p:nvSpPr>
        <p:spPr>
          <a:xfrm>
            <a:off x="6390450" y="767950"/>
            <a:ext cx="2659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Proxima Nova"/>
                <a:ea typeface="Proxima Nova"/>
                <a:cs typeface="Proxima Nova"/>
                <a:sym typeface="Proxima Nova"/>
                <a:hlinkClick r:id="rId4"/>
              </a:rPr>
              <a:t>(Link provided to help you find the volume depending on the type of shape of your container)</a:t>
            </a:r>
            <a:endParaRPr sz="1100">
              <a:solidFill>
                <a:schemeClr val="dk1"/>
              </a:solidFill>
              <a:latin typeface="Proxima Nova"/>
              <a:ea typeface="Proxima Nova"/>
              <a:cs typeface="Proxima Nova"/>
              <a:sym typeface="Proxima Nova"/>
            </a:endParaRPr>
          </a:p>
        </p:txBody>
      </p:sp>
      <p:sp>
        <p:nvSpPr>
          <p:cNvPr id="657" name="Google Shape;657;p44"/>
          <p:cNvSpPr txBox="1"/>
          <p:nvPr/>
        </p:nvSpPr>
        <p:spPr>
          <a:xfrm>
            <a:off x="5050388" y="1414000"/>
            <a:ext cx="415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 </a:t>
            </a:r>
            <a:endParaRPr sz="1200"/>
          </a:p>
        </p:txBody>
      </p:sp>
      <p:sp>
        <p:nvSpPr>
          <p:cNvPr id="658" name="Google Shape;658;p44"/>
          <p:cNvSpPr txBox="1"/>
          <p:nvPr/>
        </p:nvSpPr>
        <p:spPr>
          <a:xfrm>
            <a:off x="6240475" y="1414000"/>
            <a:ext cx="4152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 </a:t>
            </a:r>
            <a:endParaRPr sz="1200"/>
          </a:p>
        </p:txBody>
      </p:sp>
      <p:sp>
        <p:nvSpPr>
          <p:cNvPr id="659" name="Google Shape;659;p44"/>
          <p:cNvSpPr txBox="1"/>
          <p:nvPr/>
        </p:nvSpPr>
        <p:spPr>
          <a:xfrm>
            <a:off x="7889854" y="1423925"/>
            <a:ext cx="5493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cm^3 </a:t>
            </a:r>
            <a:endParaRPr sz="1200"/>
          </a:p>
        </p:txBody>
      </p:sp>
      <p:sp>
        <p:nvSpPr>
          <p:cNvPr id="660" name="Google Shape;66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661" name="Google Shape;661;p44"/>
          <p:cNvSpPr txBox="1"/>
          <p:nvPr/>
        </p:nvSpPr>
        <p:spPr>
          <a:xfrm>
            <a:off x="6805625" y="571450"/>
            <a:ext cx="1903800" cy="1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Volume of container </a:t>
            </a:r>
            <a:endParaRPr>
              <a:solidFill>
                <a:schemeClr val="dk1"/>
              </a:solidFill>
              <a:latin typeface="Proxima Nova"/>
              <a:ea typeface="Proxima Nova"/>
              <a:cs typeface="Proxima Nova"/>
              <a:sym typeface="Proxima Nova"/>
            </a:endParaRPr>
          </a:p>
        </p:txBody>
      </p:sp>
      <p:sp>
        <p:nvSpPr>
          <p:cNvPr id="662" name="Google Shape;662;p44"/>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63" name="Google Shape;663;p44"/>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664" name="Google Shape;664;p44"/>
          <p:cNvSpPr txBox="1"/>
          <p:nvPr/>
        </p:nvSpPr>
        <p:spPr>
          <a:xfrm flipH="1">
            <a:off x="4572000" y="179571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65" name="Google Shape;665;p44"/>
          <p:cNvSpPr txBox="1"/>
          <p:nvPr/>
        </p:nvSpPr>
        <p:spPr>
          <a:xfrm flipH="1">
            <a:off x="4572000" y="233453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666" name="Google Shape;666;p44"/>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67" name="Google Shape;667;p44"/>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68" name="Google Shape;668;p44"/>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69" name="Google Shape;669;p44"/>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70" name="Google Shape;670;p44"/>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71" name="Google Shape;671;p44"/>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672" name="Google Shape;672;p44"/>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673" name="Google Shape;673;p44"/>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674" name="Google Shape;674;p44"/>
          <p:cNvSpPr/>
          <p:nvPr/>
        </p:nvSpPr>
        <p:spPr>
          <a:xfrm rot="972512">
            <a:off x="7121892" y="2724655"/>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4"/>
          <p:cNvSpPr txBox="1"/>
          <p:nvPr/>
        </p:nvSpPr>
        <p:spPr>
          <a:xfrm>
            <a:off x="7498850" y="3016025"/>
            <a:ext cx="1140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u="sng">
                <a:solidFill>
                  <a:schemeClr val="hlink"/>
                </a:solidFill>
                <a:latin typeface="Proxima Nova"/>
                <a:ea typeface="Proxima Nova"/>
                <a:cs typeface="Proxima Nova"/>
                <a:sym typeface="Proxima Nova"/>
                <a:hlinkClick action="ppaction://hlinksldjump" r:id="rId5"/>
              </a:rPr>
              <a:t>Place your finding on page 15!</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45"/>
          <p:cNvSpPr txBox="1"/>
          <p:nvPr>
            <p:ph type="title"/>
          </p:nvPr>
        </p:nvSpPr>
        <p:spPr>
          <a:xfrm>
            <a:off x="0" y="0"/>
            <a:ext cx="5096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Information For In Class Review</a:t>
            </a:r>
            <a:endParaRPr b="0" i="0" sz="2800" u="none" cap="none" strike="noStrike">
              <a:solidFill>
                <a:schemeClr val="dk1"/>
              </a:solidFill>
              <a:latin typeface="Proxima Nova"/>
              <a:ea typeface="Proxima Nova"/>
              <a:cs typeface="Proxima Nova"/>
              <a:sym typeface="Proxima Nova"/>
            </a:endParaRPr>
          </a:p>
        </p:txBody>
      </p:sp>
      <p:graphicFrame>
        <p:nvGraphicFramePr>
          <p:cNvPr id="681" name="Google Shape;681;p45"/>
          <p:cNvGraphicFramePr/>
          <p:nvPr/>
        </p:nvGraphicFramePr>
        <p:xfrm>
          <a:off x="5096600" y="132735"/>
          <a:ext cx="3000000" cy="3000000"/>
        </p:xfrm>
        <a:graphic>
          <a:graphicData uri="http://schemas.openxmlformats.org/drawingml/2006/table">
            <a:tbl>
              <a:tblPr>
                <a:noFill/>
                <a:tableStyleId>{C5B21DD0-7FDB-4CBA-8E2B-BD9D574F9136}</a:tableStyleId>
              </a:tblPr>
              <a:tblGrid>
                <a:gridCol w="1737675"/>
                <a:gridCol w="1737675"/>
              </a:tblGrid>
              <a:tr h="7223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What rate did was your food consumed?</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How many larvae did you use?</a:t>
                      </a:r>
                      <a:endParaRPr sz="1400" u="none" cap="none" strike="noStrike">
                        <a:solidFill>
                          <a:schemeClr val="dk1"/>
                        </a:solidFill>
                        <a:latin typeface="Proxima Nova"/>
                        <a:ea typeface="Proxima Nova"/>
                        <a:cs typeface="Proxima Nova"/>
                        <a:sym typeface="Proxima Nova"/>
                      </a:endParaRPr>
                    </a:p>
                  </a:txBody>
                  <a:tcPr marT="91425" marB="91425" marR="91425" marL="91425"/>
                </a:tc>
              </a:tr>
              <a:tr h="35267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r>
            </a:tbl>
          </a:graphicData>
        </a:graphic>
      </p:graphicFrame>
      <p:graphicFrame>
        <p:nvGraphicFramePr>
          <p:cNvPr id="682" name="Google Shape;682;p45"/>
          <p:cNvGraphicFramePr/>
          <p:nvPr/>
        </p:nvGraphicFramePr>
        <p:xfrm>
          <a:off x="192725" y="1383575"/>
          <a:ext cx="3000000" cy="3000000"/>
        </p:xfrm>
        <a:graphic>
          <a:graphicData uri="http://schemas.openxmlformats.org/drawingml/2006/table">
            <a:tbl>
              <a:tblPr>
                <a:noFill/>
                <a:tableStyleId>{C5B21DD0-7FDB-4CBA-8E2B-BD9D574F9136}</a:tableStyleId>
              </a:tblPr>
              <a:tblGrid>
                <a:gridCol w="4189625"/>
                <a:gridCol w="4189625"/>
              </a:tblGrid>
              <a:tr h="72857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How long would it take for the larvae in your design to consume the entire food waste from a single person?</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Unique aspects of your design?</a:t>
                      </a:r>
                      <a:endParaRPr sz="1400" u="none" cap="none" strike="noStrike">
                        <a:solidFill>
                          <a:schemeClr val="dk1"/>
                        </a:solidFill>
                        <a:latin typeface="Proxima Nova"/>
                        <a:ea typeface="Proxima Nova"/>
                        <a:cs typeface="Proxima Nova"/>
                        <a:sym typeface="Proxima Nova"/>
                      </a:endParaRPr>
                    </a:p>
                  </a:txBody>
                  <a:tcPr marT="91425" marB="91425" marR="91425" marL="91425"/>
                </a:tc>
              </a:tr>
              <a:tr h="28584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r>
            </a:tbl>
          </a:graphicData>
        </a:graphic>
      </p:graphicFrame>
      <p:sp>
        <p:nvSpPr>
          <p:cNvPr id="683" name="Google Shape;683;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Summary Of Feedback From Presentation</a:t>
            </a:r>
            <a:endParaRPr b="0" i="0" sz="2800" u="none" cap="none" strike="noStrike">
              <a:solidFill>
                <a:schemeClr val="dk1"/>
              </a:solidFill>
              <a:latin typeface="Proxima Nova"/>
              <a:ea typeface="Proxima Nova"/>
              <a:cs typeface="Proxima Nova"/>
              <a:sym typeface="Proxima Nova"/>
            </a:endParaRPr>
          </a:p>
        </p:txBody>
      </p:sp>
      <p:sp>
        <p:nvSpPr>
          <p:cNvPr id="689" name="Google Shape;689;p46"/>
          <p:cNvSpPr txBox="1"/>
          <p:nvPr>
            <p:ph idx="1" type="body"/>
          </p:nvPr>
        </p:nvSpPr>
        <p:spPr>
          <a:xfrm>
            <a:off x="311700" y="1564350"/>
            <a:ext cx="8520600" cy="3416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lt2"/>
              </a:buClr>
              <a:buSzPts val="18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690" name="Google Shape;690;p46"/>
          <p:cNvSpPr txBox="1"/>
          <p:nvPr/>
        </p:nvSpPr>
        <p:spPr>
          <a:xfrm>
            <a:off x="274600" y="951925"/>
            <a:ext cx="85575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Proxima Nova"/>
                <a:ea typeface="Proxima Nova"/>
                <a:cs typeface="Proxima Nova"/>
                <a:sym typeface="Proxima Nova"/>
              </a:rPr>
              <a:t>Review the feedback you received from your classmates. </a:t>
            </a:r>
            <a:r>
              <a:rPr lang="en">
                <a:solidFill>
                  <a:schemeClr val="dk1"/>
                </a:solidFill>
                <a:latin typeface="Proxima Nova"/>
                <a:ea typeface="Proxima Nova"/>
                <a:cs typeface="Proxima Nova"/>
                <a:sym typeface="Proxima Nova"/>
              </a:rPr>
              <a:t>In w</a:t>
            </a:r>
            <a:r>
              <a:rPr b="0" i="0" lang="en" sz="1400" u="none" cap="none" strike="noStrike">
                <a:solidFill>
                  <a:schemeClr val="dk1"/>
                </a:solidFill>
                <a:latin typeface="Proxima Nova"/>
                <a:ea typeface="Proxima Nova"/>
                <a:cs typeface="Proxima Nova"/>
                <a:sym typeface="Proxima Nova"/>
              </a:rPr>
              <a:t>hat areas did your group do well? </a:t>
            </a:r>
            <a:r>
              <a:rPr lang="en">
                <a:solidFill>
                  <a:schemeClr val="dk1"/>
                </a:solidFill>
                <a:latin typeface="Proxima Nova"/>
                <a:ea typeface="Proxima Nova"/>
                <a:cs typeface="Proxima Nova"/>
                <a:sym typeface="Proxima Nova"/>
              </a:rPr>
              <a:t>In w</a:t>
            </a:r>
            <a:r>
              <a:rPr b="0" i="0" lang="en" sz="1400" u="none" cap="none" strike="noStrike">
                <a:solidFill>
                  <a:schemeClr val="dk1"/>
                </a:solidFill>
                <a:latin typeface="Proxima Nova"/>
                <a:ea typeface="Proxima Nova"/>
                <a:cs typeface="Proxima Nova"/>
                <a:sym typeface="Proxima Nova"/>
              </a:rPr>
              <a:t>hat areas did your classmates think you needed to focus more?</a:t>
            </a:r>
            <a:endParaRPr b="0" i="0" sz="1400" u="none" cap="none" strike="noStrike">
              <a:solidFill>
                <a:schemeClr val="dk1"/>
              </a:solidFill>
              <a:latin typeface="Proxima Nova"/>
              <a:ea typeface="Proxima Nova"/>
              <a:cs typeface="Proxima Nova"/>
              <a:sym typeface="Proxima Nova"/>
            </a:endParaRPr>
          </a:p>
        </p:txBody>
      </p:sp>
      <p:sp>
        <p:nvSpPr>
          <p:cNvPr id="691" name="Google Shape;691;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4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Results From Other Groups</a:t>
            </a:r>
            <a:endParaRPr>
              <a:latin typeface="Proxima Nova"/>
              <a:ea typeface="Proxima Nova"/>
              <a:cs typeface="Proxima Nova"/>
              <a:sym typeface="Proxima Nova"/>
            </a:endParaRPr>
          </a:p>
        </p:txBody>
      </p:sp>
      <p:sp>
        <p:nvSpPr>
          <p:cNvPr id="697" name="Google Shape;69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698" name="Google Shape;698;p47"/>
          <p:cNvGraphicFramePr/>
          <p:nvPr/>
        </p:nvGraphicFramePr>
        <p:xfrm>
          <a:off x="90750" y="572700"/>
          <a:ext cx="3000000" cy="3000000"/>
        </p:xfrm>
        <a:graphic>
          <a:graphicData uri="http://schemas.openxmlformats.org/drawingml/2006/table">
            <a:tbl>
              <a:tblPr>
                <a:noFill/>
                <a:tableStyleId>{61590D37-D273-48FD-A886-C46C0ABAAEE3}</a:tableStyleId>
              </a:tblPr>
              <a:tblGrid>
                <a:gridCol w="1033250"/>
                <a:gridCol w="2610725"/>
                <a:gridCol w="2910450"/>
                <a:gridCol w="1159425"/>
                <a:gridCol w="1159425"/>
              </a:tblGrid>
              <a:tr h="698375">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Team Number</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Things To Replicate From Their Work</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Lessons Learned From Their Work</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Rate Of Food Consumed Per 24 Hours</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Number Of Larvae Used</a:t>
                      </a:r>
                      <a:endParaRPr b="1" sz="1100">
                        <a:latin typeface="Proxima Nova"/>
                        <a:ea typeface="Proxima Nova"/>
                        <a:cs typeface="Proxima Nova"/>
                        <a:sym typeface="Proxima Nova"/>
                      </a:endParaRPr>
                    </a:p>
                  </a:txBody>
                  <a:tcPr marT="63500" marB="63500" marR="63500" marL="63500"/>
                </a:tc>
              </a:tr>
              <a:tr h="1165100">
                <a:tc>
                  <a:txBody>
                    <a:bodyPr>
                      <a:noAutofit/>
                    </a:bodyPr>
                    <a:lstStyle/>
                    <a:p>
                      <a:pPr indent="0" lvl="0" marL="0" rtl="0" algn="l">
                        <a:spcBef>
                          <a:spcPts val="0"/>
                        </a:spcBef>
                        <a:spcAft>
                          <a:spcPts val="0"/>
                        </a:spcAft>
                        <a:buNone/>
                      </a:pPr>
                      <a:r>
                        <a:rPr b="1" lang="en" sz="4800">
                          <a:latin typeface="Proxima Nova"/>
                          <a:ea typeface="Proxima Nova"/>
                          <a:cs typeface="Proxima Nova"/>
                          <a:sym typeface="Proxima Nova"/>
                        </a:rPr>
                        <a:t>#1</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sz="8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r h="1310325">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p>
                      <a:pPr indent="0" lvl="0" marL="0" rtl="0" algn="l">
                        <a:spcBef>
                          <a:spcPts val="0"/>
                        </a:spcBef>
                        <a:spcAft>
                          <a:spcPts val="0"/>
                        </a:spcAft>
                        <a:buNone/>
                      </a:pPr>
                      <a:r>
                        <a:rPr b="1" lang="en" sz="4800">
                          <a:latin typeface="Proxima Nova"/>
                          <a:ea typeface="Proxima Nova"/>
                          <a:cs typeface="Proxima Nova"/>
                          <a:sym typeface="Proxima Nova"/>
                        </a:rPr>
                        <a:t>#2</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r h="1310325">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p>
                      <a:pPr indent="0" lvl="0" marL="0" rtl="0" algn="l">
                        <a:spcBef>
                          <a:spcPts val="0"/>
                        </a:spcBef>
                        <a:spcAft>
                          <a:spcPts val="0"/>
                        </a:spcAft>
                        <a:buNone/>
                      </a:pPr>
                      <a:r>
                        <a:rPr b="1" lang="en" sz="4800">
                          <a:latin typeface="Proxima Nova"/>
                          <a:ea typeface="Proxima Nova"/>
                          <a:cs typeface="Proxima Nova"/>
                          <a:sym typeface="Proxima Nova"/>
                        </a:rPr>
                        <a:t>#3</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bl>
          </a:graphicData>
        </a:graphic>
      </p:graphicFrame>
      <p:sp>
        <p:nvSpPr>
          <p:cNvPr id="699" name="Google Shape;699;p47"/>
          <p:cNvSpPr txBox="1"/>
          <p:nvPr/>
        </p:nvSpPr>
        <p:spPr>
          <a:xfrm>
            <a:off x="4661300" y="62500"/>
            <a:ext cx="4302600" cy="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Proxima Nova"/>
                <a:ea typeface="Proxima Nova"/>
                <a:cs typeface="Proxima Nova"/>
                <a:sym typeface="Proxima Nova"/>
              </a:rPr>
              <a:t>Collect information from each group’s presentation to make calculations </a:t>
            </a:r>
            <a:endParaRPr sz="900">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4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Results From Other Groups</a:t>
            </a:r>
            <a:endParaRPr>
              <a:latin typeface="Proxima Nova"/>
              <a:ea typeface="Proxima Nova"/>
              <a:cs typeface="Proxima Nova"/>
              <a:sym typeface="Proxima Nova"/>
            </a:endParaRPr>
          </a:p>
        </p:txBody>
      </p:sp>
      <p:sp>
        <p:nvSpPr>
          <p:cNvPr id="705" name="Google Shape;705;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706" name="Google Shape;706;p48"/>
          <p:cNvGraphicFramePr/>
          <p:nvPr/>
        </p:nvGraphicFramePr>
        <p:xfrm>
          <a:off x="90750" y="572700"/>
          <a:ext cx="3000000" cy="3000000"/>
        </p:xfrm>
        <a:graphic>
          <a:graphicData uri="http://schemas.openxmlformats.org/drawingml/2006/table">
            <a:tbl>
              <a:tblPr>
                <a:noFill/>
                <a:tableStyleId>{61590D37-D273-48FD-A886-C46C0ABAAEE3}</a:tableStyleId>
              </a:tblPr>
              <a:tblGrid>
                <a:gridCol w="1033250"/>
                <a:gridCol w="2610725"/>
                <a:gridCol w="2910450"/>
                <a:gridCol w="1159425"/>
                <a:gridCol w="1159425"/>
              </a:tblGrid>
              <a:tr h="698375">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Team Number</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Things To Replicate From Their Work</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Lessons Learned From Their Work</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Rate Of Food Consumed Per 24 Hours</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Number Of Larvae Used</a:t>
                      </a:r>
                      <a:endParaRPr b="1" sz="1100">
                        <a:latin typeface="Proxima Nova"/>
                        <a:ea typeface="Proxima Nova"/>
                        <a:cs typeface="Proxima Nova"/>
                        <a:sym typeface="Proxima Nova"/>
                      </a:endParaRPr>
                    </a:p>
                  </a:txBody>
                  <a:tcPr marT="63500" marB="63500" marR="63500" marL="63500"/>
                </a:tc>
              </a:tr>
              <a:tr h="1165100">
                <a:tc>
                  <a:txBody>
                    <a:bodyPr>
                      <a:noAutofit/>
                    </a:bodyPr>
                    <a:lstStyle/>
                    <a:p>
                      <a:pPr indent="0" lvl="0" marL="0" rtl="0" algn="l">
                        <a:spcBef>
                          <a:spcPts val="0"/>
                        </a:spcBef>
                        <a:spcAft>
                          <a:spcPts val="0"/>
                        </a:spcAft>
                        <a:buNone/>
                      </a:pPr>
                      <a:r>
                        <a:rPr b="1" lang="en" sz="4800">
                          <a:latin typeface="Proxima Nova"/>
                          <a:ea typeface="Proxima Nova"/>
                          <a:cs typeface="Proxima Nova"/>
                          <a:sym typeface="Proxima Nova"/>
                        </a:rPr>
                        <a:t>#4</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sz="8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r h="1310325">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p>
                      <a:pPr indent="0" lvl="0" marL="0" rtl="0" algn="l">
                        <a:spcBef>
                          <a:spcPts val="0"/>
                        </a:spcBef>
                        <a:spcAft>
                          <a:spcPts val="0"/>
                        </a:spcAft>
                        <a:buNone/>
                      </a:pPr>
                      <a:r>
                        <a:rPr b="1" lang="en" sz="4800">
                          <a:latin typeface="Proxima Nova"/>
                          <a:ea typeface="Proxima Nova"/>
                          <a:cs typeface="Proxima Nova"/>
                          <a:sym typeface="Proxima Nova"/>
                        </a:rPr>
                        <a:t>#5</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r h="1310325">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p>
                      <a:pPr indent="0" lvl="0" marL="0" rtl="0" algn="l">
                        <a:spcBef>
                          <a:spcPts val="0"/>
                        </a:spcBef>
                        <a:spcAft>
                          <a:spcPts val="0"/>
                        </a:spcAft>
                        <a:buNone/>
                      </a:pPr>
                      <a:r>
                        <a:rPr b="1" lang="en" sz="4800">
                          <a:latin typeface="Proxima Nova"/>
                          <a:ea typeface="Proxima Nova"/>
                          <a:cs typeface="Proxima Nova"/>
                          <a:sym typeface="Proxima Nova"/>
                        </a:rPr>
                        <a:t>#6</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4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Results From Other Groups</a:t>
            </a:r>
            <a:endParaRPr>
              <a:latin typeface="Proxima Nova"/>
              <a:ea typeface="Proxima Nova"/>
              <a:cs typeface="Proxima Nova"/>
              <a:sym typeface="Proxima Nova"/>
            </a:endParaRPr>
          </a:p>
        </p:txBody>
      </p:sp>
      <p:sp>
        <p:nvSpPr>
          <p:cNvPr id="712" name="Google Shape;712;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713" name="Google Shape;713;p49"/>
          <p:cNvGraphicFramePr/>
          <p:nvPr/>
        </p:nvGraphicFramePr>
        <p:xfrm>
          <a:off x="90750" y="572700"/>
          <a:ext cx="3000000" cy="3000000"/>
        </p:xfrm>
        <a:graphic>
          <a:graphicData uri="http://schemas.openxmlformats.org/drawingml/2006/table">
            <a:tbl>
              <a:tblPr>
                <a:noFill/>
                <a:tableStyleId>{61590D37-D273-48FD-A886-C46C0ABAAEE3}</a:tableStyleId>
              </a:tblPr>
              <a:tblGrid>
                <a:gridCol w="1033250"/>
                <a:gridCol w="2610725"/>
                <a:gridCol w="2910450"/>
                <a:gridCol w="1159425"/>
                <a:gridCol w="1159425"/>
              </a:tblGrid>
              <a:tr h="698375">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Team Number</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Things To Replicate From Their Work</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Lessons Learned From Their Work</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Rate Of Food Consumed Per 24 Hours</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ctr">
                        <a:spcBef>
                          <a:spcPts val="0"/>
                        </a:spcBef>
                        <a:spcAft>
                          <a:spcPts val="0"/>
                        </a:spcAft>
                        <a:buNone/>
                      </a:pPr>
                      <a:r>
                        <a:rPr b="1" lang="en" sz="1100">
                          <a:latin typeface="Proxima Nova"/>
                          <a:ea typeface="Proxima Nova"/>
                          <a:cs typeface="Proxima Nova"/>
                          <a:sym typeface="Proxima Nova"/>
                        </a:rPr>
                        <a:t>Number Of Larvae Used</a:t>
                      </a:r>
                      <a:endParaRPr b="1" sz="1100">
                        <a:latin typeface="Proxima Nova"/>
                        <a:ea typeface="Proxima Nova"/>
                        <a:cs typeface="Proxima Nova"/>
                        <a:sym typeface="Proxima Nova"/>
                      </a:endParaRPr>
                    </a:p>
                  </a:txBody>
                  <a:tcPr marT="63500" marB="63500" marR="63500" marL="63500"/>
                </a:tc>
              </a:tr>
              <a:tr h="1165100">
                <a:tc>
                  <a:txBody>
                    <a:bodyPr>
                      <a:noAutofit/>
                    </a:bodyPr>
                    <a:lstStyle/>
                    <a:p>
                      <a:pPr indent="0" lvl="0" marL="0" rtl="0" algn="l">
                        <a:spcBef>
                          <a:spcPts val="0"/>
                        </a:spcBef>
                        <a:spcAft>
                          <a:spcPts val="0"/>
                        </a:spcAft>
                        <a:buNone/>
                      </a:pPr>
                      <a:r>
                        <a:rPr b="1" lang="en" sz="4800">
                          <a:latin typeface="Proxima Nova"/>
                          <a:ea typeface="Proxima Nova"/>
                          <a:cs typeface="Proxima Nova"/>
                          <a:sym typeface="Proxima Nova"/>
                        </a:rPr>
                        <a:t>#7</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sz="8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r h="1310325">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p>
                      <a:pPr indent="0" lvl="0" marL="0" rtl="0" algn="l">
                        <a:spcBef>
                          <a:spcPts val="0"/>
                        </a:spcBef>
                        <a:spcAft>
                          <a:spcPts val="0"/>
                        </a:spcAft>
                        <a:buNone/>
                      </a:pPr>
                      <a:r>
                        <a:rPr b="1" lang="en" sz="4800">
                          <a:latin typeface="Proxima Nova"/>
                          <a:ea typeface="Proxima Nova"/>
                          <a:cs typeface="Proxima Nova"/>
                          <a:sym typeface="Proxima Nova"/>
                        </a:rPr>
                        <a:t>#8</a:t>
                      </a:r>
                      <a:endParaRPr b="1" sz="1100">
                        <a:latin typeface="Proxima Nova"/>
                        <a:ea typeface="Proxima Nova"/>
                        <a:cs typeface="Proxima Nova"/>
                        <a:sym typeface="Proxima Nova"/>
                      </a:endParaRPr>
                    </a:p>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r">
                        <a:spcBef>
                          <a:spcPts val="0"/>
                        </a:spcBef>
                        <a:spcAft>
                          <a:spcPts val="0"/>
                        </a:spcAft>
                        <a:buNone/>
                      </a:pPr>
                      <a:r>
                        <a:rPr lang="en" sz="800">
                          <a:latin typeface="Proxima Nova"/>
                          <a:ea typeface="Proxima Nova"/>
                          <a:cs typeface="Proxima Nova"/>
                          <a:sym typeface="Proxima Nova"/>
                        </a:rPr>
                        <a:t>Grams per day</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r>
            </a:tbl>
          </a:graphicData>
        </a:graphic>
      </p:graphicFrame>
      <p:graphicFrame>
        <p:nvGraphicFramePr>
          <p:cNvPr id="714" name="Google Shape;714;p49"/>
          <p:cNvGraphicFramePr/>
          <p:nvPr/>
        </p:nvGraphicFramePr>
        <p:xfrm>
          <a:off x="90700" y="3948350"/>
          <a:ext cx="3000000" cy="3000000"/>
        </p:xfrm>
        <a:graphic>
          <a:graphicData uri="http://schemas.openxmlformats.org/drawingml/2006/table">
            <a:tbl>
              <a:tblPr>
                <a:noFill/>
                <a:tableStyleId>{61590D37-D273-48FD-A886-C46C0ABAAEE3}</a:tableStyleId>
              </a:tblPr>
              <a:tblGrid>
                <a:gridCol w="1188550"/>
                <a:gridCol w="3003125"/>
                <a:gridCol w="3347900"/>
                <a:gridCol w="1333725"/>
              </a:tblGrid>
              <a:tr h="355600">
                <a:tc gridSpan="2">
                  <a:txBody>
                    <a:bodyPr>
                      <a:noAutofit/>
                    </a:bodyPr>
                    <a:lstStyle/>
                    <a:p>
                      <a:pPr indent="0" lvl="0" marL="0" rtl="0" algn="l">
                        <a:spcBef>
                          <a:spcPts val="0"/>
                        </a:spcBef>
                        <a:spcAft>
                          <a:spcPts val="0"/>
                        </a:spcAft>
                        <a:buNone/>
                      </a:pPr>
                      <a:r>
                        <a:rPr b="1" lang="en" sz="1800">
                          <a:latin typeface="Proxima Nova"/>
                          <a:ea typeface="Proxima Nova"/>
                          <a:cs typeface="Proxima Nova"/>
                          <a:sym typeface="Proxima Nova"/>
                        </a:rPr>
                        <a:t>The group with the best rate was group</a:t>
                      </a:r>
                      <a:r>
                        <a:rPr b="1" lang="en" sz="3000">
                          <a:latin typeface="Proxima Nova"/>
                          <a:ea typeface="Proxima Nova"/>
                          <a:cs typeface="Proxima Nova"/>
                          <a:sym typeface="Proxima Nova"/>
                        </a:rPr>
                        <a:t> </a:t>
                      </a:r>
                      <a:endParaRPr b="1" sz="3000">
                        <a:latin typeface="Proxima Nova"/>
                        <a:ea typeface="Proxima Nova"/>
                        <a:cs typeface="Proxima Nova"/>
                        <a:sym typeface="Proxima Nova"/>
                      </a:endParaRPr>
                    </a:p>
                    <a:p>
                      <a:pPr indent="0" lvl="0" marL="0" rtl="0" algn="l">
                        <a:spcBef>
                          <a:spcPts val="0"/>
                        </a:spcBef>
                        <a:spcAft>
                          <a:spcPts val="0"/>
                        </a:spcAft>
                        <a:buNone/>
                      </a:pPr>
                      <a:r>
                        <a:t/>
                      </a:r>
                      <a:endParaRPr b="1" sz="1100">
                        <a:latin typeface="Proxima Nova"/>
                        <a:ea typeface="Proxima Nova"/>
                        <a:cs typeface="Proxima Nova"/>
                        <a:sym typeface="Proxima Nova"/>
                      </a:endParaRPr>
                    </a:p>
                  </a:txBody>
                  <a:tcPr marT="63500" marB="63500" marR="63500" marL="63500"/>
                </a:tc>
                <a:tc hMerge="1"/>
                <a:tc>
                  <a:txBody>
                    <a:bodyPr>
                      <a:noAutofit/>
                    </a:bodyPr>
                    <a:lstStyle/>
                    <a:p>
                      <a:pPr indent="0" lvl="0" marL="0" rtl="0" algn="l">
                        <a:spcBef>
                          <a:spcPts val="0"/>
                        </a:spcBef>
                        <a:spcAft>
                          <a:spcPts val="0"/>
                        </a:spcAft>
                        <a:buNone/>
                      </a:pPr>
                      <a:r>
                        <a:rPr b="1" lang="en" sz="3000">
                          <a:latin typeface="Proxima Nova"/>
                          <a:ea typeface="Proxima Nova"/>
                          <a:cs typeface="Proxima Nova"/>
                          <a:sym typeface="Proxima Nova"/>
                        </a:rPr>
                        <a:t>____ with a rate of</a:t>
                      </a:r>
                      <a:endParaRPr b="1" sz="1100">
                        <a:latin typeface="Proxima Nova"/>
                        <a:ea typeface="Proxima Nova"/>
                        <a:cs typeface="Proxima Nova"/>
                        <a:sym typeface="Proxima Nova"/>
                      </a:endParaRPr>
                    </a:p>
                  </a:txBody>
                  <a:tcPr marT="63500" marB="63500" marR="63500" marL="63500"/>
                </a:tc>
                <a:tc>
                  <a:txBody>
                    <a:bodyPr>
                      <a:noAutofit/>
                    </a:bodyPr>
                    <a:lstStyle/>
                    <a:p>
                      <a:pPr indent="0" lvl="0" marL="0" rtl="0" algn="l">
                        <a:spcBef>
                          <a:spcPts val="0"/>
                        </a:spcBef>
                        <a:spcAft>
                          <a:spcPts val="0"/>
                        </a:spcAft>
                        <a:buNone/>
                      </a:pPr>
                      <a:r>
                        <a:rPr b="1" lang="en" sz="3000">
                          <a:latin typeface="Proxima Nova"/>
                          <a:ea typeface="Proxima Nova"/>
                          <a:cs typeface="Proxima Nova"/>
                          <a:sym typeface="Proxima Nova"/>
                        </a:rPr>
                        <a:t>____</a:t>
                      </a:r>
                      <a:br>
                        <a:rPr b="1" lang="en" sz="3000">
                          <a:latin typeface="Proxima Nova"/>
                          <a:ea typeface="Proxima Nova"/>
                          <a:cs typeface="Proxima Nova"/>
                          <a:sym typeface="Proxima Nova"/>
                        </a:rPr>
                      </a:br>
                      <a:r>
                        <a:rPr b="1" lang="en">
                          <a:latin typeface="Proxima Nova"/>
                          <a:ea typeface="Proxima Nova"/>
                          <a:cs typeface="Proxima Nova"/>
                          <a:sym typeface="Proxima Nova"/>
                        </a:rPr>
                        <a:t>grams</a:t>
                      </a:r>
                      <a:r>
                        <a:rPr b="1" lang="en">
                          <a:latin typeface="Proxima Nova"/>
                          <a:ea typeface="Proxima Nova"/>
                          <a:cs typeface="Proxima Nova"/>
                          <a:sym typeface="Proxima Nova"/>
                        </a:rPr>
                        <a:t>. per day</a:t>
                      </a:r>
                      <a:endParaRPr b="1">
                        <a:latin typeface="Proxima Nova"/>
                        <a:ea typeface="Proxima Nova"/>
                        <a:cs typeface="Proxima Nova"/>
                        <a:sym typeface="Proxima Nova"/>
                      </a:endParaRPr>
                    </a:p>
                  </a:txBody>
                  <a:tcPr marT="63500" marB="63500" marR="63500" marL="6350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5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Proportional Relationships</a:t>
            </a:r>
            <a:endParaRPr>
              <a:latin typeface="Proxima Nova"/>
              <a:ea typeface="Proxima Nova"/>
              <a:cs typeface="Proxima Nova"/>
              <a:sym typeface="Proxima Nova"/>
            </a:endParaRPr>
          </a:p>
        </p:txBody>
      </p:sp>
      <p:sp>
        <p:nvSpPr>
          <p:cNvPr id="720" name="Google Shape;720;p50"/>
          <p:cNvSpPr txBox="1"/>
          <p:nvPr>
            <p:ph idx="1" type="body"/>
          </p:nvPr>
        </p:nvSpPr>
        <p:spPr>
          <a:xfrm>
            <a:off x="311700" y="572700"/>
            <a:ext cx="8520600" cy="75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Proxima Nova"/>
                <a:ea typeface="Proxima Nova"/>
                <a:cs typeface="Proxima Nova"/>
                <a:sym typeface="Proxima Nova"/>
              </a:rPr>
              <a:t>Dr. Hu states in the </a:t>
            </a:r>
            <a:r>
              <a:rPr lang="en" sz="1200" u="sng">
                <a:solidFill>
                  <a:schemeClr val="hlink"/>
                </a:solidFill>
                <a:latin typeface="Proxima Nova"/>
                <a:ea typeface="Proxima Nova"/>
                <a:cs typeface="Proxima Nova"/>
                <a:sym typeface="Proxima Nova"/>
                <a:hlinkClick r:id="rId3"/>
              </a:rPr>
              <a:t>video(2:07 mark)</a:t>
            </a:r>
            <a:r>
              <a:rPr lang="en" sz="1200">
                <a:latin typeface="Proxima Nova"/>
                <a:ea typeface="Proxima Nova"/>
                <a:cs typeface="Proxima Nova"/>
                <a:sym typeface="Proxima Nova"/>
              </a:rPr>
              <a:t> that the ratio of food consumed to number of larvae is not proportional.  Based on the results from your class, work as a group to determine whether your data confirm or disprove his claim? </a:t>
            </a:r>
            <a:endParaRPr sz="1200">
              <a:latin typeface="Proxima Nova"/>
              <a:ea typeface="Proxima Nova"/>
              <a:cs typeface="Proxima Nova"/>
              <a:sym typeface="Proxima Nova"/>
            </a:endParaRPr>
          </a:p>
        </p:txBody>
      </p:sp>
      <p:sp>
        <p:nvSpPr>
          <p:cNvPr id="721" name="Google Shape;721;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722" name="Google Shape;722;p50"/>
          <p:cNvGraphicFramePr/>
          <p:nvPr/>
        </p:nvGraphicFramePr>
        <p:xfrm>
          <a:off x="252338" y="1391560"/>
          <a:ext cx="3000000" cy="3000000"/>
        </p:xfrm>
        <a:graphic>
          <a:graphicData uri="http://schemas.openxmlformats.org/drawingml/2006/table">
            <a:tbl>
              <a:tblPr>
                <a:noFill/>
                <a:tableStyleId>{EF0F5590-58AE-49AA-914A-E2CC9FB7EC42}</a:tableStyleId>
              </a:tblPr>
              <a:tblGrid>
                <a:gridCol w="1010800"/>
                <a:gridCol w="846000"/>
                <a:gridCol w="928400"/>
                <a:gridCol w="928400"/>
                <a:gridCol w="928400"/>
                <a:gridCol w="928400"/>
                <a:gridCol w="928400"/>
                <a:gridCol w="928400"/>
                <a:gridCol w="928400"/>
              </a:tblGrid>
              <a:tr h="401525">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Group</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1</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2</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3</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4</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5</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6</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7</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8</a:t>
                      </a:r>
                      <a:endParaRPr b="1">
                        <a:solidFill>
                          <a:schemeClr val="dk1"/>
                        </a:solidFill>
                        <a:latin typeface="Proxima Nova"/>
                        <a:ea typeface="Proxima Nova"/>
                        <a:cs typeface="Proxima Nova"/>
                        <a:sym typeface="Proxima Nova"/>
                      </a:endParaRPr>
                    </a:p>
                  </a:txBody>
                  <a:tcPr marT="91425" marB="91425" marR="91425" marL="91425"/>
                </a:tc>
              </a:tr>
              <a:tr h="1034775">
                <a:tc>
                  <a:txBody>
                    <a:bodyPr>
                      <a:noAutofit/>
                    </a:bodyPr>
                    <a:lstStyle/>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Number Of Larvae Used</a:t>
                      </a:r>
                      <a:endParaRPr b="1">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r>
              <a:tr h="1671850">
                <a:tc>
                  <a:txBody>
                    <a:bodyPr>
                      <a:noAutofit/>
                    </a:bodyPr>
                    <a:lstStyle/>
                    <a:p>
                      <a:pPr indent="0" lvl="0" marL="0" rtl="0" algn="ctr">
                        <a:spcBef>
                          <a:spcPts val="0"/>
                        </a:spcBef>
                        <a:spcAft>
                          <a:spcPts val="0"/>
                        </a:spcAft>
                        <a:buNone/>
                      </a:pPr>
                      <a:r>
                        <a:rPr b="1" lang="en" sz="1300">
                          <a:solidFill>
                            <a:schemeClr val="dk1"/>
                          </a:solidFill>
                          <a:latin typeface="Proxima Nova"/>
                          <a:ea typeface="Proxima Nova"/>
                          <a:cs typeface="Proxima Nova"/>
                          <a:sym typeface="Proxima Nova"/>
                        </a:rPr>
                        <a:t>Grams Of Food Consumed Within 24 Hours</a:t>
                      </a:r>
                      <a:endParaRPr b="1" sz="1300">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51"/>
          <p:cNvSpPr txBox="1"/>
          <p:nvPr>
            <p:ph idx="1" type="body"/>
          </p:nvPr>
        </p:nvSpPr>
        <p:spPr>
          <a:xfrm>
            <a:off x="311700" y="572700"/>
            <a:ext cx="8520600" cy="75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Proxima Nova"/>
                <a:ea typeface="Proxima Nova"/>
                <a:cs typeface="Proxima Nova"/>
                <a:sym typeface="Proxima Nova"/>
              </a:rPr>
              <a:t>Dr. Hu states in the </a:t>
            </a:r>
            <a:r>
              <a:rPr lang="en" sz="1200" u="sng">
                <a:solidFill>
                  <a:schemeClr val="hlink"/>
                </a:solidFill>
                <a:latin typeface="Proxima Nova"/>
                <a:ea typeface="Proxima Nova"/>
                <a:cs typeface="Proxima Nova"/>
                <a:sym typeface="Proxima Nova"/>
                <a:hlinkClick r:id="rId3"/>
              </a:rPr>
              <a:t>video(2:07 mark)</a:t>
            </a:r>
            <a:r>
              <a:rPr lang="en" sz="1200">
                <a:latin typeface="Proxima Nova"/>
                <a:ea typeface="Proxima Nova"/>
                <a:cs typeface="Proxima Nova"/>
                <a:sym typeface="Proxima Nova"/>
              </a:rPr>
              <a:t> that the ratio of food consumed to number of larvae is not proportional.  Based on the results from your class, does your data confirm or disprove his claim?</a:t>
            </a:r>
            <a:endParaRPr sz="1200">
              <a:latin typeface="Proxima Nova"/>
              <a:ea typeface="Proxima Nova"/>
              <a:cs typeface="Proxima Nova"/>
              <a:sym typeface="Proxima Nova"/>
            </a:endParaRPr>
          </a:p>
        </p:txBody>
      </p:sp>
      <p:graphicFrame>
        <p:nvGraphicFramePr>
          <p:cNvPr id="728" name="Google Shape;728;p51"/>
          <p:cNvGraphicFramePr/>
          <p:nvPr/>
        </p:nvGraphicFramePr>
        <p:xfrm>
          <a:off x="1045275" y="1204850"/>
          <a:ext cx="3000000" cy="3000000"/>
        </p:xfrm>
        <a:graphic>
          <a:graphicData uri="http://schemas.openxmlformats.org/drawingml/2006/table">
            <a:tbl>
              <a:tblPr>
                <a:noFill/>
                <a:tableStyleId>{61590D37-D273-48FD-A886-C46C0ABAAEE3}</a:tableStyleId>
              </a:tblPr>
              <a:tblGrid>
                <a:gridCol w="981025"/>
                <a:gridCol w="981025"/>
                <a:gridCol w="981025"/>
                <a:gridCol w="981025"/>
                <a:gridCol w="981025"/>
                <a:gridCol w="981025"/>
                <a:gridCol w="981025"/>
                <a:gridCol w="981025"/>
              </a:tblGrid>
              <a:tr h="1053950">
                <a:tc gridSpan="2">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Is the ratio of larvae used to grams consumed between group 1 and 2 proportional?</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Is the ratio of larvae used to grams consumed between group 3 and 4 proportional?</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Is the ratio of larvae used to grams consumed between group 5 and 6 proportional?</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Is the ratio of larvae used to grams consumed between   group 7 and 8 proportional?</a:t>
                      </a:r>
                      <a:endParaRPr b="1" sz="1200">
                        <a:latin typeface="Proxima Nova"/>
                        <a:ea typeface="Proxima Nova"/>
                        <a:cs typeface="Proxima Nova"/>
                        <a:sym typeface="Proxima Nova"/>
                      </a:endParaRPr>
                    </a:p>
                  </a:txBody>
                  <a:tcPr marT="63500" marB="63500" marR="63500" marL="63500"/>
                </a:tc>
                <a:tc hMerge="1"/>
              </a:tr>
              <a:tr h="1053950">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r>
              <a:tr h="1053950">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t/>
                      </a:r>
                      <a:endParaRPr b="1" sz="1200">
                        <a:latin typeface="Proxima Nova"/>
                        <a:ea typeface="Proxima Nova"/>
                        <a:cs typeface="Proxima Nova"/>
                        <a:sym typeface="Proxima Nova"/>
                      </a:endParaRPr>
                    </a:p>
                  </a:txBody>
                  <a:tcPr marT="63500" marB="63500" marR="63500" marL="63500"/>
                </a:tc>
                <a:tc hMerge="1"/>
              </a:tr>
            </a:tbl>
          </a:graphicData>
        </a:graphic>
      </p:graphicFrame>
      <p:sp>
        <p:nvSpPr>
          <p:cNvPr id="729" name="Google Shape;729;p5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Proportional Relationships</a:t>
            </a:r>
            <a:endParaRPr>
              <a:latin typeface="Proxima Nova"/>
              <a:ea typeface="Proxima Nova"/>
              <a:cs typeface="Proxima Nova"/>
              <a:sym typeface="Proxima Nova"/>
            </a:endParaRPr>
          </a:p>
        </p:txBody>
      </p:sp>
      <p:sp>
        <p:nvSpPr>
          <p:cNvPr id="730" name="Google Shape;730;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731" name="Google Shape;731;p51"/>
          <p:cNvGraphicFramePr/>
          <p:nvPr/>
        </p:nvGraphicFramePr>
        <p:xfrm>
          <a:off x="64325" y="4366700"/>
          <a:ext cx="3000000" cy="3000000"/>
        </p:xfrm>
        <a:graphic>
          <a:graphicData uri="http://schemas.openxmlformats.org/drawingml/2006/table">
            <a:tbl>
              <a:tblPr>
                <a:noFill/>
                <a:tableStyleId>{61590D37-D273-48FD-A886-C46C0ABAAEE3}</a:tableStyleId>
              </a:tblPr>
              <a:tblGrid>
                <a:gridCol w="981025"/>
                <a:gridCol w="981025"/>
                <a:gridCol w="981025"/>
                <a:gridCol w="981025"/>
                <a:gridCol w="981025"/>
                <a:gridCol w="981025"/>
                <a:gridCol w="981025"/>
                <a:gridCol w="981025"/>
                <a:gridCol w="981025"/>
              </a:tblGrid>
              <a:tr h="567950">
                <a:tc>
                  <a:txBody>
                    <a:bodyPr>
                      <a:noAutofit/>
                    </a:bodyPr>
                    <a:lstStyle/>
                    <a:p>
                      <a:pPr indent="0" lvl="0" marL="0" rtl="0" algn="ctr">
                        <a:spcBef>
                          <a:spcPts val="0"/>
                        </a:spcBef>
                        <a:spcAft>
                          <a:spcPts val="0"/>
                        </a:spcAft>
                        <a:buNone/>
                      </a:pPr>
                      <a:r>
                        <a:rPr b="1" lang="en" sz="1000">
                          <a:latin typeface="Proxima Nova"/>
                          <a:ea typeface="Proxima Nova"/>
                          <a:cs typeface="Proxima Nova"/>
                          <a:sym typeface="Proxima Nova"/>
                        </a:rPr>
                        <a:t>Are the ratios proportional?</a:t>
                      </a:r>
                      <a:endParaRPr b="1" sz="1000">
                        <a:latin typeface="Proxima Nova"/>
                        <a:ea typeface="Proxima Nova"/>
                        <a:cs typeface="Proxima Nova"/>
                        <a:sym typeface="Proxima Nova"/>
                      </a:endParaRPr>
                    </a:p>
                  </a:txBody>
                  <a:tcPr marT="63500" marB="63500" marR="63500" marL="63500"/>
                </a:tc>
                <a:tc gridSpan="2">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Yes      No</a:t>
                      </a:r>
                      <a:endParaRPr b="1">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Yes      No</a:t>
                      </a:r>
                      <a:endParaRPr b="1">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Yes      No</a:t>
                      </a:r>
                      <a:endParaRPr>
                        <a:latin typeface="Proxima Nova"/>
                        <a:ea typeface="Proxima Nova"/>
                        <a:cs typeface="Proxima Nova"/>
                        <a:sym typeface="Proxima Nova"/>
                      </a:endParaRPr>
                    </a:p>
                  </a:txBody>
                  <a:tcPr marT="63500" marB="63500" marR="63500" marL="63500"/>
                </a:tc>
                <a:tc hMerge="1"/>
                <a:tc gridSpan="2">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Yes      No</a:t>
                      </a:r>
                      <a:endParaRPr>
                        <a:latin typeface="Proxima Nova"/>
                        <a:ea typeface="Proxima Nova"/>
                        <a:cs typeface="Proxima Nova"/>
                        <a:sym typeface="Proxima Nova"/>
                      </a:endParaRPr>
                    </a:p>
                  </a:txBody>
                  <a:tcPr marT="63500" marB="63500" marR="63500" marL="63500"/>
                </a:tc>
                <a:tc hMerge="1"/>
              </a:tr>
            </a:tbl>
          </a:graphicData>
        </a:graphic>
      </p:graphicFrame>
      <p:sp>
        <p:nvSpPr>
          <p:cNvPr id="732" name="Google Shape;732;p51"/>
          <p:cNvSpPr txBox="1"/>
          <p:nvPr/>
        </p:nvSpPr>
        <p:spPr>
          <a:xfrm>
            <a:off x="79275" y="3522950"/>
            <a:ext cx="966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roxima Nova"/>
                <a:ea typeface="Proxima Nova"/>
                <a:cs typeface="Proxima Nova"/>
                <a:sym typeface="Proxima Nova"/>
              </a:rPr>
              <a:t>Answer</a:t>
            </a:r>
            <a:endParaRPr b="1" sz="1800">
              <a:latin typeface="Proxima Nova"/>
              <a:ea typeface="Proxima Nova"/>
              <a:cs typeface="Proxima Nova"/>
              <a:sym typeface="Proxima Nova"/>
            </a:endParaRPr>
          </a:p>
        </p:txBody>
      </p:sp>
      <p:sp>
        <p:nvSpPr>
          <p:cNvPr id="733" name="Google Shape;733;p51"/>
          <p:cNvSpPr txBox="1"/>
          <p:nvPr/>
        </p:nvSpPr>
        <p:spPr>
          <a:xfrm>
            <a:off x="1814325" y="3566975"/>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34" name="Google Shape;734;p51"/>
          <p:cNvSpPr txBox="1"/>
          <p:nvPr/>
        </p:nvSpPr>
        <p:spPr>
          <a:xfrm>
            <a:off x="1074500"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1"/>
          <p:cNvSpPr txBox="1"/>
          <p:nvPr/>
        </p:nvSpPr>
        <p:spPr>
          <a:xfrm>
            <a:off x="2149125"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1"/>
          <p:cNvSpPr txBox="1"/>
          <p:nvPr/>
        </p:nvSpPr>
        <p:spPr>
          <a:xfrm>
            <a:off x="3085275"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1"/>
          <p:cNvSpPr txBox="1"/>
          <p:nvPr/>
        </p:nvSpPr>
        <p:spPr>
          <a:xfrm>
            <a:off x="4159900"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1"/>
          <p:cNvSpPr txBox="1"/>
          <p:nvPr/>
        </p:nvSpPr>
        <p:spPr>
          <a:xfrm>
            <a:off x="5096050"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1"/>
          <p:cNvSpPr txBox="1"/>
          <p:nvPr/>
        </p:nvSpPr>
        <p:spPr>
          <a:xfrm>
            <a:off x="6170675"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1"/>
          <p:cNvSpPr txBox="1"/>
          <p:nvPr/>
        </p:nvSpPr>
        <p:spPr>
          <a:xfrm>
            <a:off x="7009900"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1"/>
          <p:cNvSpPr txBox="1"/>
          <p:nvPr/>
        </p:nvSpPr>
        <p:spPr>
          <a:xfrm>
            <a:off x="8084525" y="3637450"/>
            <a:ext cx="690000" cy="39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1"/>
          <p:cNvSpPr txBox="1"/>
          <p:nvPr/>
        </p:nvSpPr>
        <p:spPr>
          <a:xfrm>
            <a:off x="3800188" y="3566975"/>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43" name="Google Shape;743;p51"/>
          <p:cNvSpPr txBox="1"/>
          <p:nvPr/>
        </p:nvSpPr>
        <p:spPr>
          <a:xfrm>
            <a:off x="5815275" y="3566975"/>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44" name="Google Shape;744;p51"/>
          <p:cNvSpPr txBox="1"/>
          <p:nvPr/>
        </p:nvSpPr>
        <p:spPr>
          <a:xfrm>
            <a:off x="7724813" y="3566975"/>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45" name="Google Shape;745;p51"/>
          <p:cNvSpPr txBox="1"/>
          <p:nvPr/>
        </p:nvSpPr>
        <p:spPr>
          <a:xfrm>
            <a:off x="0" y="2246375"/>
            <a:ext cx="1071300" cy="107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Work </a:t>
            </a:r>
            <a:r>
              <a:rPr b="1" lang="en" sz="1200">
                <a:solidFill>
                  <a:schemeClr val="dk1"/>
                </a:solidFill>
                <a:latin typeface="Proxima Nova"/>
                <a:ea typeface="Proxima Nova"/>
                <a:cs typeface="Proxima Nova"/>
                <a:sym typeface="Proxima Nova"/>
              </a:rPr>
              <a:t>using proportions</a:t>
            </a:r>
            <a:endParaRPr/>
          </a:p>
        </p:txBody>
      </p:sp>
      <p:cxnSp>
        <p:nvCxnSpPr>
          <p:cNvPr id="746" name="Google Shape;746;p51"/>
          <p:cNvCxnSpPr/>
          <p:nvPr/>
        </p:nvCxnSpPr>
        <p:spPr>
          <a:xfrm>
            <a:off x="1074500" y="2888800"/>
            <a:ext cx="695700" cy="0"/>
          </a:xfrm>
          <a:prstGeom prst="straightConnector1">
            <a:avLst/>
          </a:prstGeom>
          <a:noFill/>
          <a:ln cap="flat" cmpd="sng" w="9525">
            <a:solidFill>
              <a:schemeClr val="dk2"/>
            </a:solidFill>
            <a:prstDash val="solid"/>
            <a:round/>
            <a:headEnd len="med" w="med" type="none"/>
            <a:tailEnd len="med" w="med" type="none"/>
          </a:ln>
        </p:spPr>
      </p:cxnSp>
      <p:cxnSp>
        <p:nvCxnSpPr>
          <p:cNvPr id="747" name="Google Shape;747;p51"/>
          <p:cNvCxnSpPr/>
          <p:nvPr/>
        </p:nvCxnSpPr>
        <p:spPr>
          <a:xfrm>
            <a:off x="2146275" y="2888800"/>
            <a:ext cx="695700" cy="0"/>
          </a:xfrm>
          <a:prstGeom prst="straightConnector1">
            <a:avLst/>
          </a:prstGeom>
          <a:noFill/>
          <a:ln cap="flat" cmpd="sng" w="9525">
            <a:solidFill>
              <a:schemeClr val="dk2"/>
            </a:solidFill>
            <a:prstDash val="solid"/>
            <a:round/>
            <a:headEnd len="med" w="med" type="none"/>
            <a:tailEnd len="med" w="med" type="none"/>
          </a:ln>
        </p:spPr>
      </p:cxnSp>
      <p:sp>
        <p:nvSpPr>
          <p:cNvPr id="748" name="Google Shape;748;p51"/>
          <p:cNvSpPr txBox="1"/>
          <p:nvPr/>
        </p:nvSpPr>
        <p:spPr>
          <a:xfrm>
            <a:off x="1814325" y="2627250"/>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49" name="Google Shape;749;p51"/>
          <p:cNvSpPr txBox="1"/>
          <p:nvPr/>
        </p:nvSpPr>
        <p:spPr>
          <a:xfrm>
            <a:off x="1144950" y="2562950"/>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0" name="Google Shape;750;p51"/>
          <p:cNvSpPr txBox="1"/>
          <p:nvPr/>
        </p:nvSpPr>
        <p:spPr>
          <a:xfrm>
            <a:off x="1144950" y="2932950"/>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1" name="Google Shape;751;p51"/>
          <p:cNvSpPr txBox="1"/>
          <p:nvPr/>
        </p:nvSpPr>
        <p:spPr>
          <a:xfrm>
            <a:off x="2184375" y="2562950"/>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2" name="Google Shape;752;p51"/>
          <p:cNvSpPr txBox="1"/>
          <p:nvPr/>
        </p:nvSpPr>
        <p:spPr>
          <a:xfrm>
            <a:off x="2184375" y="2956275"/>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cxnSp>
        <p:nvCxnSpPr>
          <p:cNvPr id="753" name="Google Shape;753;p51"/>
          <p:cNvCxnSpPr/>
          <p:nvPr/>
        </p:nvCxnSpPr>
        <p:spPr>
          <a:xfrm>
            <a:off x="3007400" y="2877138"/>
            <a:ext cx="695700" cy="0"/>
          </a:xfrm>
          <a:prstGeom prst="straightConnector1">
            <a:avLst/>
          </a:prstGeom>
          <a:noFill/>
          <a:ln cap="flat" cmpd="sng" w="9525">
            <a:solidFill>
              <a:schemeClr val="dk2"/>
            </a:solidFill>
            <a:prstDash val="solid"/>
            <a:round/>
            <a:headEnd len="med" w="med" type="none"/>
            <a:tailEnd len="med" w="med" type="none"/>
          </a:ln>
        </p:spPr>
      </p:cxnSp>
      <p:cxnSp>
        <p:nvCxnSpPr>
          <p:cNvPr id="754" name="Google Shape;754;p51"/>
          <p:cNvCxnSpPr/>
          <p:nvPr/>
        </p:nvCxnSpPr>
        <p:spPr>
          <a:xfrm>
            <a:off x="4079175" y="2877138"/>
            <a:ext cx="695700" cy="0"/>
          </a:xfrm>
          <a:prstGeom prst="straightConnector1">
            <a:avLst/>
          </a:prstGeom>
          <a:noFill/>
          <a:ln cap="flat" cmpd="sng" w="9525">
            <a:solidFill>
              <a:schemeClr val="dk2"/>
            </a:solidFill>
            <a:prstDash val="solid"/>
            <a:round/>
            <a:headEnd len="med" w="med" type="none"/>
            <a:tailEnd len="med" w="med" type="none"/>
          </a:ln>
        </p:spPr>
      </p:cxnSp>
      <p:sp>
        <p:nvSpPr>
          <p:cNvPr id="755" name="Google Shape;755;p51"/>
          <p:cNvSpPr txBox="1"/>
          <p:nvPr/>
        </p:nvSpPr>
        <p:spPr>
          <a:xfrm>
            <a:off x="3747225" y="2615588"/>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56" name="Google Shape;756;p51"/>
          <p:cNvSpPr txBox="1"/>
          <p:nvPr/>
        </p:nvSpPr>
        <p:spPr>
          <a:xfrm>
            <a:off x="3077850" y="2551288"/>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7" name="Google Shape;757;p51"/>
          <p:cNvSpPr txBox="1"/>
          <p:nvPr/>
        </p:nvSpPr>
        <p:spPr>
          <a:xfrm>
            <a:off x="3077850" y="2921288"/>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8" name="Google Shape;758;p51"/>
          <p:cNvSpPr txBox="1"/>
          <p:nvPr/>
        </p:nvSpPr>
        <p:spPr>
          <a:xfrm>
            <a:off x="4117275" y="2551288"/>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59" name="Google Shape;759;p51"/>
          <p:cNvSpPr txBox="1"/>
          <p:nvPr/>
        </p:nvSpPr>
        <p:spPr>
          <a:xfrm>
            <a:off x="4117275" y="2944613"/>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cxnSp>
        <p:nvCxnSpPr>
          <p:cNvPr id="760" name="Google Shape;760;p51"/>
          <p:cNvCxnSpPr/>
          <p:nvPr/>
        </p:nvCxnSpPr>
        <p:spPr>
          <a:xfrm>
            <a:off x="5025375" y="2877138"/>
            <a:ext cx="695700" cy="0"/>
          </a:xfrm>
          <a:prstGeom prst="straightConnector1">
            <a:avLst/>
          </a:prstGeom>
          <a:noFill/>
          <a:ln cap="flat" cmpd="sng" w="9525">
            <a:solidFill>
              <a:schemeClr val="dk2"/>
            </a:solidFill>
            <a:prstDash val="solid"/>
            <a:round/>
            <a:headEnd len="med" w="med" type="none"/>
            <a:tailEnd len="med" w="med" type="none"/>
          </a:ln>
        </p:spPr>
      </p:cxnSp>
      <p:cxnSp>
        <p:nvCxnSpPr>
          <p:cNvPr id="761" name="Google Shape;761;p51"/>
          <p:cNvCxnSpPr/>
          <p:nvPr/>
        </p:nvCxnSpPr>
        <p:spPr>
          <a:xfrm>
            <a:off x="6097150" y="2877138"/>
            <a:ext cx="695700" cy="0"/>
          </a:xfrm>
          <a:prstGeom prst="straightConnector1">
            <a:avLst/>
          </a:prstGeom>
          <a:noFill/>
          <a:ln cap="flat" cmpd="sng" w="9525">
            <a:solidFill>
              <a:schemeClr val="dk2"/>
            </a:solidFill>
            <a:prstDash val="solid"/>
            <a:round/>
            <a:headEnd len="med" w="med" type="none"/>
            <a:tailEnd len="med" w="med" type="none"/>
          </a:ln>
        </p:spPr>
      </p:cxnSp>
      <p:sp>
        <p:nvSpPr>
          <p:cNvPr id="762" name="Google Shape;762;p51"/>
          <p:cNvSpPr txBox="1"/>
          <p:nvPr/>
        </p:nvSpPr>
        <p:spPr>
          <a:xfrm>
            <a:off x="5765200" y="2615588"/>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63" name="Google Shape;763;p51"/>
          <p:cNvSpPr txBox="1"/>
          <p:nvPr/>
        </p:nvSpPr>
        <p:spPr>
          <a:xfrm>
            <a:off x="5095825" y="2551288"/>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64" name="Google Shape;764;p51"/>
          <p:cNvSpPr txBox="1"/>
          <p:nvPr/>
        </p:nvSpPr>
        <p:spPr>
          <a:xfrm>
            <a:off x="5095825" y="2921288"/>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65" name="Google Shape;765;p51"/>
          <p:cNvSpPr txBox="1"/>
          <p:nvPr/>
        </p:nvSpPr>
        <p:spPr>
          <a:xfrm>
            <a:off x="6135250" y="2551288"/>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66" name="Google Shape;766;p51"/>
          <p:cNvSpPr txBox="1"/>
          <p:nvPr/>
        </p:nvSpPr>
        <p:spPr>
          <a:xfrm>
            <a:off x="6135250" y="2944613"/>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cxnSp>
        <p:nvCxnSpPr>
          <p:cNvPr id="767" name="Google Shape;767;p51"/>
          <p:cNvCxnSpPr/>
          <p:nvPr/>
        </p:nvCxnSpPr>
        <p:spPr>
          <a:xfrm>
            <a:off x="6931500" y="2865475"/>
            <a:ext cx="695700" cy="0"/>
          </a:xfrm>
          <a:prstGeom prst="straightConnector1">
            <a:avLst/>
          </a:prstGeom>
          <a:noFill/>
          <a:ln cap="flat" cmpd="sng" w="9525">
            <a:solidFill>
              <a:schemeClr val="dk2"/>
            </a:solidFill>
            <a:prstDash val="solid"/>
            <a:round/>
            <a:headEnd len="med" w="med" type="none"/>
            <a:tailEnd len="med" w="med" type="none"/>
          </a:ln>
        </p:spPr>
      </p:cxnSp>
      <p:cxnSp>
        <p:nvCxnSpPr>
          <p:cNvPr id="768" name="Google Shape;768;p51"/>
          <p:cNvCxnSpPr/>
          <p:nvPr/>
        </p:nvCxnSpPr>
        <p:spPr>
          <a:xfrm>
            <a:off x="8003275" y="2865475"/>
            <a:ext cx="695700" cy="0"/>
          </a:xfrm>
          <a:prstGeom prst="straightConnector1">
            <a:avLst/>
          </a:prstGeom>
          <a:noFill/>
          <a:ln cap="flat" cmpd="sng" w="9525">
            <a:solidFill>
              <a:schemeClr val="dk2"/>
            </a:solidFill>
            <a:prstDash val="solid"/>
            <a:round/>
            <a:headEnd len="med" w="med" type="none"/>
            <a:tailEnd len="med" w="med" type="none"/>
          </a:ln>
        </p:spPr>
      </p:cxnSp>
      <p:sp>
        <p:nvSpPr>
          <p:cNvPr id="769" name="Google Shape;769;p51"/>
          <p:cNvSpPr txBox="1"/>
          <p:nvPr/>
        </p:nvSpPr>
        <p:spPr>
          <a:xfrm>
            <a:off x="7671325" y="2603925"/>
            <a:ext cx="334800" cy="20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770" name="Google Shape;770;p51"/>
          <p:cNvSpPr txBox="1"/>
          <p:nvPr/>
        </p:nvSpPr>
        <p:spPr>
          <a:xfrm>
            <a:off x="7001950" y="2539625"/>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71" name="Google Shape;771;p51"/>
          <p:cNvSpPr txBox="1"/>
          <p:nvPr/>
        </p:nvSpPr>
        <p:spPr>
          <a:xfrm>
            <a:off x="7001950" y="2909625"/>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72" name="Google Shape;772;p51"/>
          <p:cNvSpPr txBox="1"/>
          <p:nvPr/>
        </p:nvSpPr>
        <p:spPr>
          <a:xfrm>
            <a:off x="8041375" y="2539625"/>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773" name="Google Shape;773;p51"/>
          <p:cNvSpPr txBox="1"/>
          <p:nvPr/>
        </p:nvSpPr>
        <p:spPr>
          <a:xfrm>
            <a:off x="8041375" y="2932950"/>
            <a:ext cx="619500" cy="28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1492500" y="0"/>
            <a:ext cx="7339800" cy="126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 #2 </a:t>
            </a:r>
            <a:br>
              <a:rPr b="1" lang="en">
                <a:latin typeface="Proxima Nova"/>
                <a:ea typeface="Proxima Nova"/>
                <a:cs typeface="Proxima Nova"/>
                <a:sym typeface="Proxima Nova"/>
              </a:rPr>
            </a:b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graphicFrame>
        <p:nvGraphicFramePr>
          <p:cNvPr id="107" name="Google Shape;107;p16"/>
          <p:cNvGraphicFramePr/>
          <p:nvPr/>
        </p:nvGraphicFramePr>
        <p:xfrm>
          <a:off x="7107875" y="4071675"/>
          <a:ext cx="3000000" cy="3000000"/>
        </p:xfrm>
        <a:graphic>
          <a:graphicData uri="http://schemas.openxmlformats.org/drawingml/2006/table">
            <a:tbl>
              <a:tblPr>
                <a:noFill/>
                <a:tableStyleId>{C5B21DD0-7FDB-4CBA-8E2B-BD9D574F9136}</a:tableStyleId>
              </a:tblPr>
              <a:tblGrid>
                <a:gridCol w="161962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a:t>
                      </a:r>
                      <a:r>
                        <a:rPr lang="en" sz="1400" u="none" cap="none" strike="noStrike">
                          <a:latin typeface="Proxima Nova"/>
                          <a:ea typeface="Proxima Nova"/>
                          <a:cs typeface="Proxima Nova"/>
                          <a:sym typeface="Proxima Nova"/>
                        </a:rPr>
                        <a:t> of food waste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08" name="Google Shape;108;p16"/>
          <p:cNvSpPr txBox="1"/>
          <p:nvPr/>
        </p:nvSpPr>
        <p:spPr>
          <a:xfrm>
            <a:off x="6324275" y="4071675"/>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2.133...</a:t>
            </a:r>
            <a:endParaRPr>
              <a:solidFill>
                <a:schemeClr val="dk1"/>
              </a:solidFill>
              <a:latin typeface="Proxima Nova"/>
              <a:ea typeface="Proxima Nova"/>
              <a:cs typeface="Proxima Nova"/>
              <a:sym typeface="Proxima Nova"/>
            </a:endParaRPr>
          </a:p>
        </p:txBody>
      </p:sp>
      <p:sp>
        <p:nvSpPr>
          <p:cNvPr id="109" name="Google Shape;109;p16"/>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10" name="Google Shape;110;p16"/>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11" name="Google Shape;111;p16"/>
          <p:cNvSpPr txBox="1"/>
          <p:nvPr/>
        </p:nvSpPr>
        <p:spPr>
          <a:xfrm>
            <a:off x="3267775" y="1319428"/>
            <a:ext cx="20295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of food waste.</a:t>
            </a:r>
            <a:endParaRPr/>
          </a:p>
        </p:txBody>
      </p:sp>
      <p:sp>
        <p:nvSpPr>
          <p:cNvPr id="112" name="Google Shape;112;p16"/>
          <p:cNvSpPr txBox="1"/>
          <p:nvPr/>
        </p:nvSpPr>
        <p:spPr>
          <a:xfrm>
            <a:off x="333575" y="1085148"/>
            <a:ext cx="2223600" cy="51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113" name="Google Shape;113;p16"/>
          <p:cNvSpPr txBox="1"/>
          <p:nvPr/>
        </p:nvSpPr>
        <p:spPr>
          <a:xfrm>
            <a:off x="5006775" y="1337728"/>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Our classroom has a total of:</a:t>
            </a:r>
            <a:endParaRPr/>
          </a:p>
        </p:txBody>
      </p:sp>
      <p:sp>
        <p:nvSpPr>
          <p:cNvPr id="114" name="Google Shape;114;p16"/>
          <p:cNvSpPr txBox="1"/>
          <p:nvPr/>
        </p:nvSpPr>
        <p:spPr>
          <a:xfrm>
            <a:off x="8082400" y="1319428"/>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115" name="Google Shape;115;p16"/>
          <p:cNvSpPr txBox="1"/>
          <p:nvPr/>
        </p:nvSpPr>
        <p:spPr>
          <a:xfrm>
            <a:off x="260545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16" name="Google Shape;116;p16"/>
          <p:cNvSpPr txBox="1"/>
          <p:nvPr/>
        </p:nvSpPr>
        <p:spPr>
          <a:xfrm>
            <a:off x="7500550" y="13377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17" name="Google Shape;11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18" name="Google Shape;118;p16"/>
          <p:cNvSpPr txBox="1"/>
          <p:nvPr/>
        </p:nvSpPr>
        <p:spPr>
          <a:xfrm>
            <a:off x="5929175" y="4178100"/>
            <a:ext cx="4944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119" name="Google Shape;119;p16"/>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chemeClr val="dk1"/>
                </a:solidFill>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20" name="Google Shape;120;p16"/>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64</a:t>
            </a:r>
            <a:endParaRPr>
              <a:latin typeface="Proxima Nova"/>
              <a:ea typeface="Proxima Nova"/>
              <a:cs typeface="Proxima Nova"/>
              <a:sym typeface="Proxima Nova"/>
            </a:endParaRPr>
          </a:p>
        </p:txBody>
      </p:sp>
      <p:sp>
        <p:nvSpPr>
          <p:cNvPr id="121" name="Google Shape;121;p16"/>
          <p:cNvSpPr txBox="1"/>
          <p:nvPr/>
        </p:nvSpPr>
        <p:spPr>
          <a:xfrm flipH="1">
            <a:off x="4395450"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30</a:t>
            </a:r>
            <a:endParaRPr/>
          </a:p>
        </p:txBody>
      </p:sp>
      <p:sp>
        <p:nvSpPr>
          <p:cNvPr id="122" name="Google Shape;122;p16"/>
          <p:cNvSpPr txBox="1"/>
          <p:nvPr/>
        </p:nvSpPr>
        <p:spPr>
          <a:xfrm flipH="1">
            <a:off x="4395450" y="23345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p:txBody>
      </p:sp>
      <p:sp>
        <p:nvSpPr>
          <p:cNvPr id="123" name="Google Shape;123;p16"/>
          <p:cNvSpPr txBox="1"/>
          <p:nvPr/>
        </p:nvSpPr>
        <p:spPr>
          <a:xfrm>
            <a:off x="4956150" y="1686913"/>
            <a:ext cx="12678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total students in our class</a:t>
            </a:r>
            <a:endParaRPr/>
          </a:p>
        </p:txBody>
      </p:sp>
      <p:sp>
        <p:nvSpPr>
          <p:cNvPr id="124" name="Google Shape;124;p16"/>
          <p:cNvSpPr txBox="1"/>
          <p:nvPr/>
        </p:nvSpPr>
        <p:spPr>
          <a:xfrm>
            <a:off x="4889850" y="2299800"/>
            <a:ext cx="14004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student</a:t>
            </a:r>
            <a:endParaRPr/>
          </a:p>
        </p:txBody>
      </p:sp>
      <p:sp>
        <p:nvSpPr>
          <p:cNvPr id="125" name="Google Shape;125;p16"/>
          <p:cNvSpPr txBox="1"/>
          <p:nvPr/>
        </p:nvSpPr>
        <p:spPr>
          <a:xfrm>
            <a:off x="1604675" y="1593925"/>
            <a:ext cx="1400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grams </a:t>
            </a:r>
            <a:r>
              <a:rPr lang="en" sz="1200">
                <a:solidFill>
                  <a:schemeClr val="dk1"/>
                </a:solidFill>
                <a:latin typeface="Proxima Nova"/>
                <a:ea typeface="Proxima Nova"/>
                <a:cs typeface="Proxima Nova"/>
                <a:sym typeface="Proxima Nova"/>
              </a:rPr>
              <a:t>of food waste per day by the whole clas</a:t>
            </a:r>
            <a:r>
              <a:rPr lang="en" sz="1200">
                <a:solidFill>
                  <a:schemeClr val="dk1"/>
                </a:solidFill>
                <a:latin typeface="Proxima Nova"/>
                <a:ea typeface="Proxima Nova"/>
                <a:cs typeface="Proxima Nova"/>
                <a:sym typeface="Proxima Nova"/>
              </a:rPr>
              <a:t>s</a:t>
            </a:r>
            <a:endParaRPr sz="1200"/>
          </a:p>
        </p:txBody>
      </p:sp>
      <p:sp>
        <p:nvSpPr>
          <p:cNvPr id="126" name="Google Shape;126;p16"/>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27" name="Google Shape;127;p16"/>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28" name="Google Shape;128;p16"/>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29" name="Google Shape;129;p16"/>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30" name="Google Shape;130;p16"/>
          <p:cNvSpPr txBox="1"/>
          <p:nvPr/>
        </p:nvSpPr>
        <p:spPr>
          <a:xfrm>
            <a:off x="965875" y="2252099"/>
            <a:ext cx="2223600" cy="6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number of grams of food waste in a day by a single student</a:t>
            </a:r>
            <a:endParaRPr sz="1200">
              <a:latin typeface="Proxima Nova"/>
              <a:ea typeface="Proxima Nova"/>
              <a:cs typeface="Proxima Nova"/>
              <a:sym typeface="Proxima Nova"/>
            </a:endParaRPr>
          </a:p>
        </p:txBody>
      </p:sp>
      <p:sp>
        <p:nvSpPr>
          <p:cNvPr id="131" name="Google Shape;131;p16"/>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32" name="Google Shape;132;p16"/>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33" name="Google Shape;133;p16"/>
          <p:cNvSpPr/>
          <p:nvPr/>
        </p:nvSpPr>
        <p:spPr>
          <a:xfrm>
            <a:off x="6801888" y="1691000"/>
            <a:ext cx="2157786" cy="2078568"/>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34" name="Google Shape;134;p16"/>
          <p:cNvSpPr txBox="1"/>
          <p:nvPr/>
        </p:nvSpPr>
        <p:spPr>
          <a:xfrm>
            <a:off x="7281975" y="2219863"/>
            <a:ext cx="1197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There are many ways to set up a proportion to solve for an unknown!</a:t>
            </a:r>
            <a:endParaRPr sz="1000">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p5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Proportional Relationships</a:t>
            </a:r>
            <a:endParaRPr>
              <a:latin typeface="Proxima Nova"/>
              <a:ea typeface="Proxima Nova"/>
              <a:cs typeface="Proxima Nova"/>
              <a:sym typeface="Proxima Nova"/>
            </a:endParaRPr>
          </a:p>
        </p:txBody>
      </p:sp>
      <p:sp>
        <p:nvSpPr>
          <p:cNvPr id="779" name="Google Shape;779;p52"/>
          <p:cNvSpPr txBox="1"/>
          <p:nvPr>
            <p:ph idx="1" type="body"/>
          </p:nvPr>
        </p:nvSpPr>
        <p:spPr>
          <a:xfrm>
            <a:off x="311700" y="481175"/>
            <a:ext cx="8520600" cy="53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Proxima Nova"/>
                <a:ea typeface="Proxima Nova"/>
                <a:cs typeface="Proxima Nova"/>
                <a:sym typeface="Proxima Nova"/>
              </a:rPr>
              <a:t>Graph your results from the previous page to discover whether or not the ratio of number of larvae to grams of food waste consumed form a proportional relationship!</a:t>
            </a:r>
            <a:endParaRPr sz="1200">
              <a:latin typeface="Proxima Nova"/>
              <a:ea typeface="Proxima Nova"/>
              <a:cs typeface="Proxima Nova"/>
              <a:sym typeface="Proxima Nova"/>
            </a:endParaRPr>
          </a:p>
        </p:txBody>
      </p:sp>
      <p:sp>
        <p:nvSpPr>
          <p:cNvPr id="780" name="Google Shape;780;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781" name="Google Shape;781;p52"/>
          <p:cNvPicPr preferRelativeResize="0"/>
          <p:nvPr/>
        </p:nvPicPr>
        <p:blipFill>
          <a:blip r:embed="rId3">
            <a:alphaModFix/>
          </a:blip>
          <a:stretch>
            <a:fillRect/>
          </a:stretch>
        </p:blipFill>
        <p:spPr>
          <a:xfrm>
            <a:off x="922850" y="1012775"/>
            <a:ext cx="6902317" cy="4044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53"/>
          <p:cNvSpPr txBox="1"/>
          <p:nvPr>
            <p:ph type="title"/>
          </p:nvPr>
        </p:nvSpPr>
        <p:spPr>
          <a:xfrm>
            <a:off x="0" y="0"/>
            <a:ext cx="5096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Information For Design Fair Infographic</a:t>
            </a:r>
            <a:endParaRPr b="0" i="0" sz="2800" u="none" cap="none" strike="noStrike">
              <a:solidFill>
                <a:schemeClr val="dk1"/>
              </a:solidFill>
              <a:latin typeface="Proxima Nova"/>
              <a:ea typeface="Proxima Nova"/>
              <a:cs typeface="Proxima Nova"/>
              <a:sym typeface="Proxima Nova"/>
            </a:endParaRPr>
          </a:p>
        </p:txBody>
      </p:sp>
      <p:graphicFrame>
        <p:nvGraphicFramePr>
          <p:cNvPr id="787" name="Google Shape;787;p53"/>
          <p:cNvGraphicFramePr/>
          <p:nvPr/>
        </p:nvGraphicFramePr>
        <p:xfrm>
          <a:off x="5096600" y="132735"/>
          <a:ext cx="3000000" cy="3000000"/>
        </p:xfrm>
        <a:graphic>
          <a:graphicData uri="http://schemas.openxmlformats.org/drawingml/2006/table">
            <a:tbl>
              <a:tblPr>
                <a:noFill/>
                <a:tableStyleId>{C5B21DD0-7FDB-4CBA-8E2B-BD9D574F9136}</a:tableStyleId>
              </a:tblPr>
              <a:tblGrid>
                <a:gridCol w="1737675"/>
                <a:gridCol w="1737675"/>
              </a:tblGrid>
              <a:tr h="7223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What rate did was your food consumed?</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How many larvae did you use?</a:t>
                      </a:r>
                      <a:endParaRPr sz="1400" u="none" cap="none" strike="noStrike">
                        <a:solidFill>
                          <a:schemeClr val="dk1"/>
                        </a:solidFill>
                        <a:latin typeface="Proxima Nova"/>
                        <a:ea typeface="Proxima Nova"/>
                        <a:cs typeface="Proxima Nova"/>
                        <a:sym typeface="Proxima Nova"/>
                      </a:endParaRPr>
                    </a:p>
                  </a:txBody>
                  <a:tcPr marT="91425" marB="91425" marR="91425" marL="91425"/>
                </a:tc>
              </a:tr>
              <a:tr h="35267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r>
            </a:tbl>
          </a:graphicData>
        </a:graphic>
      </p:graphicFrame>
      <p:graphicFrame>
        <p:nvGraphicFramePr>
          <p:cNvPr id="788" name="Google Shape;788;p53"/>
          <p:cNvGraphicFramePr/>
          <p:nvPr/>
        </p:nvGraphicFramePr>
        <p:xfrm>
          <a:off x="192775" y="1340450"/>
          <a:ext cx="3000000" cy="3000000"/>
        </p:xfrm>
        <a:graphic>
          <a:graphicData uri="http://schemas.openxmlformats.org/drawingml/2006/table">
            <a:tbl>
              <a:tblPr>
                <a:noFill/>
                <a:tableStyleId>{C5B21DD0-7FDB-4CBA-8E2B-BD9D574F9136}</a:tableStyleId>
              </a:tblPr>
              <a:tblGrid>
                <a:gridCol w="2793075"/>
                <a:gridCol w="2793075"/>
                <a:gridCol w="2793075"/>
              </a:tblGrid>
              <a:tr h="1169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How long would it take for</a:t>
                      </a:r>
                      <a:r>
                        <a:rPr lang="en">
                          <a:solidFill>
                            <a:schemeClr val="dk1"/>
                          </a:solidFill>
                          <a:latin typeface="Proxima Nova"/>
                          <a:ea typeface="Proxima Nova"/>
                          <a:cs typeface="Proxima Nova"/>
                          <a:sym typeface="Proxima Nova"/>
                        </a:rPr>
                        <a:t> the larvae in</a:t>
                      </a:r>
                      <a:r>
                        <a:rPr lang="en" sz="1400" u="none" cap="none" strike="noStrike">
                          <a:solidFill>
                            <a:schemeClr val="dk1"/>
                          </a:solidFill>
                          <a:latin typeface="Proxima Nova"/>
                          <a:ea typeface="Proxima Nova"/>
                          <a:cs typeface="Proxima Nova"/>
                          <a:sym typeface="Proxima Nova"/>
                        </a:rPr>
                        <a:t> your design to consume the entire food waste from a single person?</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Unique aspects of your design?</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Describe how your design is an efficient use of space, larvae, and materials that may set it apart from other successful designs.</a:t>
                      </a:r>
                      <a:endParaRPr sz="1400" u="none" cap="none" strike="noStrike">
                        <a:solidFill>
                          <a:schemeClr val="dk1"/>
                        </a:solidFill>
                        <a:latin typeface="Proxima Nova"/>
                        <a:ea typeface="Proxima Nova"/>
                        <a:cs typeface="Proxima Nova"/>
                        <a:sym typeface="Proxima Nova"/>
                      </a:endParaRPr>
                    </a:p>
                  </a:txBody>
                  <a:tcPr marT="91425" marB="91425" marR="91425" marL="91425"/>
                </a:tc>
              </a:tr>
              <a:tr h="241007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r>
            </a:tbl>
          </a:graphicData>
        </a:graphic>
      </p:graphicFrame>
      <p:sp>
        <p:nvSpPr>
          <p:cNvPr id="789" name="Google Shape;789;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Google Shape;794;p54"/>
          <p:cNvSpPr txBox="1"/>
          <p:nvPr>
            <p:ph type="title"/>
          </p:nvPr>
        </p:nvSpPr>
        <p:spPr>
          <a:xfrm>
            <a:off x="0" y="0"/>
            <a:ext cx="5096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Information For Design Fair Infographic Part 2</a:t>
            </a:r>
            <a:endParaRPr b="0" i="0" sz="2800" u="none" cap="none" strike="noStrike">
              <a:solidFill>
                <a:schemeClr val="dk1"/>
              </a:solidFill>
              <a:latin typeface="Proxima Nova"/>
              <a:ea typeface="Proxima Nova"/>
              <a:cs typeface="Proxima Nova"/>
              <a:sym typeface="Proxima Nova"/>
            </a:endParaRPr>
          </a:p>
        </p:txBody>
      </p:sp>
      <p:graphicFrame>
        <p:nvGraphicFramePr>
          <p:cNvPr id="795" name="Google Shape;795;p54"/>
          <p:cNvGraphicFramePr/>
          <p:nvPr/>
        </p:nvGraphicFramePr>
        <p:xfrm>
          <a:off x="192775" y="1340450"/>
          <a:ext cx="3000000" cy="3000000"/>
        </p:xfrm>
        <a:graphic>
          <a:graphicData uri="http://schemas.openxmlformats.org/drawingml/2006/table">
            <a:tbl>
              <a:tblPr>
                <a:noFill/>
                <a:tableStyleId>{C5B21DD0-7FDB-4CBA-8E2B-BD9D574F9136}</a:tableStyleId>
              </a:tblPr>
              <a:tblGrid>
                <a:gridCol w="2793075"/>
                <a:gridCol w="2793075"/>
                <a:gridCol w="2793075"/>
              </a:tblGrid>
              <a:tr h="10361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Describe what about this method you thought would be the most successful.  </a:t>
                      </a:r>
                      <a:endParaRPr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What makes this solution something that could have been scaled?</a:t>
                      </a:r>
                      <a:endParaRPr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Proxima Nova"/>
                          <a:ea typeface="Proxima Nova"/>
                          <a:cs typeface="Proxima Nova"/>
                          <a:sym typeface="Proxima Nova"/>
                        </a:rPr>
                        <a:t>What improvements could be made based on your results?</a:t>
                      </a:r>
                      <a:endParaRPr sz="14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r>
              <a:tr h="2523925">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Proxima Nova"/>
                        <a:ea typeface="Proxima Nova"/>
                        <a:cs typeface="Proxima Nova"/>
                        <a:sym typeface="Proxima Nova"/>
                      </a:endParaRPr>
                    </a:p>
                  </a:txBody>
                  <a:tcPr marT="91425" marB="91425" marR="91425" marL="91425"/>
                </a:tc>
              </a:tr>
            </a:tbl>
          </a:graphicData>
        </a:graphic>
      </p:graphicFrame>
      <p:sp>
        <p:nvSpPr>
          <p:cNvPr id="796" name="Google Shape;796;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Google Shape;801;p55"/>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latin typeface="Proxima Nova"/>
                <a:ea typeface="Proxima Nova"/>
                <a:cs typeface="Proxima Nova"/>
                <a:sym typeface="Proxima Nova"/>
              </a:rPr>
              <a:t>Conclusion Question</a:t>
            </a:r>
            <a:endParaRPr>
              <a:latin typeface="Proxima Nova"/>
              <a:ea typeface="Proxima Nova"/>
              <a:cs typeface="Proxima Nova"/>
              <a:sym typeface="Proxima Nova"/>
            </a:endParaRPr>
          </a:p>
          <a:p>
            <a:pPr indent="0" lvl="0" marL="0" marR="0" rtl="0" algn="ctr">
              <a:lnSpc>
                <a:spcPct val="100000"/>
              </a:lnSpc>
              <a:spcBef>
                <a:spcPts val="0"/>
              </a:spcBef>
              <a:spcAft>
                <a:spcPts val="0"/>
              </a:spcAft>
              <a:buClr>
                <a:schemeClr val="dk1"/>
              </a:buClr>
              <a:buSzPts val="2800"/>
              <a:buFont typeface="Arial"/>
              <a:buNone/>
            </a:pPr>
            <a:r>
              <a:rPr lang="en" sz="1400">
                <a:latin typeface="Proxima Nova"/>
                <a:ea typeface="Proxima Nova"/>
                <a:cs typeface="Proxima Nova"/>
                <a:sym typeface="Proxima Nova"/>
              </a:rPr>
              <a:t>These questions should be answered individually</a:t>
            </a:r>
            <a:endParaRPr sz="1400">
              <a:latin typeface="Proxima Nova"/>
              <a:ea typeface="Proxima Nova"/>
              <a:cs typeface="Proxima Nova"/>
              <a:sym typeface="Proxima Nova"/>
            </a:endParaRPr>
          </a:p>
        </p:txBody>
      </p:sp>
      <p:sp>
        <p:nvSpPr>
          <p:cNvPr id="802" name="Google Shape;802;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03" name="Google Shape;803;p55"/>
          <p:cNvGraphicFramePr/>
          <p:nvPr/>
        </p:nvGraphicFramePr>
        <p:xfrm>
          <a:off x="101850" y="755475"/>
          <a:ext cx="3000000" cy="3000000"/>
        </p:xfrm>
        <a:graphic>
          <a:graphicData uri="http://schemas.openxmlformats.org/drawingml/2006/table">
            <a:tbl>
              <a:tblPr>
                <a:noFill/>
                <a:tableStyleId>{EF0F5590-58AE-49AA-914A-E2CC9FB7EC42}</a:tableStyleId>
              </a:tblPr>
              <a:tblGrid>
                <a:gridCol w="2149125"/>
                <a:gridCol w="6532225"/>
              </a:tblGrid>
              <a:tr h="2088625">
                <a:tc>
                  <a:txBody>
                    <a:bodyPr>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Did the rates of grams of food consumed every 24 hours and the number of larvae use between groups form a proportional relationship? Use the graph and your calculations as evidence to support your claim.</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B cap="flat" cmpd="sng" w="9525">
                      <a:solidFill>
                        <a:schemeClr val="dk1"/>
                      </a:solidFill>
                      <a:prstDash val="solid"/>
                      <a:round/>
                      <a:headEnd len="sm" w="sm" type="none"/>
                      <a:tailEnd len="sm" w="sm" type="none"/>
                    </a:lnB>
                  </a:tcPr>
                </a:tc>
              </a:tr>
              <a:tr h="2146325">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Based on the rates determined from your testing, how many larvae would it take to consume one day of food waste generated by your class in only 24 hours?</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56"/>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latin typeface="Proxima Nova"/>
                <a:ea typeface="Proxima Nova"/>
                <a:cs typeface="Proxima Nova"/>
                <a:sym typeface="Proxima Nova"/>
              </a:rPr>
              <a:t>Conclusion Question</a:t>
            </a:r>
            <a:endParaRPr b="0" i="0" sz="2800" u="none" cap="none" strike="noStrike">
              <a:solidFill>
                <a:schemeClr val="dk1"/>
              </a:solidFill>
              <a:latin typeface="Proxima Nova"/>
              <a:ea typeface="Proxima Nova"/>
              <a:cs typeface="Proxima Nova"/>
              <a:sym typeface="Proxima Nova"/>
            </a:endParaRPr>
          </a:p>
        </p:txBody>
      </p:sp>
      <p:sp>
        <p:nvSpPr>
          <p:cNvPr id="809" name="Google Shape;80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10" name="Google Shape;810;p56"/>
          <p:cNvGraphicFramePr/>
          <p:nvPr/>
        </p:nvGraphicFramePr>
        <p:xfrm>
          <a:off x="311700" y="643850"/>
          <a:ext cx="3000000" cy="3000000"/>
        </p:xfrm>
        <a:graphic>
          <a:graphicData uri="http://schemas.openxmlformats.org/drawingml/2006/table">
            <a:tbl>
              <a:tblPr>
                <a:noFill/>
                <a:tableStyleId>{EF0F5590-58AE-49AA-914A-E2CC9FB7EC42}</a:tableStyleId>
              </a:tblPr>
              <a:tblGrid>
                <a:gridCol w="2109325"/>
                <a:gridCol w="6411275"/>
              </a:tblGrid>
              <a:tr h="2049175">
                <a:tc>
                  <a:txBody>
                    <a:bodyPr>
                      <a:noAutofit/>
                    </a:bodyPr>
                    <a:lstStyle/>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Based on your testing results, how many cubic centimeters of space would be required to eliminate the food waste from your whole class? </a:t>
                      </a:r>
                      <a:endParaRPr sz="12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B cap="flat" cmpd="sng" w="9525">
                      <a:solidFill>
                        <a:schemeClr val="dk1"/>
                      </a:solidFill>
                      <a:prstDash val="solid"/>
                      <a:round/>
                      <a:headEnd len="sm" w="sm" type="none"/>
                      <a:tailEnd len="sm" w="sm" type="none"/>
                    </a:lnB>
                  </a:tcPr>
                </a:tc>
              </a:tr>
              <a:tr h="2049175">
                <a:tc>
                  <a:txBody>
                    <a:bodyPr>
                      <a:noAutofit/>
                    </a:bodyPr>
                    <a:lstStyle/>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Ask your teachers for the number of classrooms in your school.  How many larvae would be needed to eliminate all the food waste created at your school within 24 hours if you assumed every classroom produced the same amount of daily food waste as your class?</a:t>
                      </a:r>
                      <a:endParaRPr sz="12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57"/>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latin typeface="Proxima Nova"/>
                <a:ea typeface="Proxima Nova"/>
                <a:cs typeface="Proxima Nova"/>
                <a:sym typeface="Proxima Nova"/>
              </a:rPr>
              <a:t>Conclusion Questions</a:t>
            </a:r>
            <a:endParaRPr b="0" i="0" sz="2800" u="none" cap="none" strike="noStrike">
              <a:solidFill>
                <a:schemeClr val="dk1"/>
              </a:solidFill>
              <a:latin typeface="Proxima Nova"/>
              <a:ea typeface="Proxima Nova"/>
              <a:cs typeface="Proxima Nova"/>
              <a:sym typeface="Proxima Nova"/>
            </a:endParaRPr>
          </a:p>
        </p:txBody>
      </p:sp>
      <p:sp>
        <p:nvSpPr>
          <p:cNvPr id="816" name="Google Shape;816;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17" name="Google Shape;817;p57"/>
          <p:cNvGraphicFramePr/>
          <p:nvPr/>
        </p:nvGraphicFramePr>
        <p:xfrm>
          <a:off x="311700" y="643850"/>
          <a:ext cx="3000000" cy="3000000"/>
        </p:xfrm>
        <a:graphic>
          <a:graphicData uri="http://schemas.openxmlformats.org/drawingml/2006/table">
            <a:tbl>
              <a:tblPr>
                <a:noFill/>
                <a:tableStyleId>{EF0F5590-58AE-49AA-914A-E2CC9FB7EC42}</a:tableStyleId>
              </a:tblPr>
              <a:tblGrid>
                <a:gridCol w="2401025"/>
                <a:gridCol w="6050925"/>
              </a:tblGrid>
              <a:tr h="1719350">
                <a:tc>
                  <a:txBody>
                    <a:bodyPr>
                      <a:noAutofit/>
                    </a:bodyPr>
                    <a:lstStyle/>
                    <a:p>
                      <a:pPr indent="0" lvl="0" marL="0" rtl="0" algn="l">
                        <a:lnSpc>
                          <a:spcPct val="115000"/>
                        </a:lnSpc>
                        <a:spcBef>
                          <a:spcPts val="0"/>
                        </a:spcBef>
                        <a:spcAft>
                          <a:spcPts val="0"/>
                        </a:spcAft>
                        <a:buNone/>
                      </a:pPr>
                      <a:r>
                        <a:rPr lang="en" sz="1100">
                          <a:solidFill>
                            <a:schemeClr val="dk1"/>
                          </a:solidFill>
                          <a:latin typeface="Proxima Nova"/>
                          <a:ea typeface="Proxima Nova"/>
                          <a:cs typeface="Proxima Nova"/>
                          <a:sym typeface="Proxima Nova"/>
                        </a:rPr>
                        <a:t>Based on your testing results how many cubic centimeters of space would be required to eliminate the food waste from your whole school? </a:t>
                      </a:r>
                      <a:endParaRPr sz="11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B cap="flat" cmpd="sng" w="9525">
                      <a:solidFill>
                        <a:schemeClr val="dk1"/>
                      </a:solidFill>
                      <a:prstDash val="solid"/>
                      <a:round/>
                      <a:headEnd len="sm" w="sm" type="none"/>
                      <a:tailEnd len="sm" w="sm" type="none"/>
                    </a:lnB>
                  </a:tcPr>
                </a:tc>
              </a:tr>
              <a:tr h="2552700">
                <a:tc>
                  <a:txBody>
                    <a:bodyPr>
                      <a:noAutofit/>
                    </a:bodyPr>
                    <a:lstStyle/>
                    <a:p>
                      <a:pPr indent="0" lvl="0" marL="0" rtl="0" algn="l">
                        <a:lnSpc>
                          <a:spcPct val="115000"/>
                        </a:lnSpc>
                        <a:spcBef>
                          <a:spcPts val="0"/>
                        </a:spcBef>
                        <a:spcAft>
                          <a:spcPts val="0"/>
                        </a:spcAft>
                        <a:buNone/>
                      </a:pPr>
                      <a:r>
                        <a:rPr lang="en" sz="1100">
                          <a:solidFill>
                            <a:schemeClr val="dk1"/>
                          </a:solidFill>
                          <a:latin typeface="Proxima Nova"/>
                          <a:ea typeface="Proxima Nova"/>
                          <a:cs typeface="Proxima Nova"/>
                          <a:sym typeface="Proxima Nova"/>
                        </a:rPr>
                        <a:t>Companies like </a:t>
                      </a:r>
                      <a:r>
                        <a:rPr lang="en" sz="1100" u="sng">
                          <a:solidFill>
                            <a:schemeClr val="accent5"/>
                          </a:solidFill>
                          <a:latin typeface="Proxima Nova"/>
                          <a:ea typeface="Proxima Nova"/>
                          <a:cs typeface="Proxima Nova"/>
                          <a:sym typeface="Proxima Nova"/>
                          <a:hlinkClick r:id="rId3"/>
                        </a:rPr>
                        <a:t>Fluker’s</a:t>
                      </a:r>
                      <a:r>
                        <a:rPr lang="en" sz="1100">
                          <a:solidFill>
                            <a:schemeClr val="dk1"/>
                          </a:solidFill>
                          <a:latin typeface="Proxima Nova"/>
                          <a:ea typeface="Proxima Nova"/>
                          <a:cs typeface="Proxima Nova"/>
                          <a:sym typeface="Proxima Nova"/>
                        </a:rPr>
                        <a:t> sell Black Soldier Fly Larvae as food for reptile and amphibian pets. Based on the current price charged by this company for 1,000 of their larvae, how much money could your school raise if you sold half of the larvae required in question #6 every two weeks? How much money could your school raise in a month? How much in a 10 month school year?</a:t>
                      </a:r>
                      <a:endParaRPr sz="11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58"/>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Reflection</a:t>
            </a:r>
            <a:endParaRPr b="0" i="0" sz="2800" u="none" cap="none" strike="noStrike">
              <a:solidFill>
                <a:schemeClr val="dk1"/>
              </a:solidFill>
              <a:latin typeface="Proxima Nova"/>
              <a:ea typeface="Proxima Nova"/>
              <a:cs typeface="Proxima Nova"/>
              <a:sym typeface="Proxima Nova"/>
            </a:endParaRPr>
          </a:p>
        </p:txBody>
      </p:sp>
      <p:sp>
        <p:nvSpPr>
          <p:cNvPr id="823" name="Google Shape;823;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24" name="Google Shape;824;p58"/>
          <p:cNvGraphicFramePr/>
          <p:nvPr/>
        </p:nvGraphicFramePr>
        <p:xfrm>
          <a:off x="311700" y="643850"/>
          <a:ext cx="3000000" cy="3000000"/>
        </p:xfrm>
        <a:graphic>
          <a:graphicData uri="http://schemas.openxmlformats.org/drawingml/2006/table">
            <a:tbl>
              <a:tblPr>
                <a:noFill/>
                <a:tableStyleId>{EF0F5590-58AE-49AA-914A-E2CC9FB7EC42}</a:tableStyleId>
              </a:tblPr>
              <a:tblGrid>
                <a:gridCol w="2109325"/>
                <a:gridCol w="6411275"/>
              </a:tblGrid>
              <a:tr h="2049175">
                <a:tc>
                  <a:txBody>
                    <a:bodyPr>
                      <a:noAutofit/>
                    </a:bodyPr>
                    <a:lstStyle/>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In your opinion what design features made a design successful?</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Are there features that didn’t work as planned?  How would you change them?</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1"/>
                      </a:solidFill>
                      <a:prstDash val="solid"/>
                      <a:round/>
                      <a:headEnd len="sm" w="sm" type="none"/>
                      <a:tailEnd len="sm" w="sm" type="none"/>
                    </a:lnB>
                  </a:tcPr>
                </a:tc>
              </a:tr>
              <a:tr h="2049175">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In your opinion, is the problem of food waste at your school something that can be solved by any of the designs generated by your class?</a:t>
                      </a:r>
                      <a:endParaRPr sz="1200">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8" name="Shape 828"/>
        <p:cNvGrpSpPr/>
        <p:nvPr/>
      </p:nvGrpSpPr>
      <p:grpSpPr>
        <a:xfrm>
          <a:off x="0" y="0"/>
          <a:ext cx="0" cy="0"/>
          <a:chOff x="0" y="0"/>
          <a:chExt cx="0" cy="0"/>
        </a:xfrm>
      </p:grpSpPr>
      <p:sp>
        <p:nvSpPr>
          <p:cNvPr id="829" name="Google Shape;829;p59"/>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Proxima Nova"/>
                <a:ea typeface="Proxima Nova"/>
                <a:cs typeface="Proxima Nova"/>
                <a:sym typeface="Proxima Nova"/>
              </a:rPr>
              <a:t>Reflection</a:t>
            </a:r>
            <a:endParaRPr b="0" i="0" sz="2800" u="none" cap="none" strike="noStrike">
              <a:solidFill>
                <a:schemeClr val="dk1"/>
              </a:solidFill>
              <a:latin typeface="Proxima Nova"/>
              <a:ea typeface="Proxima Nova"/>
              <a:cs typeface="Proxima Nova"/>
              <a:sym typeface="Proxima Nova"/>
            </a:endParaRPr>
          </a:p>
        </p:txBody>
      </p:sp>
      <p:sp>
        <p:nvSpPr>
          <p:cNvPr id="830" name="Google Shape;830;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31" name="Google Shape;831;p59"/>
          <p:cNvGraphicFramePr/>
          <p:nvPr/>
        </p:nvGraphicFramePr>
        <p:xfrm>
          <a:off x="311700" y="643850"/>
          <a:ext cx="3000000" cy="3000000"/>
        </p:xfrm>
        <a:graphic>
          <a:graphicData uri="http://schemas.openxmlformats.org/drawingml/2006/table">
            <a:tbl>
              <a:tblPr>
                <a:noFill/>
                <a:tableStyleId>{EF0F5590-58AE-49AA-914A-E2CC9FB7EC42}</a:tableStyleId>
              </a:tblPr>
              <a:tblGrid>
                <a:gridCol w="2401025"/>
                <a:gridCol w="6050925"/>
              </a:tblGrid>
              <a:tr h="1719350">
                <a:tc rowSpan="2">
                  <a:txBody>
                    <a:bodyPr>
                      <a:noAutofit/>
                    </a:bodyPr>
                    <a:lstStyle/>
                    <a:p>
                      <a:pPr indent="0" lvl="0" marL="0" rtl="0" algn="ctr">
                        <a:lnSpc>
                          <a:spcPct val="115000"/>
                        </a:lnSpc>
                        <a:spcBef>
                          <a:spcPts val="0"/>
                        </a:spcBef>
                        <a:spcAft>
                          <a:spcPts val="0"/>
                        </a:spcAft>
                        <a:buNone/>
                      </a:pPr>
                      <a:r>
                        <a:rPr lang="en" sz="2200">
                          <a:solidFill>
                            <a:schemeClr val="dk1"/>
                          </a:solidFill>
                          <a:latin typeface="Proxima Nova"/>
                          <a:ea typeface="Proxima Nova"/>
                          <a:cs typeface="Proxima Nova"/>
                          <a:sym typeface="Proxima Nova"/>
                        </a:rPr>
                        <a:t>In your opinion, is using Black Soldier Fly larvae as a means of recycling food waste a reasonable solution?</a:t>
                      </a:r>
                      <a:r>
                        <a:rPr lang="en" sz="2200">
                          <a:solidFill>
                            <a:schemeClr val="dk1"/>
                          </a:solidFill>
                          <a:latin typeface="Proxima Nova"/>
                          <a:ea typeface="Proxima Nova"/>
                          <a:cs typeface="Proxima Nova"/>
                          <a:sym typeface="Proxima Nova"/>
                        </a:rPr>
                        <a:t> What will you do with all the adult flies leftover?</a:t>
                      </a:r>
                      <a:endParaRPr sz="2200">
                        <a:solidFill>
                          <a:schemeClr val="dk1"/>
                        </a:solidFill>
                        <a:latin typeface="Proxima Nova"/>
                        <a:ea typeface="Proxima Nova"/>
                        <a:cs typeface="Proxima Nova"/>
                        <a:sym typeface="Proxima Nova"/>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1"/>
                      </a:solidFill>
                      <a:prstDash val="solid"/>
                      <a:round/>
                      <a:headEnd len="sm" w="sm" type="none"/>
                      <a:tailEnd len="sm" w="sm" type="none"/>
                    </a:lnB>
                  </a:tcPr>
                </a:tc>
              </a:tr>
              <a:tr h="2552700">
                <a:tc vMerge="1"/>
                <a:tc vMerge="1"/>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5" name="Shape 835"/>
        <p:cNvGrpSpPr/>
        <p:nvPr/>
      </p:nvGrpSpPr>
      <p:grpSpPr>
        <a:xfrm>
          <a:off x="0" y="0"/>
          <a:ext cx="0" cy="0"/>
          <a:chOff x="0" y="0"/>
          <a:chExt cx="0" cy="0"/>
        </a:xfrm>
      </p:grpSpPr>
      <p:sp>
        <p:nvSpPr>
          <p:cNvPr id="836" name="Google Shape;836;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Rubric For Each Reflection Question</a:t>
            </a:r>
            <a:endParaRPr>
              <a:latin typeface="Proxima Nova"/>
              <a:ea typeface="Proxima Nova"/>
              <a:cs typeface="Proxima Nova"/>
              <a:sym typeface="Proxima Nova"/>
            </a:endParaRPr>
          </a:p>
        </p:txBody>
      </p:sp>
      <p:sp>
        <p:nvSpPr>
          <p:cNvPr id="837" name="Google Shape;837;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38" name="Google Shape;838;p60"/>
          <p:cNvGraphicFramePr/>
          <p:nvPr/>
        </p:nvGraphicFramePr>
        <p:xfrm>
          <a:off x="311700" y="1086650"/>
          <a:ext cx="3000000" cy="3000000"/>
        </p:xfrm>
        <a:graphic>
          <a:graphicData uri="http://schemas.openxmlformats.org/drawingml/2006/table">
            <a:tbl>
              <a:tblPr>
                <a:noFill/>
                <a:tableStyleId>{EF0F5590-58AE-49AA-914A-E2CC9FB7EC42}</a:tableStyleId>
              </a:tblPr>
              <a:tblGrid>
                <a:gridCol w="1655275"/>
                <a:gridCol w="2534025"/>
                <a:gridCol w="2094650"/>
                <a:gridCol w="2094650"/>
              </a:tblGrid>
              <a:tr h="542900">
                <a:tc>
                  <a:txBody>
                    <a:bodyPr>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Criteria</a:t>
                      </a:r>
                      <a:endParaRPr b="1" sz="2400">
                        <a:solidFill>
                          <a:schemeClr val="dk1"/>
                        </a:solidFill>
                        <a:latin typeface="Proxima Nova"/>
                        <a:ea typeface="Proxima Nova"/>
                        <a:cs typeface="Proxima Nova"/>
                        <a:sym typeface="Proxima Nova"/>
                      </a:endParaRPr>
                    </a:p>
                  </a:txBody>
                  <a:tcPr marT="91425" marB="91425" marR="91425" marL="91425" anchor="ctr"/>
                </a:tc>
                <a:tc>
                  <a:txBody>
                    <a:bodyPr>
                      <a:noAutofit/>
                    </a:bodyPr>
                    <a:lstStyle/>
                    <a:p>
                      <a:pPr indent="0" lvl="0" marL="0" rtl="0" algn="ctr">
                        <a:spcBef>
                          <a:spcPts val="0"/>
                        </a:spcBef>
                        <a:spcAft>
                          <a:spcPts val="0"/>
                        </a:spcAft>
                        <a:buNone/>
                      </a:pPr>
                      <a:r>
                        <a:rPr b="1" lang="en" sz="1800">
                          <a:solidFill>
                            <a:schemeClr val="dk1"/>
                          </a:solidFill>
                          <a:latin typeface="Proxima Nova"/>
                          <a:ea typeface="Proxima Nova"/>
                          <a:cs typeface="Proxima Nova"/>
                          <a:sym typeface="Proxima Nova"/>
                        </a:rPr>
                        <a:t>3</a:t>
                      </a:r>
                      <a:endParaRPr b="1" sz="1800">
                        <a:solidFill>
                          <a:schemeClr val="dk1"/>
                        </a:solidFill>
                        <a:latin typeface="Proxima Nova"/>
                        <a:ea typeface="Proxima Nova"/>
                        <a:cs typeface="Proxima Nova"/>
                        <a:sym typeface="Proxima Nova"/>
                      </a:endParaRPr>
                    </a:p>
                  </a:txBody>
                  <a:tcPr marT="91425" marB="91425" marR="91425" marL="91425" anchor="ctr">
                    <a:lnB cap="flat" cmpd="sng" w="12700">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chemeClr val="dk1"/>
                          </a:solidFill>
                          <a:latin typeface="Proxima Nova"/>
                          <a:ea typeface="Proxima Nova"/>
                          <a:cs typeface="Proxima Nova"/>
                          <a:sym typeface="Proxima Nova"/>
                        </a:rPr>
                        <a:t>2</a:t>
                      </a:r>
                      <a:endParaRPr b="1" sz="1800">
                        <a:solidFill>
                          <a:schemeClr val="dk1"/>
                        </a:solidFill>
                        <a:latin typeface="Proxima Nova"/>
                        <a:ea typeface="Proxima Nova"/>
                        <a:cs typeface="Proxima Nova"/>
                        <a:sym typeface="Proxima Nova"/>
                      </a:endParaRPr>
                    </a:p>
                  </a:txBody>
                  <a:tcPr marT="91425" marB="91425" marR="91425" marL="91425" anchor="ctr">
                    <a:lnB cap="flat" cmpd="sng" w="12700">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chemeClr val="dk1"/>
                          </a:solidFill>
                          <a:latin typeface="Proxima Nova"/>
                          <a:ea typeface="Proxima Nova"/>
                          <a:cs typeface="Proxima Nova"/>
                          <a:sym typeface="Proxima Nova"/>
                        </a:rPr>
                        <a:t>1</a:t>
                      </a:r>
                      <a:endParaRPr b="1" sz="1800">
                        <a:solidFill>
                          <a:schemeClr val="dk1"/>
                        </a:solidFill>
                        <a:latin typeface="Proxima Nova"/>
                        <a:ea typeface="Proxima Nova"/>
                        <a:cs typeface="Proxima Nova"/>
                        <a:sym typeface="Proxima Nova"/>
                      </a:endParaRPr>
                    </a:p>
                  </a:txBody>
                  <a:tcPr marT="91425" marB="91425" marR="91425" marL="91425" anchor="ctr">
                    <a:lnB cap="flat" cmpd="sng" w="12700">
                      <a:solidFill>
                        <a:srgbClr val="9E9E9E"/>
                      </a:solidFill>
                      <a:prstDash val="solid"/>
                      <a:round/>
                      <a:headEnd len="sm" w="sm" type="none"/>
                      <a:tailEnd len="sm" w="sm" type="none"/>
                    </a:lnB>
                  </a:tcPr>
                </a:tc>
              </a:tr>
              <a:tr h="945575">
                <a:tc>
                  <a:txBody>
                    <a:bodyPr>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Claim</a:t>
                      </a:r>
                      <a:endParaRPr b="1" sz="2400">
                        <a:solidFill>
                          <a:schemeClr val="dk1"/>
                        </a:solidFill>
                        <a:latin typeface="Proxima Nova"/>
                        <a:ea typeface="Proxima Nova"/>
                        <a:cs typeface="Proxima Nova"/>
                        <a:sym typeface="Proxima Nova"/>
                      </a:endParaRPr>
                    </a:p>
                  </a:txBody>
                  <a:tcPr marT="91425" marB="91425" marR="91425" marL="91425" anchor="ctr">
                    <a:lnR cap="flat" cmpd="sng" w="12700">
                      <a:solidFill>
                        <a:srgbClr val="9E9E9E"/>
                      </a:solidFill>
                      <a:prstDash val="solid"/>
                      <a:round/>
                      <a:headEnd len="sm" w="sm" type="none"/>
                      <a:tailEnd len="sm" w="sm" type="none"/>
                    </a:lnR>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Claim is stated explicitly and is easily found as the first component of the student’s answer.</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Claim is stated using any indirect manner at the start of a student’s answer.</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Claim is not clear and/or is not the first component of a student’s answer.</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945575">
                <a:tc>
                  <a:txBody>
                    <a:bodyPr>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Evidence</a:t>
                      </a:r>
                      <a:endParaRPr b="1" sz="2400">
                        <a:solidFill>
                          <a:schemeClr val="dk1"/>
                        </a:solidFill>
                        <a:latin typeface="Proxima Nova"/>
                        <a:ea typeface="Proxima Nova"/>
                        <a:cs typeface="Proxima Nova"/>
                        <a:sym typeface="Proxima Nova"/>
                      </a:endParaRPr>
                    </a:p>
                  </a:txBody>
                  <a:tcPr marT="91425" marB="91425" marR="91425" marL="91425" anchor="ctr">
                    <a:lnR cap="flat" cmpd="sng" w="12700">
                      <a:solidFill>
                        <a:srgbClr val="9E9E9E"/>
                      </a:solidFill>
                      <a:prstDash val="solid"/>
                      <a:round/>
                      <a:headEnd len="sm" w="sm" type="none"/>
                      <a:tailEnd len="sm" w="sm" type="none"/>
                    </a:lnR>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Student uses evidence directly from the work or findings from the activity. The student explicitly states where the evidence can be found and where it came from.</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Student uses evidence directly from the work or findings from the activity. There is no citation provided to where that information can be found.</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Student uses no evidence or uses strictly anecdotal evidence not from the activity.</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945575">
                <a:tc>
                  <a:txBody>
                    <a:bodyPr>
                      <a:no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Reasoning</a:t>
                      </a:r>
                      <a:endParaRPr b="1" sz="2400">
                        <a:solidFill>
                          <a:schemeClr val="dk1"/>
                        </a:solidFill>
                        <a:latin typeface="Proxima Nova"/>
                        <a:ea typeface="Proxima Nova"/>
                        <a:cs typeface="Proxima Nova"/>
                        <a:sym typeface="Proxima Nova"/>
                      </a:endParaRPr>
                    </a:p>
                  </a:txBody>
                  <a:tcPr marT="91425" marB="91425" marR="91425" marL="91425" anchor="ctr">
                    <a:lnR cap="flat" cmpd="sng" w="12700">
                      <a:solidFill>
                        <a:srgbClr val="9E9E9E"/>
                      </a:solidFill>
                      <a:prstDash val="solid"/>
                      <a:round/>
                      <a:headEnd len="sm" w="sm" type="none"/>
                      <a:tailEnd len="sm" w="sm" type="none"/>
                    </a:lnR>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Reasoning is provided that directly supports the claim and uses the evidence previously provided. Reasoning is provided after the evidence and is not simply the evidence provided.</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Reasoning provided is simply the statement of the evidence without further explanation or reasoning provided is flawed.</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100">
                          <a:latin typeface="Proxima Nova"/>
                          <a:ea typeface="Proxima Nova"/>
                          <a:cs typeface="Proxima Nova"/>
                          <a:sym typeface="Proxima Nova"/>
                        </a:rPr>
                        <a:t>Reasoning provided does not directly relate to the evidence supported or is inaccurate</a:t>
                      </a:r>
                      <a:endParaRPr sz="1100">
                        <a:latin typeface="Proxima Nova"/>
                        <a:ea typeface="Proxima Nova"/>
                        <a:cs typeface="Proxima Nova"/>
                        <a:sym typeface="Proxima Nova"/>
                      </a:endParaRPr>
                    </a:p>
                  </a:txBody>
                  <a:tcPr marT="88900" marB="88900" marR="88900" marL="88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17"/>
          <p:cNvSpPr txBox="1"/>
          <p:nvPr>
            <p:ph type="title"/>
          </p:nvPr>
        </p:nvSpPr>
        <p:spPr>
          <a:xfrm>
            <a:off x="1492500" y="0"/>
            <a:ext cx="73398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 #3 </a:t>
            </a:r>
            <a:br>
              <a:rPr b="1" lang="en">
                <a:latin typeface="Proxima Nova"/>
                <a:ea typeface="Proxima Nova"/>
                <a:cs typeface="Proxima Nova"/>
                <a:sym typeface="Proxima Nova"/>
              </a:rPr>
            </a:b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graphicFrame>
        <p:nvGraphicFramePr>
          <p:cNvPr id="140" name="Google Shape;140;p17"/>
          <p:cNvGraphicFramePr/>
          <p:nvPr/>
        </p:nvGraphicFramePr>
        <p:xfrm>
          <a:off x="7107875" y="4071675"/>
          <a:ext cx="3000000" cy="3000000"/>
        </p:xfrm>
        <a:graphic>
          <a:graphicData uri="http://schemas.openxmlformats.org/drawingml/2006/table">
            <a:tbl>
              <a:tblPr>
                <a:noFill/>
                <a:tableStyleId>{C5B21DD0-7FDB-4CBA-8E2B-BD9D574F9136}</a:tableStyleId>
              </a:tblPr>
              <a:tblGrid>
                <a:gridCol w="161962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 </a:t>
                      </a:r>
                      <a:r>
                        <a:rPr lang="en" sz="1400" u="none" cap="none" strike="noStrike">
                          <a:latin typeface="Proxima Nova"/>
                          <a:ea typeface="Proxima Nova"/>
                          <a:cs typeface="Proxima Nova"/>
                          <a:sym typeface="Proxima Nova"/>
                        </a:rPr>
                        <a:t>of food waste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41" name="Google Shape;141;p17"/>
          <p:cNvSpPr txBox="1"/>
          <p:nvPr/>
        </p:nvSpPr>
        <p:spPr>
          <a:xfrm>
            <a:off x="6324275" y="4071675"/>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2.133...</a:t>
            </a:r>
            <a:endParaRPr>
              <a:solidFill>
                <a:schemeClr val="dk1"/>
              </a:solidFill>
              <a:latin typeface="Proxima Nova"/>
              <a:ea typeface="Proxima Nova"/>
              <a:cs typeface="Proxima Nova"/>
              <a:sym typeface="Proxima Nova"/>
            </a:endParaRPr>
          </a:p>
        </p:txBody>
      </p:sp>
      <p:sp>
        <p:nvSpPr>
          <p:cNvPr id="142" name="Google Shape;142;p17"/>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43" name="Google Shape;143;p17"/>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44" name="Google Shape;144;p17"/>
          <p:cNvSpPr txBox="1"/>
          <p:nvPr/>
        </p:nvSpPr>
        <p:spPr>
          <a:xfrm>
            <a:off x="3267775" y="1319428"/>
            <a:ext cx="20295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of food waste.</a:t>
            </a:r>
            <a:endParaRPr/>
          </a:p>
        </p:txBody>
      </p:sp>
      <p:sp>
        <p:nvSpPr>
          <p:cNvPr id="145" name="Google Shape;145;p17"/>
          <p:cNvSpPr txBox="1"/>
          <p:nvPr/>
        </p:nvSpPr>
        <p:spPr>
          <a:xfrm>
            <a:off x="333575" y="1085148"/>
            <a:ext cx="2223600" cy="51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146" name="Google Shape;146;p17"/>
          <p:cNvSpPr txBox="1"/>
          <p:nvPr/>
        </p:nvSpPr>
        <p:spPr>
          <a:xfrm>
            <a:off x="5006775" y="1337728"/>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Our classroom has a total of:</a:t>
            </a:r>
            <a:endParaRPr/>
          </a:p>
        </p:txBody>
      </p:sp>
      <p:sp>
        <p:nvSpPr>
          <p:cNvPr id="147" name="Google Shape;147;p17"/>
          <p:cNvSpPr txBox="1"/>
          <p:nvPr/>
        </p:nvSpPr>
        <p:spPr>
          <a:xfrm>
            <a:off x="8082400" y="1319428"/>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148" name="Google Shape;148;p17"/>
          <p:cNvSpPr txBox="1"/>
          <p:nvPr/>
        </p:nvSpPr>
        <p:spPr>
          <a:xfrm>
            <a:off x="260545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49" name="Google Shape;149;p17"/>
          <p:cNvSpPr txBox="1"/>
          <p:nvPr/>
        </p:nvSpPr>
        <p:spPr>
          <a:xfrm>
            <a:off x="7500550" y="13377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50" name="Google Shape;15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51" name="Google Shape;151;p17"/>
          <p:cNvSpPr txBox="1"/>
          <p:nvPr/>
        </p:nvSpPr>
        <p:spPr>
          <a:xfrm>
            <a:off x="5929175" y="4178100"/>
            <a:ext cx="4944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152" name="Google Shape;152;p17"/>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latin typeface="Proxima Nova"/>
              <a:ea typeface="Proxima Nova"/>
              <a:cs typeface="Proxima Nova"/>
              <a:sym typeface="Proxima Nova"/>
            </a:endParaRPr>
          </a:p>
        </p:txBody>
      </p:sp>
      <p:sp>
        <p:nvSpPr>
          <p:cNvPr id="153" name="Google Shape;153;p17"/>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chemeClr val="dk1"/>
                </a:solidFill>
                <a:latin typeface="Proxima Nova"/>
                <a:ea typeface="Proxima Nova"/>
                <a:cs typeface="Proxima Nova"/>
                <a:sym typeface="Proxima Nova"/>
              </a:rPr>
              <a:t>x</a:t>
            </a:r>
            <a:endParaRPr sz="1800">
              <a:latin typeface="Proxima Nova"/>
              <a:ea typeface="Proxima Nova"/>
              <a:cs typeface="Proxima Nova"/>
              <a:sym typeface="Proxima Nova"/>
            </a:endParaRPr>
          </a:p>
        </p:txBody>
      </p:sp>
      <p:sp>
        <p:nvSpPr>
          <p:cNvPr id="154" name="Google Shape;154;p17"/>
          <p:cNvSpPr txBox="1"/>
          <p:nvPr/>
        </p:nvSpPr>
        <p:spPr>
          <a:xfrm flipH="1">
            <a:off x="4395450"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p:txBody>
      </p:sp>
      <p:sp>
        <p:nvSpPr>
          <p:cNvPr id="155" name="Google Shape;155;p17"/>
          <p:cNvSpPr txBox="1"/>
          <p:nvPr/>
        </p:nvSpPr>
        <p:spPr>
          <a:xfrm flipH="1">
            <a:off x="4395450" y="23345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30</a:t>
            </a:r>
            <a:endParaRPr>
              <a:latin typeface="Proxima Nova"/>
              <a:ea typeface="Proxima Nova"/>
              <a:cs typeface="Proxima Nova"/>
              <a:sym typeface="Proxima Nova"/>
            </a:endParaRPr>
          </a:p>
        </p:txBody>
      </p:sp>
      <p:sp>
        <p:nvSpPr>
          <p:cNvPr id="156" name="Google Shape;156;p17"/>
          <p:cNvSpPr txBox="1"/>
          <p:nvPr/>
        </p:nvSpPr>
        <p:spPr>
          <a:xfrm>
            <a:off x="4889850" y="2272763"/>
            <a:ext cx="12678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total students in our class</a:t>
            </a:r>
            <a:endParaRPr/>
          </a:p>
        </p:txBody>
      </p:sp>
      <p:sp>
        <p:nvSpPr>
          <p:cNvPr id="157" name="Google Shape;157;p17"/>
          <p:cNvSpPr txBox="1"/>
          <p:nvPr/>
        </p:nvSpPr>
        <p:spPr>
          <a:xfrm>
            <a:off x="4889850" y="1844713"/>
            <a:ext cx="14004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student</a:t>
            </a:r>
            <a:endParaRPr/>
          </a:p>
        </p:txBody>
      </p:sp>
      <p:sp>
        <p:nvSpPr>
          <p:cNvPr id="158" name="Google Shape;158;p17"/>
          <p:cNvSpPr txBox="1"/>
          <p:nvPr/>
        </p:nvSpPr>
        <p:spPr>
          <a:xfrm>
            <a:off x="1538375" y="2194225"/>
            <a:ext cx="1400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a:t>
            </a:r>
            <a:r>
              <a:rPr lang="en" sz="1200">
                <a:solidFill>
                  <a:schemeClr val="dk1"/>
                </a:solidFill>
                <a:latin typeface="Proxima Nova"/>
                <a:ea typeface="Proxima Nova"/>
                <a:cs typeface="Proxima Nova"/>
                <a:sym typeface="Proxima Nova"/>
              </a:rPr>
              <a:t>s of food waste per day by the whole clas</a:t>
            </a:r>
            <a:r>
              <a:rPr lang="en" sz="1200">
                <a:solidFill>
                  <a:schemeClr val="dk1"/>
                </a:solidFill>
                <a:latin typeface="Proxima Nova"/>
                <a:ea typeface="Proxima Nova"/>
                <a:cs typeface="Proxima Nova"/>
                <a:sym typeface="Proxima Nova"/>
              </a:rPr>
              <a:t>s</a:t>
            </a:r>
            <a:endParaRPr sz="1200"/>
          </a:p>
        </p:txBody>
      </p:sp>
      <p:sp>
        <p:nvSpPr>
          <p:cNvPr id="159" name="Google Shape;159;p17"/>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60" name="Google Shape;160;p17"/>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61" name="Google Shape;161;p17"/>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62" name="Google Shape;162;p17"/>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63" name="Google Shape;163;p17"/>
          <p:cNvSpPr txBox="1"/>
          <p:nvPr/>
        </p:nvSpPr>
        <p:spPr>
          <a:xfrm>
            <a:off x="1449725" y="1558500"/>
            <a:ext cx="1577700" cy="8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number of grams of food waste in a day by a single student</a:t>
            </a:r>
            <a:endParaRPr sz="1200">
              <a:latin typeface="Proxima Nova"/>
              <a:ea typeface="Proxima Nova"/>
              <a:cs typeface="Proxima Nova"/>
              <a:sym typeface="Proxima Nova"/>
            </a:endParaRPr>
          </a:p>
        </p:txBody>
      </p:sp>
      <p:sp>
        <p:nvSpPr>
          <p:cNvPr id="164" name="Google Shape;164;p17"/>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65" name="Google Shape;165;p17"/>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66" name="Google Shape;166;p17"/>
          <p:cNvSpPr/>
          <p:nvPr/>
        </p:nvSpPr>
        <p:spPr>
          <a:xfrm>
            <a:off x="6801888" y="1691000"/>
            <a:ext cx="2157786" cy="2078568"/>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67" name="Google Shape;167;p17"/>
          <p:cNvSpPr txBox="1"/>
          <p:nvPr/>
        </p:nvSpPr>
        <p:spPr>
          <a:xfrm>
            <a:off x="7281975" y="2219863"/>
            <a:ext cx="1197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There are many ways to set up a proportion to solve for an unknown!</a:t>
            </a:r>
            <a:endParaRPr sz="10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18"/>
          <p:cNvSpPr txBox="1"/>
          <p:nvPr>
            <p:ph type="title"/>
          </p:nvPr>
        </p:nvSpPr>
        <p:spPr>
          <a:xfrm>
            <a:off x="1492500" y="0"/>
            <a:ext cx="7339800" cy="114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 #4 </a:t>
            </a:r>
            <a:br>
              <a:rPr b="1" lang="en">
                <a:latin typeface="Proxima Nova"/>
                <a:ea typeface="Proxima Nova"/>
                <a:cs typeface="Proxima Nova"/>
                <a:sym typeface="Proxima Nova"/>
              </a:rPr>
            </a:b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graphicFrame>
        <p:nvGraphicFramePr>
          <p:cNvPr id="173" name="Google Shape;173;p18"/>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61962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a:t>
                      </a:r>
                      <a:r>
                        <a:rPr lang="en" sz="1400" u="none" cap="none" strike="noStrike">
                          <a:latin typeface="Proxima Nova"/>
                          <a:ea typeface="Proxima Nova"/>
                          <a:cs typeface="Proxima Nova"/>
                          <a:sym typeface="Proxima Nova"/>
                        </a:rPr>
                        <a:t> of food waste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74" name="Google Shape;174;p18"/>
          <p:cNvSpPr txBox="1"/>
          <p:nvPr/>
        </p:nvSpPr>
        <p:spPr>
          <a:xfrm>
            <a:off x="6426325" y="4071675"/>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2.133...</a:t>
            </a:r>
            <a:endParaRPr>
              <a:solidFill>
                <a:schemeClr val="dk1"/>
              </a:solidFill>
              <a:latin typeface="Proxima Nova"/>
              <a:ea typeface="Proxima Nova"/>
              <a:cs typeface="Proxima Nova"/>
              <a:sym typeface="Proxima Nova"/>
            </a:endParaRPr>
          </a:p>
        </p:txBody>
      </p:sp>
      <p:sp>
        <p:nvSpPr>
          <p:cNvPr id="175" name="Google Shape;175;p18"/>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76" name="Google Shape;176;p18"/>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77" name="Google Shape;177;p18"/>
          <p:cNvSpPr txBox="1"/>
          <p:nvPr/>
        </p:nvSpPr>
        <p:spPr>
          <a:xfrm>
            <a:off x="3267775" y="1319428"/>
            <a:ext cx="20295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of food waste.</a:t>
            </a:r>
            <a:endParaRPr/>
          </a:p>
        </p:txBody>
      </p:sp>
      <p:sp>
        <p:nvSpPr>
          <p:cNvPr id="178" name="Google Shape;178;p18"/>
          <p:cNvSpPr txBox="1"/>
          <p:nvPr/>
        </p:nvSpPr>
        <p:spPr>
          <a:xfrm>
            <a:off x="333575" y="1085148"/>
            <a:ext cx="2223600" cy="51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179" name="Google Shape;179;p18"/>
          <p:cNvSpPr txBox="1"/>
          <p:nvPr/>
        </p:nvSpPr>
        <p:spPr>
          <a:xfrm>
            <a:off x="5006775" y="1337728"/>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Our classroom has a total of:</a:t>
            </a:r>
            <a:endParaRPr/>
          </a:p>
        </p:txBody>
      </p:sp>
      <p:sp>
        <p:nvSpPr>
          <p:cNvPr id="180" name="Google Shape;180;p18"/>
          <p:cNvSpPr txBox="1"/>
          <p:nvPr/>
        </p:nvSpPr>
        <p:spPr>
          <a:xfrm>
            <a:off x="8082400" y="1319428"/>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181" name="Google Shape;181;p18"/>
          <p:cNvSpPr txBox="1"/>
          <p:nvPr/>
        </p:nvSpPr>
        <p:spPr>
          <a:xfrm>
            <a:off x="260545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82" name="Google Shape;182;p18"/>
          <p:cNvSpPr txBox="1"/>
          <p:nvPr/>
        </p:nvSpPr>
        <p:spPr>
          <a:xfrm>
            <a:off x="7500550" y="13377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83" name="Google Shape;18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84" name="Google Shape;184;p18"/>
          <p:cNvSpPr txBox="1"/>
          <p:nvPr/>
        </p:nvSpPr>
        <p:spPr>
          <a:xfrm>
            <a:off x="5929175" y="4178100"/>
            <a:ext cx="4944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185" name="Google Shape;185;p18"/>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latin typeface="Proxima Nova"/>
              <a:ea typeface="Proxima Nova"/>
              <a:cs typeface="Proxima Nova"/>
              <a:sym typeface="Proxima Nova"/>
            </a:endParaRPr>
          </a:p>
        </p:txBody>
      </p:sp>
      <p:sp>
        <p:nvSpPr>
          <p:cNvPr id="186" name="Google Shape;186;p18"/>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p:txBody>
      </p:sp>
      <p:sp>
        <p:nvSpPr>
          <p:cNvPr id="187" name="Google Shape;187;p18"/>
          <p:cNvSpPr txBox="1"/>
          <p:nvPr/>
        </p:nvSpPr>
        <p:spPr>
          <a:xfrm flipH="1">
            <a:off x="4395450"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88" name="Google Shape;188;p18"/>
          <p:cNvSpPr txBox="1"/>
          <p:nvPr/>
        </p:nvSpPr>
        <p:spPr>
          <a:xfrm flipH="1">
            <a:off x="4395450" y="23345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latin typeface="Proxima Nova"/>
              <a:ea typeface="Proxima Nova"/>
              <a:cs typeface="Proxima Nova"/>
              <a:sym typeface="Proxima Nova"/>
            </a:endParaRPr>
          </a:p>
        </p:txBody>
      </p:sp>
      <p:sp>
        <p:nvSpPr>
          <p:cNvPr id="189" name="Google Shape;189;p18"/>
          <p:cNvSpPr txBox="1"/>
          <p:nvPr/>
        </p:nvSpPr>
        <p:spPr>
          <a:xfrm>
            <a:off x="1670975" y="2227675"/>
            <a:ext cx="12678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total students in our class</a:t>
            </a:r>
            <a:endParaRPr/>
          </a:p>
        </p:txBody>
      </p:sp>
      <p:sp>
        <p:nvSpPr>
          <p:cNvPr id="190" name="Google Shape;190;p18"/>
          <p:cNvSpPr txBox="1"/>
          <p:nvPr/>
        </p:nvSpPr>
        <p:spPr>
          <a:xfrm>
            <a:off x="1538375" y="1887888"/>
            <a:ext cx="14004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a:t>
            </a:r>
            <a:endParaRPr/>
          </a:p>
        </p:txBody>
      </p:sp>
      <p:sp>
        <p:nvSpPr>
          <p:cNvPr id="191" name="Google Shape;191;p18"/>
          <p:cNvSpPr txBox="1"/>
          <p:nvPr/>
        </p:nvSpPr>
        <p:spPr>
          <a:xfrm>
            <a:off x="4889850" y="2217350"/>
            <a:ext cx="1400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a:t>
            </a:r>
            <a:r>
              <a:rPr lang="en" sz="1200">
                <a:solidFill>
                  <a:schemeClr val="dk1"/>
                </a:solidFill>
                <a:latin typeface="Proxima Nova"/>
                <a:ea typeface="Proxima Nova"/>
                <a:cs typeface="Proxima Nova"/>
                <a:sym typeface="Proxima Nova"/>
              </a:rPr>
              <a:t>s of food waste per day by the whole clas</a:t>
            </a:r>
            <a:r>
              <a:rPr lang="en" sz="1200">
                <a:solidFill>
                  <a:schemeClr val="dk1"/>
                </a:solidFill>
                <a:latin typeface="Proxima Nova"/>
                <a:ea typeface="Proxima Nova"/>
                <a:cs typeface="Proxima Nova"/>
                <a:sym typeface="Proxima Nova"/>
              </a:rPr>
              <a:t>s</a:t>
            </a:r>
            <a:endParaRPr sz="1200"/>
          </a:p>
        </p:txBody>
      </p:sp>
      <p:sp>
        <p:nvSpPr>
          <p:cNvPr id="192" name="Google Shape;192;p18"/>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93" name="Google Shape;193;p18"/>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94" name="Google Shape;194;p18"/>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195" name="Google Shape;195;p18"/>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196" name="Google Shape;196;p18"/>
          <p:cNvSpPr txBox="1"/>
          <p:nvPr/>
        </p:nvSpPr>
        <p:spPr>
          <a:xfrm>
            <a:off x="4893775" y="1558500"/>
            <a:ext cx="1577700" cy="8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number of grams of food waste in a day by a single student</a:t>
            </a:r>
            <a:endParaRPr sz="1200">
              <a:latin typeface="Proxima Nova"/>
              <a:ea typeface="Proxima Nova"/>
              <a:cs typeface="Proxima Nova"/>
              <a:sym typeface="Proxima Nova"/>
            </a:endParaRPr>
          </a:p>
        </p:txBody>
      </p:sp>
      <p:sp>
        <p:nvSpPr>
          <p:cNvPr id="197" name="Google Shape;197;p18"/>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98" name="Google Shape;198;p18"/>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199" name="Google Shape;199;p18"/>
          <p:cNvSpPr/>
          <p:nvPr/>
        </p:nvSpPr>
        <p:spPr>
          <a:xfrm>
            <a:off x="6801888" y="1691000"/>
            <a:ext cx="2157786" cy="2078568"/>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00" name="Google Shape;200;p18"/>
          <p:cNvSpPr txBox="1"/>
          <p:nvPr/>
        </p:nvSpPr>
        <p:spPr>
          <a:xfrm>
            <a:off x="7281975" y="2219863"/>
            <a:ext cx="1197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There are many ways to set up a proportion to solve for an unknown!</a:t>
            </a:r>
            <a:endParaRPr sz="10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19"/>
          <p:cNvSpPr txBox="1"/>
          <p:nvPr>
            <p:ph type="title"/>
          </p:nvPr>
        </p:nvSpPr>
        <p:spPr>
          <a:xfrm>
            <a:off x="1492500" y="0"/>
            <a:ext cx="73398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 #5 </a:t>
            </a:r>
            <a:br>
              <a:rPr b="1" lang="en">
                <a:latin typeface="Proxima Nova"/>
                <a:ea typeface="Proxima Nova"/>
                <a:cs typeface="Proxima Nova"/>
                <a:sym typeface="Proxima Nova"/>
              </a:rPr>
            </a:b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graphicFrame>
        <p:nvGraphicFramePr>
          <p:cNvPr id="206" name="Google Shape;206;p19"/>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61962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a:t>
                      </a:r>
                      <a:r>
                        <a:rPr lang="en" sz="1400" u="none" cap="none" strike="noStrike">
                          <a:latin typeface="Proxima Nova"/>
                          <a:ea typeface="Proxima Nova"/>
                          <a:cs typeface="Proxima Nova"/>
                          <a:sym typeface="Proxima Nova"/>
                        </a:rPr>
                        <a:t> of food waste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07" name="Google Shape;207;p19"/>
          <p:cNvSpPr txBox="1"/>
          <p:nvPr/>
        </p:nvSpPr>
        <p:spPr>
          <a:xfrm>
            <a:off x="6426325" y="4071675"/>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2.133...</a:t>
            </a:r>
            <a:endParaRPr>
              <a:solidFill>
                <a:schemeClr val="dk1"/>
              </a:solidFill>
              <a:latin typeface="Proxima Nova"/>
              <a:ea typeface="Proxima Nova"/>
              <a:cs typeface="Proxima Nova"/>
              <a:sym typeface="Proxima Nova"/>
            </a:endParaRPr>
          </a:p>
        </p:txBody>
      </p:sp>
      <p:sp>
        <p:nvSpPr>
          <p:cNvPr id="208" name="Google Shape;208;p19"/>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09" name="Google Shape;209;p19"/>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210" name="Google Shape;210;p19"/>
          <p:cNvSpPr txBox="1"/>
          <p:nvPr/>
        </p:nvSpPr>
        <p:spPr>
          <a:xfrm>
            <a:off x="3267775" y="1319428"/>
            <a:ext cx="20295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of food waste.</a:t>
            </a:r>
            <a:endParaRPr/>
          </a:p>
        </p:txBody>
      </p:sp>
      <p:sp>
        <p:nvSpPr>
          <p:cNvPr id="211" name="Google Shape;211;p19"/>
          <p:cNvSpPr txBox="1"/>
          <p:nvPr/>
        </p:nvSpPr>
        <p:spPr>
          <a:xfrm>
            <a:off x="333575" y="1085148"/>
            <a:ext cx="2223600" cy="51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212" name="Google Shape;212;p19"/>
          <p:cNvSpPr txBox="1"/>
          <p:nvPr/>
        </p:nvSpPr>
        <p:spPr>
          <a:xfrm>
            <a:off x="5006775" y="1337728"/>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Our classroom has a total of:</a:t>
            </a:r>
            <a:endParaRPr/>
          </a:p>
        </p:txBody>
      </p:sp>
      <p:sp>
        <p:nvSpPr>
          <p:cNvPr id="213" name="Google Shape;213;p19"/>
          <p:cNvSpPr txBox="1"/>
          <p:nvPr/>
        </p:nvSpPr>
        <p:spPr>
          <a:xfrm>
            <a:off x="8082400" y="1319428"/>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214" name="Google Shape;214;p19"/>
          <p:cNvSpPr txBox="1"/>
          <p:nvPr/>
        </p:nvSpPr>
        <p:spPr>
          <a:xfrm>
            <a:off x="260545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215" name="Google Shape;215;p19"/>
          <p:cNvSpPr txBox="1"/>
          <p:nvPr/>
        </p:nvSpPr>
        <p:spPr>
          <a:xfrm>
            <a:off x="7500550" y="13377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16" name="Google Shape;21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17" name="Google Shape;217;p19"/>
          <p:cNvSpPr txBox="1"/>
          <p:nvPr/>
        </p:nvSpPr>
        <p:spPr>
          <a:xfrm>
            <a:off x="5929175" y="4178100"/>
            <a:ext cx="4944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18" name="Google Shape;218;p19"/>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219" name="Google Shape;219;p19"/>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p:txBody>
      </p:sp>
      <p:sp>
        <p:nvSpPr>
          <p:cNvPr id="220" name="Google Shape;220;p19"/>
          <p:cNvSpPr txBox="1"/>
          <p:nvPr/>
        </p:nvSpPr>
        <p:spPr>
          <a:xfrm flipH="1">
            <a:off x="4395450"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21" name="Google Shape;221;p19"/>
          <p:cNvSpPr txBox="1"/>
          <p:nvPr/>
        </p:nvSpPr>
        <p:spPr>
          <a:xfrm flipH="1">
            <a:off x="4395450" y="23345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latin typeface="Proxima Nova"/>
              <a:ea typeface="Proxima Nova"/>
              <a:cs typeface="Proxima Nova"/>
              <a:sym typeface="Proxima Nova"/>
            </a:endParaRPr>
          </a:p>
        </p:txBody>
      </p:sp>
      <p:sp>
        <p:nvSpPr>
          <p:cNvPr id="222" name="Google Shape;222;p19"/>
          <p:cNvSpPr txBox="1"/>
          <p:nvPr/>
        </p:nvSpPr>
        <p:spPr>
          <a:xfrm>
            <a:off x="4956150" y="1704288"/>
            <a:ext cx="12678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total students in our class</a:t>
            </a:r>
            <a:endParaRPr/>
          </a:p>
        </p:txBody>
      </p:sp>
      <p:sp>
        <p:nvSpPr>
          <p:cNvPr id="223" name="Google Shape;223;p19"/>
          <p:cNvSpPr txBox="1"/>
          <p:nvPr/>
        </p:nvSpPr>
        <p:spPr>
          <a:xfrm>
            <a:off x="2155175" y="1827000"/>
            <a:ext cx="7836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a:t>
            </a:r>
            <a:endParaRPr/>
          </a:p>
        </p:txBody>
      </p:sp>
      <p:sp>
        <p:nvSpPr>
          <p:cNvPr id="224" name="Google Shape;224;p19"/>
          <p:cNvSpPr txBox="1"/>
          <p:nvPr/>
        </p:nvSpPr>
        <p:spPr>
          <a:xfrm>
            <a:off x="4889850" y="2217350"/>
            <a:ext cx="1400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a:t>
            </a:r>
            <a:r>
              <a:rPr lang="en" sz="1200">
                <a:solidFill>
                  <a:schemeClr val="dk1"/>
                </a:solidFill>
                <a:latin typeface="Proxima Nova"/>
                <a:ea typeface="Proxima Nova"/>
                <a:cs typeface="Proxima Nova"/>
                <a:sym typeface="Proxima Nova"/>
              </a:rPr>
              <a:t>s of food waste per day by the whole clas</a:t>
            </a:r>
            <a:r>
              <a:rPr lang="en" sz="1200">
                <a:solidFill>
                  <a:schemeClr val="dk1"/>
                </a:solidFill>
                <a:latin typeface="Proxima Nova"/>
                <a:ea typeface="Proxima Nova"/>
                <a:cs typeface="Proxima Nova"/>
                <a:sym typeface="Proxima Nova"/>
              </a:rPr>
              <a:t>s</a:t>
            </a:r>
            <a:endParaRPr sz="1200"/>
          </a:p>
        </p:txBody>
      </p:sp>
      <p:sp>
        <p:nvSpPr>
          <p:cNvPr id="225" name="Google Shape;225;p19"/>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26" name="Google Shape;226;p19"/>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27" name="Google Shape;227;p19"/>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228" name="Google Shape;228;p19"/>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29" name="Google Shape;229;p19"/>
          <p:cNvSpPr txBox="1"/>
          <p:nvPr/>
        </p:nvSpPr>
        <p:spPr>
          <a:xfrm>
            <a:off x="1361075" y="2224200"/>
            <a:ext cx="1577700" cy="8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number of grams of food waste in a day by a single student</a:t>
            </a:r>
            <a:endParaRPr sz="1200">
              <a:latin typeface="Proxima Nova"/>
              <a:ea typeface="Proxima Nova"/>
              <a:cs typeface="Proxima Nova"/>
              <a:sym typeface="Proxima Nova"/>
            </a:endParaRPr>
          </a:p>
        </p:txBody>
      </p:sp>
      <p:sp>
        <p:nvSpPr>
          <p:cNvPr id="230" name="Google Shape;230;p19"/>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231" name="Google Shape;231;p19"/>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232" name="Google Shape;232;p19"/>
          <p:cNvSpPr/>
          <p:nvPr/>
        </p:nvSpPr>
        <p:spPr>
          <a:xfrm>
            <a:off x="6801888" y="1691000"/>
            <a:ext cx="2157786" cy="2078568"/>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33" name="Google Shape;233;p19"/>
          <p:cNvSpPr txBox="1"/>
          <p:nvPr/>
        </p:nvSpPr>
        <p:spPr>
          <a:xfrm>
            <a:off x="7281975" y="2219863"/>
            <a:ext cx="1197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There are many ways to set up a proportion to solve for an unknown!</a:t>
            </a:r>
            <a:endParaRPr sz="10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20"/>
          <p:cNvSpPr txBox="1"/>
          <p:nvPr>
            <p:ph type="title"/>
          </p:nvPr>
        </p:nvSpPr>
        <p:spPr>
          <a:xfrm>
            <a:off x="1492500" y="0"/>
            <a:ext cx="73398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 #6 </a:t>
            </a:r>
            <a:br>
              <a:rPr b="1" lang="en">
                <a:latin typeface="Proxima Nova"/>
                <a:ea typeface="Proxima Nova"/>
                <a:cs typeface="Proxima Nova"/>
                <a:sym typeface="Proxima Nova"/>
              </a:rPr>
            </a:br>
            <a:r>
              <a:rPr b="1" lang="en">
                <a:latin typeface="Proxima Nova"/>
                <a:ea typeface="Proxima Nova"/>
                <a:cs typeface="Proxima Nova"/>
                <a:sym typeface="Proxima Nova"/>
              </a:rPr>
              <a:t>Baseline Classroom Daily Food Waste Calculation</a:t>
            </a:r>
            <a:endParaRPr b="1">
              <a:latin typeface="Proxima Nova"/>
              <a:ea typeface="Proxima Nova"/>
              <a:cs typeface="Proxima Nova"/>
              <a:sym typeface="Proxima Nova"/>
            </a:endParaRPr>
          </a:p>
          <a:p>
            <a:pPr indent="0" lvl="0" marL="0" rtl="0" algn="l">
              <a:spcBef>
                <a:spcPts val="0"/>
              </a:spcBef>
              <a:spcAft>
                <a:spcPts val="0"/>
              </a:spcAft>
              <a:buNone/>
            </a:pPr>
            <a:r>
              <a:t/>
            </a:r>
            <a:endParaRPr/>
          </a:p>
        </p:txBody>
      </p:sp>
      <p:graphicFrame>
        <p:nvGraphicFramePr>
          <p:cNvPr id="239" name="Google Shape;239;p20"/>
          <p:cNvGraphicFramePr/>
          <p:nvPr/>
        </p:nvGraphicFramePr>
        <p:xfrm>
          <a:off x="7212675" y="4071675"/>
          <a:ext cx="3000000" cy="3000000"/>
        </p:xfrm>
        <a:graphic>
          <a:graphicData uri="http://schemas.openxmlformats.org/drawingml/2006/table">
            <a:tbl>
              <a:tblPr>
                <a:noFill/>
                <a:tableStyleId>{C5B21DD0-7FDB-4CBA-8E2B-BD9D574F9136}</a:tableStyleId>
              </a:tblPr>
              <a:tblGrid>
                <a:gridCol w="1619625"/>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a:latin typeface="Proxima Nova"/>
                          <a:ea typeface="Proxima Nova"/>
                          <a:cs typeface="Proxima Nova"/>
                          <a:sym typeface="Proxima Nova"/>
                        </a:rPr>
                        <a:t>grams</a:t>
                      </a:r>
                      <a:r>
                        <a:rPr lang="en" sz="1400" u="none" cap="none" strike="noStrike">
                          <a:latin typeface="Proxima Nova"/>
                          <a:ea typeface="Proxima Nova"/>
                          <a:cs typeface="Proxima Nova"/>
                          <a:sym typeface="Proxima Nova"/>
                        </a:rPr>
                        <a:t> of food waste per student every day</a:t>
                      </a:r>
                      <a:endParaRPr sz="1400" u="none" cap="none" strike="noStrike">
                        <a:latin typeface="Proxima Nova"/>
                        <a:ea typeface="Proxima Nova"/>
                        <a:cs typeface="Proxima Nova"/>
                        <a:sym typeface="Proxima Nov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40" name="Google Shape;240;p20"/>
          <p:cNvSpPr txBox="1"/>
          <p:nvPr/>
        </p:nvSpPr>
        <p:spPr>
          <a:xfrm>
            <a:off x="6426325" y="4071675"/>
            <a:ext cx="783600" cy="81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2.133...</a:t>
            </a:r>
            <a:endParaRPr>
              <a:solidFill>
                <a:schemeClr val="dk1"/>
              </a:solidFill>
              <a:latin typeface="Proxima Nova"/>
              <a:ea typeface="Proxima Nova"/>
              <a:cs typeface="Proxima Nova"/>
              <a:sym typeface="Proxima Nova"/>
            </a:endParaRPr>
          </a:p>
        </p:txBody>
      </p:sp>
      <p:sp>
        <p:nvSpPr>
          <p:cNvPr id="241" name="Google Shape;241;p20"/>
          <p:cNvSpPr txBox="1"/>
          <p:nvPr/>
        </p:nvSpPr>
        <p:spPr>
          <a:xfrm>
            <a:off x="153400" y="4018075"/>
            <a:ext cx="407700" cy="396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42" name="Google Shape;242;p20"/>
          <p:cNvSpPr txBox="1"/>
          <p:nvPr/>
        </p:nvSpPr>
        <p:spPr>
          <a:xfrm>
            <a:off x="1295525" y="4050175"/>
            <a:ext cx="5493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243" name="Google Shape;243;p20"/>
          <p:cNvSpPr txBox="1"/>
          <p:nvPr/>
        </p:nvSpPr>
        <p:spPr>
          <a:xfrm>
            <a:off x="3267775" y="1319428"/>
            <a:ext cx="2029500" cy="2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grams of food waste.</a:t>
            </a:r>
            <a:endParaRPr/>
          </a:p>
        </p:txBody>
      </p:sp>
      <p:sp>
        <p:nvSpPr>
          <p:cNvPr id="244" name="Google Shape;244;p20"/>
          <p:cNvSpPr txBox="1"/>
          <p:nvPr/>
        </p:nvSpPr>
        <p:spPr>
          <a:xfrm>
            <a:off x="333575" y="1085148"/>
            <a:ext cx="2223600" cy="51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In one day our class created a total of:</a:t>
            </a:r>
            <a:endParaRPr/>
          </a:p>
        </p:txBody>
      </p:sp>
      <p:sp>
        <p:nvSpPr>
          <p:cNvPr id="245" name="Google Shape;245;p20"/>
          <p:cNvSpPr txBox="1"/>
          <p:nvPr/>
        </p:nvSpPr>
        <p:spPr>
          <a:xfrm>
            <a:off x="5006775" y="1337728"/>
            <a:ext cx="2535300" cy="256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Our classroom has a total of:</a:t>
            </a:r>
            <a:endParaRPr/>
          </a:p>
        </p:txBody>
      </p:sp>
      <p:sp>
        <p:nvSpPr>
          <p:cNvPr id="246" name="Google Shape;246;p20"/>
          <p:cNvSpPr txBox="1"/>
          <p:nvPr/>
        </p:nvSpPr>
        <p:spPr>
          <a:xfrm>
            <a:off x="8082400" y="1319428"/>
            <a:ext cx="9003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students</a:t>
            </a:r>
            <a:endParaRPr/>
          </a:p>
        </p:txBody>
      </p:sp>
      <p:sp>
        <p:nvSpPr>
          <p:cNvPr id="247" name="Google Shape;247;p20"/>
          <p:cNvSpPr txBox="1"/>
          <p:nvPr/>
        </p:nvSpPr>
        <p:spPr>
          <a:xfrm>
            <a:off x="2605450" y="12618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248" name="Google Shape;248;p20"/>
          <p:cNvSpPr txBox="1"/>
          <p:nvPr/>
        </p:nvSpPr>
        <p:spPr>
          <a:xfrm>
            <a:off x="7500550" y="1337728"/>
            <a:ext cx="677400" cy="33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49" name="Google Shape;24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50" name="Google Shape;250;p20"/>
          <p:cNvSpPr txBox="1"/>
          <p:nvPr/>
        </p:nvSpPr>
        <p:spPr>
          <a:xfrm>
            <a:off x="5929175" y="4178100"/>
            <a:ext cx="4944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p:txBody>
      </p:sp>
      <p:sp>
        <p:nvSpPr>
          <p:cNvPr id="251" name="Google Shape;251;p20"/>
          <p:cNvSpPr txBox="1"/>
          <p:nvPr/>
        </p:nvSpPr>
        <p:spPr>
          <a:xfrm flipH="1">
            <a:off x="2938775" y="2334550"/>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1</a:t>
            </a:r>
            <a:endParaRPr>
              <a:latin typeface="Proxima Nova"/>
              <a:ea typeface="Proxima Nova"/>
              <a:cs typeface="Proxima Nova"/>
              <a:sym typeface="Proxima Nova"/>
            </a:endParaRPr>
          </a:p>
        </p:txBody>
      </p:sp>
      <p:sp>
        <p:nvSpPr>
          <p:cNvPr id="252" name="Google Shape;252;p20"/>
          <p:cNvSpPr txBox="1"/>
          <p:nvPr/>
        </p:nvSpPr>
        <p:spPr>
          <a:xfrm flipH="1">
            <a:off x="2938775"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30</a:t>
            </a:r>
            <a:endParaRPr>
              <a:latin typeface="Proxima Nova"/>
              <a:ea typeface="Proxima Nova"/>
              <a:cs typeface="Proxima Nova"/>
              <a:sym typeface="Proxima Nova"/>
            </a:endParaRPr>
          </a:p>
        </p:txBody>
      </p:sp>
      <p:sp>
        <p:nvSpPr>
          <p:cNvPr id="253" name="Google Shape;253;p20"/>
          <p:cNvSpPr txBox="1"/>
          <p:nvPr/>
        </p:nvSpPr>
        <p:spPr>
          <a:xfrm flipH="1">
            <a:off x="4395450" y="17660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54" name="Google Shape;254;p20"/>
          <p:cNvSpPr txBox="1"/>
          <p:nvPr/>
        </p:nvSpPr>
        <p:spPr>
          <a:xfrm flipH="1">
            <a:off x="4395450" y="23345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Proxima Nova"/>
                <a:ea typeface="Proxima Nova"/>
                <a:cs typeface="Proxima Nova"/>
                <a:sym typeface="Proxima Nova"/>
              </a:rPr>
              <a:t>x</a:t>
            </a:r>
            <a:endParaRPr sz="1800">
              <a:solidFill>
                <a:schemeClr val="dk1"/>
              </a:solidFill>
              <a:latin typeface="Proxima Nova"/>
              <a:ea typeface="Proxima Nova"/>
              <a:cs typeface="Proxima Nova"/>
              <a:sym typeface="Proxima Nova"/>
            </a:endParaRPr>
          </a:p>
        </p:txBody>
      </p:sp>
      <p:sp>
        <p:nvSpPr>
          <p:cNvPr id="255" name="Google Shape;255;p20"/>
          <p:cNvSpPr txBox="1"/>
          <p:nvPr/>
        </p:nvSpPr>
        <p:spPr>
          <a:xfrm>
            <a:off x="1670975" y="1704275"/>
            <a:ext cx="12678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total students in our class</a:t>
            </a:r>
            <a:endParaRPr/>
          </a:p>
        </p:txBody>
      </p:sp>
      <p:sp>
        <p:nvSpPr>
          <p:cNvPr id="256" name="Google Shape;256;p20"/>
          <p:cNvSpPr txBox="1"/>
          <p:nvPr/>
        </p:nvSpPr>
        <p:spPr>
          <a:xfrm>
            <a:off x="2155175" y="2434500"/>
            <a:ext cx="783600" cy="27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Proxima Nova"/>
                <a:ea typeface="Proxima Nova"/>
                <a:cs typeface="Proxima Nova"/>
                <a:sym typeface="Proxima Nova"/>
              </a:rPr>
              <a:t>student</a:t>
            </a:r>
            <a:endParaRPr/>
          </a:p>
        </p:txBody>
      </p:sp>
      <p:sp>
        <p:nvSpPr>
          <p:cNvPr id="257" name="Google Shape;257;p20"/>
          <p:cNvSpPr txBox="1"/>
          <p:nvPr/>
        </p:nvSpPr>
        <p:spPr>
          <a:xfrm>
            <a:off x="4889850" y="1593925"/>
            <a:ext cx="14004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gram</a:t>
            </a:r>
            <a:r>
              <a:rPr lang="en" sz="1200">
                <a:solidFill>
                  <a:schemeClr val="dk1"/>
                </a:solidFill>
                <a:latin typeface="Proxima Nova"/>
                <a:ea typeface="Proxima Nova"/>
                <a:cs typeface="Proxima Nova"/>
                <a:sym typeface="Proxima Nova"/>
              </a:rPr>
              <a:t>s of food waste per day by the whole clas</a:t>
            </a:r>
            <a:r>
              <a:rPr lang="en" sz="1200">
                <a:solidFill>
                  <a:schemeClr val="dk1"/>
                </a:solidFill>
                <a:latin typeface="Proxima Nova"/>
                <a:ea typeface="Proxima Nova"/>
                <a:cs typeface="Proxima Nova"/>
                <a:sym typeface="Proxima Nova"/>
              </a:rPr>
              <a:t>s</a:t>
            </a:r>
            <a:endParaRPr sz="1200"/>
          </a:p>
        </p:txBody>
      </p:sp>
      <p:sp>
        <p:nvSpPr>
          <p:cNvPr id="258" name="Google Shape;258;p20"/>
          <p:cNvSpPr txBox="1"/>
          <p:nvPr/>
        </p:nvSpPr>
        <p:spPr>
          <a:xfrm flipH="1">
            <a:off x="2605450"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59" name="Google Shape;259;p20"/>
          <p:cNvSpPr txBox="1"/>
          <p:nvPr/>
        </p:nvSpPr>
        <p:spPr>
          <a:xfrm flipH="1">
            <a:off x="2605450"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60" name="Google Shape;260;p20"/>
          <p:cNvSpPr txBox="1"/>
          <p:nvPr/>
        </p:nvSpPr>
        <p:spPr>
          <a:xfrm flipH="1">
            <a:off x="4604425" y="3827588"/>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64</a:t>
            </a:r>
            <a:endParaRPr>
              <a:solidFill>
                <a:schemeClr val="dk1"/>
              </a:solidFill>
              <a:latin typeface="Proxima Nova"/>
              <a:ea typeface="Proxima Nova"/>
              <a:cs typeface="Proxima Nova"/>
              <a:sym typeface="Proxima Nova"/>
            </a:endParaRPr>
          </a:p>
        </p:txBody>
      </p:sp>
      <p:sp>
        <p:nvSpPr>
          <p:cNvPr id="261" name="Google Shape;261;p20"/>
          <p:cNvSpPr txBox="1"/>
          <p:nvPr/>
        </p:nvSpPr>
        <p:spPr>
          <a:xfrm flipH="1">
            <a:off x="4604425" y="4279263"/>
            <a:ext cx="494400" cy="396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30</a:t>
            </a:r>
            <a:endParaRPr>
              <a:solidFill>
                <a:schemeClr val="dk1"/>
              </a:solidFill>
              <a:latin typeface="Proxima Nova"/>
              <a:ea typeface="Proxima Nova"/>
              <a:cs typeface="Proxima Nova"/>
              <a:sym typeface="Proxima Nova"/>
            </a:endParaRPr>
          </a:p>
        </p:txBody>
      </p:sp>
      <p:sp>
        <p:nvSpPr>
          <p:cNvPr id="262" name="Google Shape;262;p20"/>
          <p:cNvSpPr txBox="1"/>
          <p:nvPr/>
        </p:nvSpPr>
        <p:spPr>
          <a:xfrm>
            <a:off x="4889850" y="2217350"/>
            <a:ext cx="1577700" cy="8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number of grams of food waste in a day by a single student</a:t>
            </a:r>
            <a:endParaRPr sz="1200">
              <a:latin typeface="Proxima Nova"/>
              <a:ea typeface="Proxima Nova"/>
              <a:cs typeface="Proxima Nova"/>
              <a:sym typeface="Proxima Nova"/>
            </a:endParaRPr>
          </a:p>
        </p:txBody>
      </p:sp>
      <p:sp>
        <p:nvSpPr>
          <p:cNvPr id="263" name="Google Shape;263;p20"/>
          <p:cNvSpPr txBox="1"/>
          <p:nvPr/>
        </p:nvSpPr>
        <p:spPr>
          <a:xfrm flipH="1">
            <a:off x="510100" y="3993775"/>
            <a:ext cx="2496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264" name="Google Shape;264;p20"/>
          <p:cNvSpPr txBox="1"/>
          <p:nvPr/>
        </p:nvSpPr>
        <p:spPr>
          <a:xfrm flipH="1">
            <a:off x="3070275" y="3827600"/>
            <a:ext cx="3087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Proxima Nova"/>
                <a:ea typeface="Proxima Nova"/>
                <a:cs typeface="Proxima Nova"/>
                <a:sym typeface="Proxima Nova"/>
              </a:rPr>
              <a:t>x</a:t>
            </a:r>
            <a:endParaRPr i="1" sz="1800">
              <a:latin typeface="Proxima Nova"/>
              <a:ea typeface="Proxima Nova"/>
              <a:cs typeface="Proxima Nova"/>
              <a:sym typeface="Proxima Nova"/>
            </a:endParaRPr>
          </a:p>
        </p:txBody>
      </p:sp>
      <p:sp>
        <p:nvSpPr>
          <p:cNvPr id="265" name="Google Shape;265;p20"/>
          <p:cNvSpPr/>
          <p:nvPr/>
        </p:nvSpPr>
        <p:spPr>
          <a:xfrm>
            <a:off x="6801888" y="1691000"/>
            <a:ext cx="2157786" cy="2078568"/>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66" name="Google Shape;266;p20"/>
          <p:cNvSpPr txBox="1"/>
          <p:nvPr/>
        </p:nvSpPr>
        <p:spPr>
          <a:xfrm>
            <a:off x="7281975" y="2219863"/>
            <a:ext cx="1197600" cy="9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Proxima Nova"/>
                <a:ea typeface="Proxima Nova"/>
                <a:cs typeface="Proxima Nova"/>
                <a:sym typeface="Proxima Nova"/>
              </a:rPr>
              <a:t>There are many ways to set up a proportion to solve for an unknown!</a:t>
            </a:r>
            <a:endParaRPr sz="10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311700" y="298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Directions:</a:t>
            </a:r>
            <a:endParaRPr>
              <a:latin typeface="Proxima Nova"/>
              <a:ea typeface="Proxima Nova"/>
              <a:cs typeface="Proxima Nova"/>
              <a:sym typeface="Proxima Nova"/>
            </a:endParaRPr>
          </a:p>
        </p:txBody>
      </p:sp>
      <p:sp>
        <p:nvSpPr>
          <p:cNvPr id="272" name="Google Shape;272;p21"/>
          <p:cNvSpPr txBox="1"/>
          <p:nvPr>
            <p:ph idx="1" type="body"/>
          </p:nvPr>
        </p:nvSpPr>
        <p:spPr>
          <a:xfrm>
            <a:off x="311700" y="794400"/>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latin typeface="Proxima Nova"/>
                <a:ea typeface="Proxima Nova"/>
                <a:cs typeface="Proxima Nova"/>
                <a:sym typeface="Proxima Nova"/>
              </a:rPr>
              <a:t>After seeing some example calculations on the previous pages, use the information from your whole class example to determine the baseline data for your class. You’ll use this baseline as a benchmark to try and top when creating your own design to reduce cafeteria food waste.</a:t>
            </a:r>
            <a:endParaRPr>
              <a:latin typeface="Proxima Nova"/>
              <a:ea typeface="Proxima Nova"/>
              <a:cs typeface="Proxima Nova"/>
              <a:sym typeface="Proxima Nova"/>
            </a:endParaRPr>
          </a:p>
          <a:p>
            <a:pPr indent="0" lvl="0" marL="0" rtl="0" algn="l">
              <a:spcBef>
                <a:spcPts val="1600"/>
              </a:spcBef>
              <a:spcAft>
                <a:spcPts val="1600"/>
              </a:spcAft>
              <a:buNone/>
            </a:pPr>
            <a:r>
              <a:rPr lang="en">
                <a:latin typeface="Proxima Nova"/>
                <a:ea typeface="Proxima Nova"/>
                <a:cs typeface="Proxima Nova"/>
                <a:sym typeface="Proxima Nova"/>
              </a:rPr>
              <a:t>	You’ll notice that the variable is place in a different location on each page. Use your knowledge of proportion to solve for the unknown provided in each location to determine the specific rate for each page. Feel free to check back to the example on the previous pages if you want a refresher. Keep in mind, there is more than one way to correctly set up these problems to solve for the desired rate on each page.</a:t>
            </a:r>
            <a:endParaRPr>
              <a:latin typeface="Proxima Nova"/>
              <a:ea typeface="Proxima Nova"/>
              <a:cs typeface="Proxima Nova"/>
              <a:sym typeface="Proxima Nova"/>
            </a:endParaRPr>
          </a:p>
        </p:txBody>
      </p:sp>
      <p:sp>
        <p:nvSpPr>
          <p:cNvPr id="273" name="Google Shape;27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4" name="Google Shape;274;p21"/>
          <p:cNvSpPr txBox="1"/>
          <p:nvPr/>
        </p:nvSpPr>
        <p:spPr>
          <a:xfrm>
            <a:off x="1692800" y="0"/>
            <a:ext cx="60549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roxima Nova"/>
                <a:ea typeface="Proxima Nova"/>
                <a:cs typeface="Proxima Nova"/>
                <a:sym typeface="Proxima Nova"/>
              </a:rPr>
              <a:t>Finding Your Baseline!</a:t>
            </a:r>
            <a:endParaRPr b="1" sz="2400">
              <a:latin typeface="Proxima Nova"/>
              <a:ea typeface="Proxima Nova"/>
              <a:cs typeface="Proxima Nova"/>
              <a:sym typeface="Proxima Nova"/>
            </a:endParaRPr>
          </a:p>
        </p:txBody>
      </p:sp>
      <p:sp>
        <p:nvSpPr>
          <p:cNvPr id="275" name="Google Shape;275;p21"/>
          <p:cNvSpPr/>
          <p:nvPr/>
        </p:nvSpPr>
        <p:spPr>
          <a:xfrm rot="972512">
            <a:off x="6644442" y="3777230"/>
            <a:ext cx="1894509" cy="1396443"/>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txBox="1"/>
          <p:nvPr/>
        </p:nvSpPr>
        <p:spPr>
          <a:xfrm>
            <a:off x="497200" y="4281325"/>
            <a:ext cx="4872300" cy="7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Proxima Nova"/>
                <a:ea typeface="Proxima Nova"/>
                <a:cs typeface="Proxima Nova"/>
                <a:sym typeface="Proxima Nova"/>
              </a:rPr>
              <a:t>Let’s get started! How many grams of food were consumed by the 100 black soldier fly larvae in a day when you tried this as a class?</a:t>
            </a:r>
            <a:endParaRPr>
              <a:solidFill>
                <a:schemeClr val="dk2"/>
              </a:solidFill>
              <a:latin typeface="Proxima Nova"/>
              <a:ea typeface="Proxima Nova"/>
              <a:cs typeface="Proxima Nova"/>
              <a:sym typeface="Proxima Nova"/>
            </a:endParaRPr>
          </a:p>
        </p:txBody>
      </p:sp>
      <p:sp>
        <p:nvSpPr>
          <p:cNvPr id="277" name="Google Shape;277;p21"/>
          <p:cNvSpPr txBox="1"/>
          <p:nvPr/>
        </p:nvSpPr>
        <p:spPr>
          <a:xfrm>
            <a:off x="5317350" y="4307875"/>
            <a:ext cx="694500" cy="672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78" name="Google Shape;278;p21"/>
          <p:cNvSpPr txBox="1"/>
          <p:nvPr/>
        </p:nvSpPr>
        <p:spPr>
          <a:xfrm>
            <a:off x="6011850" y="4416475"/>
            <a:ext cx="6945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grams</a:t>
            </a:r>
            <a:endParaRPr>
              <a:latin typeface="Proxima Nova"/>
              <a:ea typeface="Proxima Nova"/>
              <a:cs typeface="Proxima Nova"/>
              <a:sym typeface="Proxima Nova"/>
            </a:endParaRPr>
          </a:p>
        </p:txBody>
      </p:sp>
      <p:sp>
        <p:nvSpPr>
          <p:cNvPr id="279" name="Google Shape;279;p21"/>
          <p:cNvSpPr txBox="1"/>
          <p:nvPr/>
        </p:nvSpPr>
        <p:spPr>
          <a:xfrm>
            <a:off x="6980950" y="4048225"/>
            <a:ext cx="1140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u="sng">
                <a:solidFill>
                  <a:schemeClr val="hlink"/>
                </a:solidFill>
                <a:latin typeface="Proxima Nova"/>
                <a:ea typeface="Proxima Nova"/>
                <a:cs typeface="Proxima Nova"/>
                <a:sym typeface="Proxima Nova"/>
                <a:hlinkClick action="ppaction://hlinksldjump" r:id="rId3"/>
              </a:rPr>
              <a:t>Place your finding on page 15!</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