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iVxyHccrUT4XBNnnIdPXMrpkZlK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A6E9DD9-C347-4FB4-AEC4-B006386CBC72}">
  <a:tblStyle styleId="{6A6E9DD9-C347-4FB4-AEC4-B006386CBC72}"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0F0"/>
          </a:solidFill>
        </a:fill>
      </a:tcStyle>
    </a:wholeTbl>
    <a:band1H>
      <a:tcTxStyle/>
      <a:tcStyle>
        <a:tcBdr/>
        <a:fill>
          <a:solidFill>
            <a:srgbClr val="E0E0E0"/>
          </a:solidFill>
        </a:fill>
      </a:tcStyle>
    </a:band1H>
    <a:band2H>
      <a:tcTxStyle/>
      <a:tcStyle>
        <a:tcBdr/>
      </a:tcStyle>
    </a:band2H>
    <a:band1V>
      <a:tcTxStyle/>
      <a:tcStyle>
        <a:tcBdr/>
        <a:fill>
          <a:solidFill>
            <a:srgbClr val="E0E0E0"/>
          </a:solidFill>
        </a:fill>
      </a:tcStyle>
    </a:band1V>
    <a:band2V>
      <a:tcTxStyle/>
      <a:tcStyle>
        <a:tcBdr/>
      </a:tcStyle>
    </a:band2V>
    <a:lastCol>
      <a:tcTxStyle b="on" i="off">
        <a:font>
          <a:latin typeface="Gill Sans MT"/>
          <a:ea typeface="Gill Sans MT"/>
          <a:cs typeface="Gill Sans MT"/>
        </a:font>
        <a:schemeClr val="lt1"/>
      </a:tcTxStyle>
      <a:tcStyle>
        <a:tcBdr/>
        <a:fill>
          <a:solidFill>
            <a:schemeClr val="accent3"/>
          </a:solidFill>
        </a:fill>
      </a:tcStyle>
    </a:lastCol>
    <a:firstCol>
      <a:tcTxStyle b="on" i="off">
        <a:font>
          <a:latin typeface="Gill Sans MT"/>
          <a:ea typeface="Gill Sans MT"/>
          <a:cs typeface="Gill Sans MT"/>
        </a:font>
        <a:schemeClr val="lt1"/>
      </a:tcTxStyle>
      <a:tcStyle>
        <a:tcBdr/>
        <a:fill>
          <a:solidFill>
            <a:schemeClr val="accent3"/>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1296"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customschemas.google.com/relationships/presentationmetadata" Target="metadata"/><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16616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 name="Google Shape;2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 name="Google Shape;2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10</a:t>
            </a:fld>
            <a:endParaRPr>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11</a:t>
            </a:fld>
            <a:endParaRPr>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12</a:t>
            </a:fld>
            <a:endParaRPr>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13</a:t>
            </a:fld>
            <a:endParaRPr>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14</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 name="Google Shape;3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 name="Google Shape;3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a:t>
            </a:fld>
            <a:endParaRP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6</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8</a:t>
            </a:fld>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9</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6"/>
          <p:cNvSpPr txBox="1">
            <a:spLocks noGrp="1"/>
          </p:cNvSpPr>
          <p:nvPr>
            <p:ph type="title"/>
          </p:nvPr>
        </p:nvSpPr>
        <p:spPr>
          <a:xfrm>
            <a:off x="838200" y="36512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971"/>
              </a:spcBef>
              <a:spcAft>
                <a:spcPts val="0"/>
              </a:spcAft>
              <a:buClr>
                <a:schemeClr val="dk1"/>
              </a:buClr>
              <a:buSzPts val="1800"/>
              <a:buChar char="•"/>
              <a:defRPr/>
            </a:lvl1pPr>
            <a:lvl2pPr marL="914400" lvl="1" indent="-342900" algn="l">
              <a:lnSpc>
                <a:spcPct val="90000"/>
              </a:lnSpc>
              <a:spcBef>
                <a:spcPts val="485"/>
              </a:spcBef>
              <a:spcAft>
                <a:spcPts val="0"/>
              </a:spcAft>
              <a:buClr>
                <a:schemeClr val="dk1"/>
              </a:buClr>
              <a:buSzPts val="1800"/>
              <a:buChar char="•"/>
              <a:defRPr/>
            </a:lvl2pPr>
            <a:lvl3pPr marL="1371600" lvl="2" indent="-342900" algn="l">
              <a:lnSpc>
                <a:spcPct val="90000"/>
              </a:lnSpc>
              <a:spcBef>
                <a:spcPts val="485"/>
              </a:spcBef>
              <a:spcAft>
                <a:spcPts val="0"/>
              </a:spcAft>
              <a:buClr>
                <a:schemeClr val="dk1"/>
              </a:buClr>
              <a:buSzPts val="1800"/>
              <a:buChar char="•"/>
              <a:defRPr/>
            </a:lvl3pPr>
            <a:lvl4pPr marL="1828800" lvl="3" indent="-342900" algn="l">
              <a:lnSpc>
                <a:spcPct val="90000"/>
              </a:lnSpc>
              <a:spcBef>
                <a:spcPts val="485"/>
              </a:spcBef>
              <a:spcAft>
                <a:spcPts val="0"/>
              </a:spcAft>
              <a:buClr>
                <a:schemeClr val="dk1"/>
              </a:buClr>
              <a:buSzPts val="1800"/>
              <a:buChar char="•"/>
              <a:defRPr/>
            </a:lvl4pPr>
            <a:lvl5pPr marL="2286000" lvl="4" indent="-342900" algn="l">
              <a:lnSpc>
                <a:spcPct val="90000"/>
              </a:lnSpc>
              <a:spcBef>
                <a:spcPts val="485"/>
              </a:spcBef>
              <a:spcAft>
                <a:spcPts val="0"/>
              </a:spcAft>
              <a:buClr>
                <a:schemeClr val="dk1"/>
              </a:buClr>
              <a:buSzPts val="1800"/>
              <a:buChar char="•"/>
              <a:defRPr/>
            </a:lvl5pPr>
            <a:lvl6pPr marL="2743200" lvl="5" indent="-342900" algn="l">
              <a:lnSpc>
                <a:spcPct val="90000"/>
              </a:lnSpc>
              <a:spcBef>
                <a:spcPts val="485"/>
              </a:spcBef>
              <a:spcAft>
                <a:spcPts val="0"/>
              </a:spcAft>
              <a:buClr>
                <a:schemeClr val="dk1"/>
              </a:buClr>
              <a:buSzPts val="1800"/>
              <a:buChar char="•"/>
              <a:defRPr/>
            </a:lvl6pPr>
            <a:lvl7pPr marL="3200400" lvl="6" indent="-342900" algn="l">
              <a:lnSpc>
                <a:spcPct val="90000"/>
              </a:lnSpc>
              <a:spcBef>
                <a:spcPts val="485"/>
              </a:spcBef>
              <a:spcAft>
                <a:spcPts val="0"/>
              </a:spcAft>
              <a:buClr>
                <a:schemeClr val="dk1"/>
              </a:buClr>
              <a:buSzPts val="1800"/>
              <a:buChar char="•"/>
              <a:defRPr/>
            </a:lvl7pPr>
            <a:lvl8pPr marL="3657600" lvl="7" indent="-342900" algn="l">
              <a:lnSpc>
                <a:spcPct val="90000"/>
              </a:lnSpc>
              <a:spcBef>
                <a:spcPts val="485"/>
              </a:spcBef>
              <a:spcAft>
                <a:spcPts val="0"/>
              </a:spcAft>
              <a:buClr>
                <a:schemeClr val="dk1"/>
              </a:buClr>
              <a:buSzPts val="1800"/>
              <a:buChar char="•"/>
              <a:defRPr/>
            </a:lvl8pPr>
            <a:lvl9pPr marL="4114800" lvl="8" indent="-342900" algn="l">
              <a:lnSpc>
                <a:spcPct val="90000"/>
              </a:lnSpc>
              <a:spcBef>
                <a:spcPts val="485"/>
              </a:spcBef>
              <a:spcAft>
                <a:spcPts val="0"/>
              </a:spcAft>
              <a:buClr>
                <a:schemeClr val="dk1"/>
              </a:buClr>
              <a:buSzPts val="1800"/>
              <a:buChar char="•"/>
              <a:defRPr/>
            </a:lvl9pPr>
          </a:lstStyle>
          <a:p>
            <a:endParaRPr/>
          </a:p>
        </p:txBody>
      </p:sp>
      <p:sp>
        <p:nvSpPr>
          <p:cNvPr id="18" name="Google Shape;18;p1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8"/>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271"/>
              <a:buFont typeface="Gill Sans"/>
              <a:buNone/>
              <a:defRPr sz="4271"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1193" algn="l" rtl="0">
              <a:lnSpc>
                <a:spcPct val="90000"/>
              </a:lnSpc>
              <a:spcBef>
                <a:spcPts val="971"/>
              </a:spcBef>
              <a:spcAft>
                <a:spcPts val="0"/>
              </a:spcAft>
              <a:buClr>
                <a:schemeClr val="dk1"/>
              </a:buClr>
              <a:buSzPts val="2718"/>
              <a:buFont typeface="Arial"/>
              <a:buChar char="•"/>
              <a:defRPr sz="2718" b="0" i="0" u="none" strike="noStrike" cap="none">
                <a:solidFill>
                  <a:schemeClr val="dk1"/>
                </a:solidFill>
                <a:latin typeface="Gill Sans"/>
                <a:ea typeface="Gill Sans"/>
                <a:cs typeface="Gill Sans"/>
                <a:sym typeface="Gill Sans"/>
              </a:defRPr>
            </a:lvl1pPr>
            <a:lvl2pPr marL="914400" marR="0" lvl="1" indent="-376555" algn="l" rtl="0">
              <a:lnSpc>
                <a:spcPct val="90000"/>
              </a:lnSpc>
              <a:spcBef>
                <a:spcPts val="485"/>
              </a:spcBef>
              <a:spcAft>
                <a:spcPts val="0"/>
              </a:spcAft>
              <a:buClr>
                <a:schemeClr val="dk1"/>
              </a:buClr>
              <a:buSzPts val="2330"/>
              <a:buFont typeface="Arial"/>
              <a:buChar char="•"/>
              <a:defRPr sz="2330" b="0" i="0" u="none" strike="noStrike" cap="none">
                <a:solidFill>
                  <a:schemeClr val="dk1"/>
                </a:solidFill>
                <a:latin typeface="Gill Sans"/>
                <a:ea typeface="Gill Sans"/>
                <a:cs typeface="Gill Sans"/>
                <a:sym typeface="Gill Sans"/>
              </a:defRPr>
            </a:lvl2pPr>
            <a:lvl3pPr marL="1371600" marR="0" lvl="2" indent="-351853" algn="l" rtl="0">
              <a:lnSpc>
                <a:spcPct val="90000"/>
              </a:lnSpc>
              <a:spcBef>
                <a:spcPts val="485"/>
              </a:spcBef>
              <a:spcAft>
                <a:spcPts val="0"/>
              </a:spcAft>
              <a:buClr>
                <a:schemeClr val="dk1"/>
              </a:buClr>
              <a:buSzPts val="1941"/>
              <a:buFont typeface="Arial"/>
              <a:buChar char="•"/>
              <a:defRPr sz="1941" b="0" i="0" u="none" strike="noStrike" cap="none">
                <a:solidFill>
                  <a:schemeClr val="dk1"/>
                </a:solidFill>
                <a:latin typeface="Gill Sans"/>
                <a:ea typeface="Gill Sans"/>
                <a:cs typeface="Gill Sans"/>
                <a:sym typeface="Gill Sans"/>
              </a:defRPr>
            </a:lvl3pPr>
            <a:lvl4pPr marL="1828800" marR="0" lvl="3" indent="-339534" algn="l" rtl="0">
              <a:lnSpc>
                <a:spcPct val="90000"/>
              </a:lnSpc>
              <a:spcBef>
                <a:spcPts val="485"/>
              </a:spcBef>
              <a:spcAft>
                <a:spcPts val="0"/>
              </a:spcAft>
              <a:buClr>
                <a:schemeClr val="dk1"/>
              </a:buClr>
              <a:buSzPts val="1747"/>
              <a:buFont typeface="Arial"/>
              <a:buChar char="•"/>
              <a:defRPr sz="1746" b="0" i="0" u="none" strike="noStrike" cap="none">
                <a:solidFill>
                  <a:schemeClr val="dk1"/>
                </a:solidFill>
                <a:latin typeface="Gill Sans"/>
                <a:ea typeface="Gill Sans"/>
                <a:cs typeface="Gill Sans"/>
                <a:sym typeface="Gill Sans"/>
              </a:defRPr>
            </a:lvl4pPr>
            <a:lvl5pPr marL="2286000" marR="0" lvl="4" indent="-339534" algn="l" rtl="0">
              <a:lnSpc>
                <a:spcPct val="90000"/>
              </a:lnSpc>
              <a:spcBef>
                <a:spcPts val="485"/>
              </a:spcBef>
              <a:spcAft>
                <a:spcPts val="0"/>
              </a:spcAft>
              <a:buClr>
                <a:schemeClr val="dk1"/>
              </a:buClr>
              <a:buSzPts val="1747"/>
              <a:buFont typeface="Arial"/>
              <a:buChar char="•"/>
              <a:defRPr sz="1746" b="0" i="0" u="none" strike="noStrike" cap="none">
                <a:solidFill>
                  <a:schemeClr val="dk1"/>
                </a:solidFill>
                <a:latin typeface="Gill Sans"/>
                <a:ea typeface="Gill Sans"/>
                <a:cs typeface="Gill Sans"/>
                <a:sym typeface="Gill Sans"/>
              </a:defRPr>
            </a:lvl5pPr>
            <a:lvl6pPr marL="2743200" marR="0" lvl="5" indent="-339534" algn="l" rtl="0">
              <a:lnSpc>
                <a:spcPct val="90000"/>
              </a:lnSpc>
              <a:spcBef>
                <a:spcPts val="485"/>
              </a:spcBef>
              <a:spcAft>
                <a:spcPts val="0"/>
              </a:spcAft>
              <a:buClr>
                <a:schemeClr val="dk1"/>
              </a:buClr>
              <a:buSzPts val="1747"/>
              <a:buFont typeface="Arial"/>
              <a:buChar char="•"/>
              <a:defRPr sz="1746" b="0" i="0" u="none" strike="noStrike" cap="none">
                <a:solidFill>
                  <a:schemeClr val="dk1"/>
                </a:solidFill>
                <a:latin typeface="Gill Sans"/>
                <a:ea typeface="Gill Sans"/>
                <a:cs typeface="Gill Sans"/>
                <a:sym typeface="Gill Sans"/>
              </a:defRPr>
            </a:lvl6pPr>
            <a:lvl7pPr marL="3200400" marR="0" lvl="6" indent="-339534" algn="l" rtl="0">
              <a:lnSpc>
                <a:spcPct val="90000"/>
              </a:lnSpc>
              <a:spcBef>
                <a:spcPts val="485"/>
              </a:spcBef>
              <a:spcAft>
                <a:spcPts val="0"/>
              </a:spcAft>
              <a:buClr>
                <a:schemeClr val="dk1"/>
              </a:buClr>
              <a:buSzPts val="1747"/>
              <a:buFont typeface="Arial"/>
              <a:buChar char="•"/>
              <a:defRPr sz="1746" b="0" i="0" u="none" strike="noStrike" cap="none">
                <a:solidFill>
                  <a:schemeClr val="dk1"/>
                </a:solidFill>
                <a:latin typeface="Gill Sans"/>
                <a:ea typeface="Gill Sans"/>
                <a:cs typeface="Gill Sans"/>
                <a:sym typeface="Gill Sans"/>
              </a:defRPr>
            </a:lvl7pPr>
            <a:lvl8pPr marL="3657600" marR="0" lvl="7" indent="-339534" algn="l" rtl="0">
              <a:lnSpc>
                <a:spcPct val="90000"/>
              </a:lnSpc>
              <a:spcBef>
                <a:spcPts val="485"/>
              </a:spcBef>
              <a:spcAft>
                <a:spcPts val="0"/>
              </a:spcAft>
              <a:buClr>
                <a:schemeClr val="dk1"/>
              </a:buClr>
              <a:buSzPts val="1747"/>
              <a:buFont typeface="Arial"/>
              <a:buChar char="•"/>
              <a:defRPr sz="1746" b="0" i="0" u="none" strike="noStrike" cap="none">
                <a:solidFill>
                  <a:schemeClr val="dk1"/>
                </a:solidFill>
                <a:latin typeface="Gill Sans"/>
                <a:ea typeface="Gill Sans"/>
                <a:cs typeface="Gill Sans"/>
                <a:sym typeface="Gill Sans"/>
              </a:defRPr>
            </a:lvl8pPr>
            <a:lvl9pPr marL="4114800" marR="0" lvl="8" indent="-339534" algn="l" rtl="0">
              <a:lnSpc>
                <a:spcPct val="90000"/>
              </a:lnSpc>
              <a:spcBef>
                <a:spcPts val="485"/>
              </a:spcBef>
              <a:spcAft>
                <a:spcPts val="0"/>
              </a:spcAft>
              <a:buClr>
                <a:schemeClr val="dk1"/>
              </a:buClr>
              <a:buSzPts val="1747"/>
              <a:buFont typeface="Arial"/>
              <a:buChar char="•"/>
              <a:defRPr sz="1746" b="0" i="0" u="none" strike="noStrike" cap="none">
                <a:solidFill>
                  <a:schemeClr val="dk1"/>
                </a:solidFill>
                <a:latin typeface="Gill Sans"/>
                <a:ea typeface="Gill Sans"/>
                <a:cs typeface="Gill Sans"/>
                <a:sym typeface="Gill Sans"/>
              </a:defRPr>
            </a:lvl9pPr>
          </a:lstStyle>
          <a:p>
            <a:endParaRPr/>
          </a:p>
        </p:txBody>
      </p:sp>
      <p:sp>
        <p:nvSpPr>
          <p:cNvPr id="12" name="Google Shape;12;p1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65"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1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165"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1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65" b="0" i="0" u="none" strike="noStrike" cap="none">
                <a:solidFill>
                  <a:srgbClr val="888888"/>
                </a:solidFill>
                <a:latin typeface="Gill Sans"/>
                <a:ea typeface="Gill Sans"/>
                <a:cs typeface="Gill Sans"/>
                <a:sym typeface="Gill Sans"/>
              </a:defRPr>
            </a:lvl1pPr>
            <a:lvl2pPr marL="0" marR="0" lvl="1" indent="0" algn="r" rtl="0">
              <a:spcBef>
                <a:spcPts val="0"/>
              </a:spcBef>
              <a:buNone/>
              <a:defRPr sz="1165" b="0" i="0" u="none" strike="noStrike" cap="none">
                <a:solidFill>
                  <a:srgbClr val="888888"/>
                </a:solidFill>
                <a:latin typeface="Gill Sans"/>
                <a:ea typeface="Gill Sans"/>
                <a:cs typeface="Gill Sans"/>
                <a:sym typeface="Gill Sans"/>
              </a:defRPr>
            </a:lvl2pPr>
            <a:lvl3pPr marL="0" marR="0" lvl="2" indent="0" algn="r" rtl="0">
              <a:spcBef>
                <a:spcPts val="0"/>
              </a:spcBef>
              <a:buNone/>
              <a:defRPr sz="1165" b="0" i="0" u="none" strike="noStrike" cap="none">
                <a:solidFill>
                  <a:srgbClr val="888888"/>
                </a:solidFill>
                <a:latin typeface="Gill Sans"/>
                <a:ea typeface="Gill Sans"/>
                <a:cs typeface="Gill Sans"/>
                <a:sym typeface="Gill Sans"/>
              </a:defRPr>
            </a:lvl3pPr>
            <a:lvl4pPr marL="0" marR="0" lvl="3" indent="0" algn="r" rtl="0">
              <a:spcBef>
                <a:spcPts val="0"/>
              </a:spcBef>
              <a:buNone/>
              <a:defRPr sz="1165" b="0" i="0" u="none" strike="noStrike" cap="none">
                <a:solidFill>
                  <a:srgbClr val="888888"/>
                </a:solidFill>
                <a:latin typeface="Gill Sans"/>
                <a:ea typeface="Gill Sans"/>
                <a:cs typeface="Gill Sans"/>
                <a:sym typeface="Gill Sans"/>
              </a:defRPr>
            </a:lvl4pPr>
            <a:lvl5pPr marL="0" marR="0" lvl="4" indent="0" algn="r" rtl="0">
              <a:spcBef>
                <a:spcPts val="0"/>
              </a:spcBef>
              <a:buNone/>
              <a:defRPr sz="1165" b="0" i="0" u="none" strike="noStrike" cap="none">
                <a:solidFill>
                  <a:srgbClr val="888888"/>
                </a:solidFill>
                <a:latin typeface="Gill Sans"/>
                <a:ea typeface="Gill Sans"/>
                <a:cs typeface="Gill Sans"/>
                <a:sym typeface="Gill Sans"/>
              </a:defRPr>
            </a:lvl5pPr>
            <a:lvl6pPr marL="0" marR="0" lvl="5" indent="0" algn="r" rtl="0">
              <a:spcBef>
                <a:spcPts val="0"/>
              </a:spcBef>
              <a:buNone/>
              <a:defRPr sz="1165" b="0" i="0" u="none" strike="noStrike" cap="none">
                <a:solidFill>
                  <a:srgbClr val="888888"/>
                </a:solidFill>
                <a:latin typeface="Gill Sans"/>
                <a:ea typeface="Gill Sans"/>
                <a:cs typeface="Gill Sans"/>
                <a:sym typeface="Gill Sans"/>
              </a:defRPr>
            </a:lvl6pPr>
            <a:lvl7pPr marL="0" marR="0" lvl="6" indent="0" algn="r" rtl="0">
              <a:spcBef>
                <a:spcPts val="0"/>
              </a:spcBef>
              <a:buNone/>
              <a:defRPr sz="1165" b="0" i="0" u="none" strike="noStrike" cap="none">
                <a:solidFill>
                  <a:srgbClr val="888888"/>
                </a:solidFill>
                <a:latin typeface="Gill Sans"/>
                <a:ea typeface="Gill Sans"/>
                <a:cs typeface="Gill Sans"/>
                <a:sym typeface="Gill Sans"/>
              </a:defRPr>
            </a:lvl7pPr>
            <a:lvl8pPr marL="0" marR="0" lvl="7" indent="0" algn="r" rtl="0">
              <a:spcBef>
                <a:spcPts val="0"/>
              </a:spcBef>
              <a:buNone/>
              <a:defRPr sz="1165" b="0" i="0" u="none" strike="noStrike" cap="none">
                <a:solidFill>
                  <a:srgbClr val="888888"/>
                </a:solidFill>
                <a:latin typeface="Gill Sans"/>
                <a:ea typeface="Gill Sans"/>
                <a:cs typeface="Gill Sans"/>
                <a:sym typeface="Gill Sans"/>
              </a:defRPr>
            </a:lvl8pPr>
            <a:lvl9pPr marL="0" marR="0" lvl="8" indent="0" algn="r" rtl="0">
              <a:spcBef>
                <a:spcPts val="0"/>
              </a:spcBef>
              <a:buNone/>
              <a:defRPr sz="1165"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g"/><Relationship Id="rId5" Type="http://schemas.openxmlformats.org/officeDocument/2006/relationships/image" Target="../media/image20.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5" Type="http://schemas.openxmlformats.org/officeDocument/2006/relationships/image" Target="../media/image28.jp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s://www.lowes.com/pd/Scotts-Premium-Topsoil-0-75-cu-ft-Top-Soil/3030807" TargetMode="External"/><Relationship Id="rId4" Type="http://schemas.openxmlformats.org/officeDocument/2006/relationships/hyperlink" Target="https://www.homedepot.com/p/40-lbs-Topsoil-71140180/100355705" TargetMode="External"/><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pic>
        <p:nvPicPr>
          <p:cNvPr id="26" name="Google Shape;26;p1" descr="cartoon drawing of flowers&#10;"/>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6715" y="86714"/>
            <a:ext cx="12018572" cy="6684572"/>
          </a:xfrm>
          <a:prstGeom prst="rect">
            <a:avLst/>
          </a:prstGeom>
          <a:noFill/>
          <a:ln>
            <a:noFill/>
          </a:ln>
        </p:spPr>
      </p:pic>
      <p:sp>
        <p:nvSpPr>
          <p:cNvPr id="27" name="Google Shape;27;p1"/>
          <p:cNvSpPr/>
          <p:nvPr/>
        </p:nvSpPr>
        <p:spPr>
          <a:xfrm>
            <a:off x="86715" y="86714"/>
            <a:ext cx="12018569" cy="6684572"/>
          </a:xfrm>
          <a:prstGeom prst="rect">
            <a:avLst/>
          </a:prstGeom>
          <a:solidFill>
            <a:srgbClr val="F2F2F2">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8" name="Google Shape;28;p1"/>
          <p:cNvSpPr txBox="1"/>
          <p:nvPr/>
        </p:nvSpPr>
        <p:spPr>
          <a:xfrm>
            <a:off x="852668" y="444424"/>
            <a:ext cx="10486664" cy="96069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6000" b="1" i="0" u="none" strike="noStrike" cap="none" dirty="0">
                <a:solidFill>
                  <a:schemeClr val="dk1"/>
                </a:solidFill>
                <a:latin typeface="Gill Sans"/>
                <a:ea typeface="Gill Sans"/>
                <a:cs typeface="Gill Sans"/>
                <a:sym typeface="Gill Sans"/>
              </a:rPr>
              <a:t>Preparation for Activity One:</a:t>
            </a:r>
            <a:endParaRPr dirty="0"/>
          </a:p>
          <a:p>
            <a:pPr marL="0" marR="0" lvl="0" indent="0" algn="ctr" rtl="0">
              <a:spcBef>
                <a:spcPts val="0"/>
              </a:spcBef>
              <a:spcAft>
                <a:spcPts val="0"/>
              </a:spcAft>
              <a:buNone/>
            </a:pPr>
            <a:r>
              <a:rPr lang="en-US" sz="6000" b="1" i="0" u="none" strike="noStrike" cap="none" dirty="0">
                <a:solidFill>
                  <a:schemeClr val="dk1"/>
                </a:solidFill>
                <a:latin typeface="Gill Sans"/>
                <a:ea typeface="Gill Sans"/>
                <a:cs typeface="Gill Sans"/>
                <a:sym typeface="Gill Sans"/>
              </a:rPr>
              <a:t>Soil Flotation</a:t>
            </a:r>
            <a:endParaRPr dirty="0"/>
          </a:p>
        </p:txBody>
      </p:sp>
      <p:pic>
        <p:nvPicPr>
          <p:cNvPr id="29" name="Google Shape;29;p1"/>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2339662" y="3677361"/>
            <a:ext cx="2504225" cy="2504227"/>
          </a:xfrm>
          <a:prstGeom prst="rect">
            <a:avLst/>
          </a:prstGeom>
          <a:noFill/>
          <a:ln w="38100" cap="sq" cmpd="sng">
            <a:solidFill>
              <a:srgbClr val="787878"/>
            </a:solidFill>
            <a:prstDash val="solid"/>
            <a:miter lim="800000"/>
            <a:headEnd type="none" w="sm" len="sm"/>
            <a:tailEnd type="none" w="sm" len="sm"/>
          </a:ln>
        </p:spPr>
      </p:pic>
      <p:pic>
        <p:nvPicPr>
          <p:cNvPr id="30" name="Google Shape;30;p1"/>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4843887" y="3677361"/>
            <a:ext cx="2504225" cy="2504227"/>
          </a:xfrm>
          <a:prstGeom prst="rect">
            <a:avLst/>
          </a:prstGeom>
          <a:noFill/>
          <a:ln w="38100" cap="sq" cmpd="sng">
            <a:solidFill>
              <a:srgbClr val="787878"/>
            </a:solidFill>
            <a:prstDash val="solid"/>
            <a:miter lim="800000"/>
            <a:headEnd type="none" w="sm" len="sm"/>
            <a:tailEnd type="none" w="sm" len="sm"/>
          </a:ln>
        </p:spPr>
      </p:pic>
      <p:pic>
        <p:nvPicPr>
          <p:cNvPr id="31" name="Google Shape;31;p1"/>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7348112" y="3677361"/>
            <a:ext cx="2504225" cy="2504227"/>
          </a:xfrm>
          <a:prstGeom prst="rect">
            <a:avLst/>
          </a:prstGeom>
          <a:noFill/>
          <a:ln w="38100" cap="sq" cmpd="sng">
            <a:solidFill>
              <a:srgbClr val="787878"/>
            </a:solidFill>
            <a:prstDash val="solid"/>
            <a:miter lim="800000"/>
            <a:headEnd type="none" w="sm" len="sm"/>
            <a:tailEnd type="none" w="sm" len="sm"/>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0"/>
          <p:cNvSpPr/>
          <p:nvPr/>
        </p:nvSpPr>
        <p:spPr>
          <a:xfrm rot="5400000">
            <a:off x="1138564" y="-328938"/>
            <a:ext cx="2228198" cy="2886074"/>
          </a:xfrm>
          <a:prstGeom prst="homePlate">
            <a:avLst>
              <a:gd name="adj" fmla="val 50000"/>
            </a:avLst>
          </a:prstGeom>
          <a:solidFill>
            <a:schemeClr val="accent3"/>
          </a:solidFill>
          <a:ln w="381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43" name="Google Shape;143;p10"/>
          <p:cNvSpPr/>
          <p:nvPr/>
        </p:nvSpPr>
        <p:spPr>
          <a:xfrm>
            <a:off x="809626" y="-284104"/>
            <a:ext cx="2886075" cy="2486024"/>
          </a:xfrm>
          <a:prstGeom prst="ellipse">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100"/>
              <a:buFont typeface="Arial"/>
              <a:buNone/>
            </a:pPr>
            <a:r>
              <a:rPr lang="en-US" sz="3100" b="1">
                <a:solidFill>
                  <a:schemeClr val="lt1"/>
                </a:solidFill>
                <a:latin typeface="Gill Sans"/>
                <a:ea typeface="Gill Sans"/>
                <a:cs typeface="Gill Sans"/>
                <a:sym typeface="Gill Sans"/>
              </a:rPr>
              <a:t>“Recipe” Ideas</a:t>
            </a:r>
            <a:endParaRPr/>
          </a:p>
        </p:txBody>
      </p:sp>
      <p:sp>
        <p:nvSpPr>
          <p:cNvPr id="144" name="Google Shape;144;p10"/>
          <p:cNvSpPr txBox="1"/>
          <p:nvPr/>
        </p:nvSpPr>
        <p:spPr>
          <a:xfrm>
            <a:off x="521492" y="2375865"/>
            <a:ext cx="6846872" cy="14441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a:solidFill>
                  <a:schemeClr val="dk1"/>
                </a:solidFill>
                <a:latin typeface="Gill Sans"/>
                <a:ea typeface="Gill Sans"/>
                <a:cs typeface="Gill Sans"/>
                <a:sym typeface="Gill Sans"/>
              </a:rPr>
              <a:t>Being intentional about the plant remains you include in each feature will provide a richer set of data for comparing and contrasting and making inferences about the feature function; however, you can also simply mix your seeds and soil in one big container and explore the random patterns that result. Here are some “recipes” ideas to help you create your features.</a:t>
            </a:r>
            <a:endParaRPr/>
          </a:p>
          <a:p>
            <a:pPr marL="0" marR="0" lvl="0" indent="0" algn="l" rtl="0">
              <a:lnSpc>
                <a:spcPct val="90000"/>
              </a:lnSpc>
              <a:spcBef>
                <a:spcPts val="1000"/>
              </a:spcBef>
              <a:spcAft>
                <a:spcPts val="0"/>
              </a:spcAft>
              <a:buClr>
                <a:schemeClr val="dk1"/>
              </a:buClr>
              <a:buSzPts val="2400"/>
              <a:buFont typeface="Arial"/>
              <a:buNone/>
            </a:pPr>
            <a:r>
              <a:rPr lang="en-US" sz="2400">
                <a:solidFill>
                  <a:schemeClr val="dk1"/>
                </a:solidFill>
                <a:latin typeface="Gill Sans"/>
                <a:ea typeface="Gill Sans"/>
                <a:cs typeface="Gill Sans"/>
                <a:sym typeface="Gill Sans"/>
              </a:rPr>
              <a:t/>
            </a:r>
            <a:br>
              <a:rPr lang="en-US" sz="2400">
                <a:solidFill>
                  <a:schemeClr val="dk1"/>
                </a:solidFill>
                <a:latin typeface="Gill Sans"/>
                <a:ea typeface="Gill Sans"/>
                <a:cs typeface="Gill Sans"/>
                <a:sym typeface="Gill Sans"/>
              </a:rPr>
            </a:br>
            <a:r>
              <a:rPr lang="en-US" sz="2400">
                <a:solidFill>
                  <a:schemeClr val="dk1"/>
                </a:solidFill>
                <a:latin typeface="Gill Sans"/>
                <a:ea typeface="Gill Sans"/>
                <a:cs typeface="Gill Sans"/>
                <a:sym typeface="Gill Sans"/>
              </a:rPr>
              <a:t>Note: Your plant remains can be reused! After the students sort them during analysis, collect them for future use.</a:t>
            </a:r>
            <a:endParaRPr/>
          </a:p>
          <a:p>
            <a:pPr marL="0" marR="0" lvl="0" indent="0" algn="l" rtl="0">
              <a:lnSpc>
                <a:spcPct val="90000"/>
              </a:lnSpc>
              <a:spcBef>
                <a:spcPts val="1000"/>
              </a:spcBef>
              <a:spcAft>
                <a:spcPts val="0"/>
              </a:spcAft>
              <a:buClr>
                <a:srgbClr val="3F3F3F"/>
              </a:buClr>
              <a:buSzPts val="2400"/>
              <a:buFont typeface="Arial"/>
              <a:buNone/>
            </a:pPr>
            <a:r>
              <a:rPr lang="en-US" sz="2400">
                <a:solidFill>
                  <a:srgbClr val="3F3F3F"/>
                </a:solidFill>
                <a:latin typeface="Gill Sans"/>
                <a:ea typeface="Gill Sans"/>
                <a:cs typeface="Gill Sans"/>
                <a:sym typeface="Gill Sans"/>
              </a:rPr>
              <a:t/>
            </a:r>
            <a:br>
              <a:rPr lang="en-US" sz="2400">
                <a:solidFill>
                  <a:srgbClr val="3F3F3F"/>
                </a:solidFill>
                <a:latin typeface="Gill Sans"/>
                <a:ea typeface="Gill Sans"/>
                <a:cs typeface="Gill Sans"/>
                <a:sym typeface="Gill Sans"/>
              </a:rPr>
            </a:br>
            <a:endParaRPr sz="2800">
              <a:solidFill>
                <a:srgbClr val="3F3F3F"/>
              </a:solidFill>
              <a:latin typeface="Gill Sans"/>
              <a:ea typeface="Gill Sans"/>
              <a:cs typeface="Gill Sans"/>
              <a:sym typeface="Gill Sans"/>
            </a:endParaRPr>
          </a:p>
        </p:txBody>
      </p:sp>
      <p:pic>
        <p:nvPicPr>
          <p:cNvPr id="145" name="Google Shape;145;p10"/>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rot="5400000">
            <a:off x="6537431" y="1299620"/>
            <a:ext cx="6453105" cy="4195821"/>
          </a:xfrm>
          <a:prstGeom prst="rect">
            <a:avLst/>
          </a:prstGeom>
          <a:noFill/>
          <a:ln w="28575" cap="flat" cmpd="sng">
            <a:solidFill>
              <a:srgbClr val="787878"/>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1"/>
          <p:cNvSpPr/>
          <p:nvPr/>
        </p:nvSpPr>
        <p:spPr>
          <a:xfrm rot="5400000">
            <a:off x="1138564" y="-328938"/>
            <a:ext cx="2228198" cy="2886074"/>
          </a:xfrm>
          <a:prstGeom prst="homePlate">
            <a:avLst>
              <a:gd name="adj" fmla="val 50000"/>
            </a:avLst>
          </a:prstGeom>
          <a:solidFill>
            <a:schemeClr val="accent3"/>
          </a:solidFill>
          <a:ln w="381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52" name="Google Shape;152;p11"/>
          <p:cNvSpPr/>
          <p:nvPr/>
        </p:nvSpPr>
        <p:spPr>
          <a:xfrm>
            <a:off x="809626" y="-284104"/>
            <a:ext cx="2886075" cy="2486024"/>
          </a:xfrm>
          <a:prstGeom prst="ellipse">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100"/>
              <a:buFont typeface="Arial"/>
              <a:buNone/>
            </a:pPr>
            <a:r>
              <a:rPr lang="en-US" sz="3100" b="1">
                <a:solidFill>
                  <a:schemeClr val="lt1"/>
                </a:solidFill>
                <a:latin typeface="Gill Sans"/>
                <a:ea typeface="Gill Sans"/>
                <a:cs typeface="Gill Sans"/>
                <a:sym typeface="Gill Sans"/>
              </a:rPr>
              <a:t>“Recipe” Ideas</a:t>
            </a:r>
            <a:endParaRPr/>
          </a:p>
        </p:txBody>
      </p:sp>
      <p:sp>
        <p:nvSpPr>
          <p:cNvPr id="153" name="Google Shape;153;p11"/>
          <p:cNvSpPr txBox="1"/>
          <p:nvPr/>
        </p:nvSpPr>
        <p:spPr>
          <a:xfrm>
            <a:off x="4742375" y="818424"/>
            <a:ext cx="7077600" cy="2556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2200">
                <a:solidFill>
                  <a:schemeClr val="dk1"/>
                </a:solidFill>
                <a:latin typeface="Gill Sans"/>
                <a:ea typeface="Gill Sans"/>
                <a:cs typeface="Gill Sans"/>
                <a:sym typeface="Gill Sans"/>
              </a:rPr>
              <a:t>Before cupboards and pantries, storage or cache pits were dug into the ground. Storing food helped fortify families and villages through long winters. Storage pits would typically have a </a:t>
            </a:r>
            <a:r>
              <a:rPr lang="en-US" sz="2200" b="1">
                <a:solidFill>
                  <a:srgbClr val="00B0F0"/>
                </a:solidFill>
                <a:latin typeface="Gill Sans"/>
                <a:ea typeface="Gill Sans"/>
                <a:cs typeface="Gill Sans"/>
                <a:sym typeface="Gill Sans"/>
              </a:rPr>
              <a:t>higher quantity</a:t>
            </a:r>
            <a:r>
              <a:rPr lang="en-US" sz="2200">
                <a:solidFill>
                  <a:srgbClr val="3F3F3F"/>
                </a:solidFill>
                <a:latin typeface="Gill Sans"/>
                <a:ea typeface="Gill Sans"/>
                <a:cs typeface="Gill Sans"/>
                <a:sym typeface="Gill Sans"/>
              </a:rPr>
              <a:t> </a:t>
            </a:r>
            <a:r>
              <a:rPr lang="en-US" sz="2200">
                <a:solidFill>
                  <a:schemeClr val="dk1"/>
                </a:solidFill>
                <a:latin typeface="Gill Sans"/>
                <a:ea typeface="Gill Sans"/>
                <a:cs typeface="Gill Sans"/>
                <a:sym typeface="Gill Sans"/>
              </a:rPr>
              <a:t>of a </a:t>
            </a:r>
            <a:r>
              <a:rPr lang="en-US" sz="2200" b="1">
                <a:solidFill>
                  <a:srgbClr val="00B0F0"/>
                </a:solidFill>
                <a:latin typeface="Gill Sans"/>
                <a:ea typeface="Gill Sans"/>
                <a:cs typeface="Gill Sans"/>
                <a:sym typeface="Gill Sans"/>
              </a:rPr>
              <a:t>low variety</a:t>
            </a:r>
            <a:r>
              <a:rPr lang="en-US" sz="2200">
                <a:solidFill>
                  <a:srgbClr val="3F3F3F"/>
                </a:solidFill>
                <a:latin typeface="Gill Sans"/>
                <a:ea typeface="Gill Sans"/>
                <a:cs typeface="Gill Sans"/>
                <a:sym typeface="Gill Sans"/>
              </a:rPr>
              <a:t> </a:t>
            </a:r>
            <a:r>
              <a:rPr lang="en-US" sz="2200">
                <a:solidFill>
                  <a:schemeClr val="dk1"/>
                </a:solidFill>
                <a:latin typeface="Gill Sans"/>
                <a:ea typeface="Gill Sans"/>
                <a:cs typeface="Gill Sans"/>
                <a:sym typeface="Gill Sans"/>
              </a:rPr>
              <a:t>of plant types. If you’re storing food, you would have the whole nut or seed, not broken shells. </a:t>
            </a:r>
            <a:endParaRPr sz="2200">
              <a:latin typeface="Gill Sans"/>
              <a:ea typeface="Gill Sans"/>
              <a:cs typeface="Gill Sans"/>
              <a:sym typeface="Gill Sans"/>
            </a:endParaRPr>
          </a:p>
          <a:p>
            <a:pPr marL="0" marR="0" lvl="0" indent="0" algn="l" rtl="0">
              <a:lnSpc>
                <a:spcPct val="90000"/>
              </a:lnSpc>
              <a:spcBef>
                <a:spcPts val="1000"/>
              </a:spcBef>
              <a:spcAft>
                <a:spcPts val="0"/>
              </a:spcAft>
              <a:buClr>
                <a:schemeClr val="dk1"/>
              </a:buClr>
              <a:buSzPts val="1800"/>
              <a:buFont typeface="Arial"/>
              <a:buNone/>
            </a:pPr>
            <a:r>
              <a:rPr lang="en-US" sz="2200">
                <a:solidFill>
                  <a:schemeClr val="dk1"/>
                </a:solidFill>
                <a:latin typeface="Gill Sans"/>
                <a:ea typeface="Gill Sans"/>
                <a:cs typeface="Gill Sans"/>
                <a:sym typeface="Gill Sans"/>
              </a:rPr>
              <a:t>Make it seasonal! Include autumn harvest foods such as nuts, beans, pumpkin seeds, or those found in an inexpensive bird seed mix such as sunflower seeds, corn kernels, and millet. </a:t>
            </a:r>
            <a:endParaRPr sz="2200">
              <a:solidFill>
                <a:schemeClr val="dk1"/>
              </a:solidFill>
              <a:latin typeface="Gill Sans"/>
              <a:ea typeface="Gill Sans"/>
              <a:cs typeface="Gill Sans"/>
              <a:sym typeface="Gill Sans"/>
            </a:endParaRPr>
          </a:p>
        </p:txBody>
      </p:sp>
      <p:sp>
        <p:nvSpPr>
          <p:cNvPr id="154" name="Google Shape;154;p11"/>
          <p:cNvSpPr/>
          <p:nvPr/>
        </p:nvSpPr>
        <p:spPr>
          <a:xfrm>
            <a:off x="4345958" y="348892"/>
            <a:ext cx="4823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Gill Sans"/>
                <a:ea typeface="Gill Sans"/>
                <a:cs typeface="Gill Sans"/>
                <a:sym typeface="Gill Sans"/>
              </a:rPr>
              <a:t>A seasonal storage pit or cache:</a:t>
            </a:r>
            <a:endParaRPr/>
          </a:p>
        </p:txBody>
      </p:sp>
      <p:grpSp>
        <p:nvGrpSpPr>
          <p:cNvPr id="155" name="Google Shape;155;p11"/>
          <p:cNvGrpSpPr/>
          <p:nvPr/>
        </p:nvGrpSpPr>
        <p:grpSpPr>
          <a:xfrm>
            <a:off x="539563" y="3921209"/>
            <a:ext cx="11112875" cy="2556794"/>
            <a:chOff x="377293" y="3921209"/>
            <a:chExt cx="11112875" cy="2556794"/>
          </a:xfrm>
        </p:grpSpPr>
        <p:pic>
          <p:nvPicPr>
            <p:cNvPr id="156" name="Google Shape;156;p11"/>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377293" y="3921211"/>
              <a:ext cx="3826220" cy="2556792"/>
            </a:xfrm>
            <a:prstGeom prst="rect">
              <a:avLst/>
            </a:prstGeom>
            <a:noFill/>
            <a:ln w="28575" cap="flat" cmpd="sng">
              <a:solidFill>
                <a:srgbClr val="787878"/>
              </a:solidFill>
              <a:prstDash val="solid"/>
              <a:round/>
              <a:headEnd type="none" w="sm" len="sm"/>
              <a:tailEnd type="none" w="sm" len="sm"/>
            </a:ln>
          </p:spPr>
        </p:pic>
        <p:pic>
          <p:nvPicPr>
            <p:cNvPr id="157" name="Google Shape;157;p11"/>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4203513" y="3921209"/>
              <a:ext cx="3877600" cy="2556792"/>
            </a:xfrm>
            <a:prstGeom prst="rect">
              <a:avLst/>
            </a:prstGeom>
            <a:noFill/>
            <a:ln w="28575" cap="flat" cmpd="sng">
              <a:solidFill>
                <a:srgbClr val="787878"/>
              </a:solidFill>
              <a:prstDash val="solid"/>
              <a:round/>
              <a:headEnd type="none" w="sm" len="sm"/>
              <a:tailEnd type="none" w="sm" len="sm"/>
            </a:ln>
          </p:spPr>
        </p:pic>
        <p:pic>
          <p:nvPicPr>
            <p:cNvPr id="158" name="Google Shape;158;p11"/>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rot="-5400000">
              <a:off x="8507246" y="3495079"/>
              <a:ext cx="2556790" cy="3409053"/>
            </a:xfrm>
            <a:prstGeom prst="rect">
              <a:avLst/>
            </a:prstGeom>
            <a:noFill/>
            <a:ln w="28575" cap="flat" cmpd="sng">
              <a:solidFill>
                <a:srgbClr val="787878"/>
              </a:solidFill>
              <a:prstDash val="solid"/>
              <a:round/>
              <a:headEnd type="none" w="sm" len="sm"/>
              <a:tailEnd type="none" w="sm" len="sm"/>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2"/>
          <p:cNvSpPr/>
          <p:nvPr/>
        </p:nvSpPr>
        <p:spPr>
          <a:xfrm rot="5400000">
            <a:off x="1138564" y="-328938"/>
            <a:ext cx="2228198" cy="2886074"/>
          </a:xfrm>
          <a:prstGeom prst="homePlate">
            <a:avLst>
              <a:gd name="adj" fmla="val 50000"/>
            </a:avLst>
          </a:prstGeom>
          <a:solidFill>
            <a:schemeClr val="accent3"/>
          </a:solidFill>
          <a:ln w="381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65" name="Google Shape;165;p12"/>
          <p:cNvSpPr/>
          <p:nvPr/>
        </p:nvSpPr>
        <p:spPr>
          <a:xfrm>
            <a:off x="809626" y="-284104"/>
            <a:ext cx="2886075" cy="2486024"/>
          </a:xfrm>
          <a:prstGeom prst="ellipse">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100"/>
              <a:buFont typeface="Arial"/>
              <a:buNone/>
            </a:pPr>
            <a:r>
              <a:rPr lang="en-US" sz="3100" b="1">
                <a:solidFill>
                  <a:schemeClr val="lt1"/>
                </a:solidFill>
                <a:latin typeface="Gill Sans"/>
                <a:ea typeface="Gill Sans"/>
                <a:cs typeface="Gill Sans"/>
                <a:sym typeface="Gill Sans"/>
              </a:rPr>
              <a:t>“Recipe” Ideas</a:t>
            </a:r>
            <a:endParaRPr/>
          </a:p>
        </p:txBody>
      </p:sp>
      <p:sp>
        <p:nvSpPr>
          <p:cNvPr id="166" name="Google Shape;166;p12"/>
          <p:cNvSpPr txBox="1"/>
          <p:nvPr/>
        </p:nvSpPr>
        <p:spPr>
          <a:xfrm>
            <a:off x="4152289" y="847188"/>
            <a:ext cx="7077685" cy="14441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Gill Sans"/>
                <a:ea typeface="Gill Sans"/>
                <a:cs typeface="Gill Sans"/>
                <a:sym typeface="Gill Sans"/>
              </a:rPr>
              <a:t>Trash pits are a mash-up of anything and everything. Sometimes pits were dug for trash, but often old fire pits, storage pits, or post holes were turned into trash pits. Trash pits have a </a:t>
            </a:r>
            <a:r>
              <a:rPr lang="en-US" sz="1800" b="1">
                <a:solidFill>
                  <a:srgbClr val="00B0F0"/>
                </a:solidFill>
                <a:latin typeface="Gill Sans"/>
                <a:ea typeface="Gill Sans"/>
                <a:cs typeface="Gill Sans"/>
                <a:sym typeface="Gill Sans"/>
              </a:rPr>
              <a:t>very diverse range</a:t>
            </a:r>
            <a:r>
              <a:rPr lang="en-US" sz="1800">
                <a:solidFill>
                  <a:srgbClr val="00B0F0"/>
                </a:solidFill>
                <a:latin typeface="Gill Sans"/>
                <a:ea typeface="Gill Sans"/>
                <a:cs typeface="Gill Sans"/>
                <a:sym typeface="Gill Sans"/>
              </a:rPr>
              <a:t> </a:t>
            </a:r>
            <a:r>
              <a:rPr lang="en-US" sz="1800">
                <a:solidFill>
                  <a:schemeClr val="dk1"/>
                </a:solidFill>
                <a:latin typeface="Gill Sans"/>
                <a:ea typeface="Gill Sans"/>
                <a:cs typeface="Gill Sans"/>
                <a:sym typeface="Gill Sans"/>
              </a:rPr>
              <a:t>of plant types. </a:t>
            </a:r>
            <a:endParaRPr/>
          </a:p>
          <a:p>
            <a:pPr marL="0" marR="0" lvl="0" indent="0" algn="l" rtl="0">
              <a:lnSpc>
                <a:spcPct val="90000"/>
              </a:lnSpc>
              <a:spcBef>
                <a:spcPts val="1000"/>
              </a:spcBef>
              <a:spcAft>
                <a:spcPts val="0"/>
              </a:spcAft>
              <a:buClr>
                <a:schemeClr val="dk1"/>
              </a:buClr>
              <a:buSzPts val="1800"/>
              <a:buFont typeface="Arial"/>
              <a:buNone/>
            </a:pPr>
            <a:r>
              <a:rPr lang="en-US" sz="1800">
                <a:solidFill>
                  <a:schemeClr val="dk1"/>
                </a:solidFill>
                <a:latin typeface="Gill Sans"/>
                <a:ea typeface="Gill Sans"/>
                <a:cs typeface="Gill Sans"/>
                <a:sym typeface="Gill Sans"/>
              </a:rPr>
              <a:t>A midden is essentially a pile of trash. Over time, these can also become buried underground. </a:t>
            </a:r>
            <a:endParaRPr/>
          </a:p>
          <a:p>
            <a:pPr marL="0" marR="0" lvl="0" indent="0" algn="l" rtl="0">
              <a:lnSpc>
                <a:spcPct val="90000"/>
              </a:lnSpc>
              <a:spcBef>
                <a:spcPts val="1000"/>
              </a:spcBef>
              <a:spcAft>
                <a:spcPts val="0"/>
              </a:spcAft>
              <a:buClr>
                <a:schemeClr val="dk1"/>
              </a:buClr>
              <a:buSzPts val="1800"/>
              <a:buFont typeface="Arial"/>
              <a:buNone/>
            </a:pPr>
            <a:r>
              <a:rPr lang="en-US" sz="1800">
                <a:solidFill>
                  <a:schemeClr val="dk1"/>
                </a:solidFill>
                <a:latin typeface="Gill Sans"/>
                <a:ea typeface="Gill Sans"/>
                <a:cs typeface="Gill Sans"/>
                <a:sym typeface="Gill Sans"/>
              </a:rPr>
              <a:t>Trash includes the </a:t>
            </a:r>
            <a:r>
              <a:rPr lang="en-US" sz="1800" b="1">
                <a:solidFill>
                  <a:srgbClr val="00B0F0"/>
                </a:solidFill>
                <a:latin typeface="Gill Sans"/>
                <a:ea typeface="Gill Sans"/>
                <a:cs typeface="Gill Sans"/>
                <a:sym typeface="Gill Sans"/>
              </a:rPr>
              <a:t>inedible parts </a:t>
            </a:r>
            <a:r>
              <a:rPr lang="en-US" sz="1800">
                <a:solidFill>
                  <a:schemeClr val="dk1"/>
                </a:solidFill>
                <a:latin typeface="Gill Sans"/>
                <a:ea typeface="Gill Sans"/>
                <a:cs typeface="Gill Sans"/>
                <a:sym typeface="Gill Sans"/>
              </a:rPr>
              <a:t>of plants, like nut shells, corn cobs, and fruit seeds. It could also include food that is too burned to eat. If trash includes a lot of fruit seeds and pits, it indicates the time of year those fruits are ripe and eaten. If there are a mix of seasonal foods, it could indicate that the trash pit or midden was used throughout the year.</a:t>
            </a:r>
            <a:endParaRPr sz="2000">
              <a:solidFill>
                <a:schemeClr val="dk1"/>
              </a:solidFill>
              <a:latin typeface="Gill Sans"/>
              <a:ea typeface="Gill Sans"/>
              <a:cs typeface="Gill Sans"/>
              <a:sym typeface="Gill Sans"/>
            </a:endParaRPr>
          </a:p>
        </p:txBody>
      </p:sp>
      <p:sp>
        <p:nvSpPr>
          <p:cNvPr id="167" name="Google Shape;167;p12"/>
          <p:cNvSpPr/>
          <p:nvPr/>
        </p:nvSpPr>
        <p:spPr>
          <a:xfrm>
            <a:off x="4152289" y="331749"/>
            <a:ext cx="482338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Gill Sans"/>
                <a:ea typeface="Gill Sans"/>
                <a:cs typeface="Gill Sans"/>
                <a:sym typeface="Gill Sans"/>
              </a:rPr>
              <a:t>Trash Pit or Midden:</a:t>
            </a:r>
            <a:endParaRPr/>
          </a:p>
        </p:txBody>
      </p:sp>
      <p:pic>
        <p:nvPicPr>
          <p:cNvPr id="168" name="Google Shape;168;p1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85800" y="4100858"/>
            <a:ext cx="3946150" cy="2406741"/>
          </a:xfrm>
          <a:prstGeom prst="rect">
            <a:avLst/>
          </a:prstGeom>
          <a:noFill/>
          <a:ln w="28575" cap="flat" cmpd="sng">
            <a:solidFill>
              <a:srgbClr val="787878"/>
            </a:solidFill>
            <a:prstDash val="solid"/>
            <a:round/>
            <a:headEnd type="none" w="sm" len="sm"/>
            <a:tailEnd type="none" w="sm" len="sm"/>
          </a:ln>
        </p:spPr>
      </p:pic>
      <p:pic>
        <p:nvPicPr>
          <p:cNvPr id="169" name="Google Shape;169;p1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4831949" y="4100858"/>
            <a:ext cx="3240655" cy="2406741"/>
          </a:xfrm>
          <a:prstGeom prst="rect">
            <a:avLst/>
          </a:prstGeom>
          <a:noFill/>
          <a:ln w="28575" cap="flat" cmpd="sng">
            <a:solidFill>
              <a:srgbClr val="787878"/>
            </a:solidFill>
            <a:prstDash val="solid"/>
            <a:round/>
            <a:headEnd type="none" w="sm" len="sm"/>
            <a:tailEnd type="none" w="sm" len="sm"/>
          </a:ln>
        </p:spPr>
      </p:pic>
      <p:pic>
        <p:nvPicPr>
          <p:cNvPr id="170" name="Google Shape;170;p12"/>
          <p:cNvPicPr preferRelativeResize="0"/>
          <p:nvPr/>
        </p:nvPicPr>
        <p:blipFill rotWithShape="1">
          <a:blip r:embed="rId5">
            <a:alphaModFix/>
          </a:blip>
          <a:srcRect/>
          <a:stretch/>
        </p:blipFill>
        <p:spPr>
          <a:xfrm>
            <a:off x="8072603" y="4100858"/>
            <a:ext cx="3233597" cy="2406741"/>
          </a:xfrm>
          <a:prstGeom prst="rect">
            <a:avLst/>
          </a:prstGeom>
          <a:noFill/>
          <a:ln w="28575" cap="flat" cmpd="sng">
            <a:solidFill>
              <a:srgbClr val="78787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3"/>
          <p:cNvSpPr/>
          <p:nvPr/>
        </p:nvSpPr>
        <p:spPr>
          <a:xfrm rot="5400000">
            <a:off x="1138564" y="-328938"/>
            <a:ext cx="2228198" cy="2886074"/>
          </a:xfrm>
          <a:prstGeom prst="homePlate">
            <a:avLst>
              <a:gd name="adj" fmla="val 50000"/>
            </a:avLst>
          </a:prstGeom>
          <a:solidFill>
            <a:schemeClr val="accent3"/>
          </a:solidFill>
          <a:ln w="381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77" name="Google Shape;177;p13"/>
          <p:cNvSpPr/>
          <p:nvPr/>
        </p:nvSpPr>
        <p:spPr>
          <a:xfrm>
            <a:off x="809626" y="-284104"/>
            <a:ext cx="2886075" cy="2486024"/>
          </a:xfrm>
          <a:prstGeom prst="ellipse">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100"/>
              <a:buFont typeface="Arial"/>
              <a:buNone/>
            </a:pPr>
            <a:r>
              <a:rPr lang="en-US" sz="3100" b="1">
                <a:solidFill>
                  <a:schemeClr val="lt1"/>
                </a:solidFill>
                <a:latin typeface="Gill Sans"/>
                <a:ea typeface="Gill Sans"/>
                <a:cs typeface="Gill Sans"/>
                <a:sym typeface="Gill Sans"/>
              </a:rPr>
              <a:t>“Recipe” Ideas</a:t>
            </a:r>
            <a:endParaRPr/>
          </a:p>
        </p:txBody>
      </p:sp>
      <p:sp>
        <p:nvSpPr>
          <p:cNvPr id="178" name="Google Shape;178;p13"/>
          <p:cNvSpPr txBox="1"/>
          <p:nvPr/>
        </p:nvSpPr>
        <p:spPr>
          <a:xfrm>
            <a:off x="4177003" y="1350167"/>
            <a:ext cx="7077685" cy="14441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a:solidFill>
                  <a:schemeClr val="dk1"/>
                </a:solidFill>
                <a:latin typeface="Gill Sans"/>
                <a:ea typeface="Gill Sans"/>
                <a:cs typeface="Gill Sans"/>
                <a:sym typeface="Gill Sans"/>
              </a:rPr>
              <a:t>A processing station could be interpreted as a trash pit but with a </a:t>
            </a:r>
            <a:r>
              <a:rPr lang="en-US" sz="2000" b="1">
                <a:solidFill>
                  <a:srgbClr val="00B0F0"/>
                </a:solidFill>
                <a:latin typeface="Gill Sans"/>
                <a:ea typeface="Gill Sans"/>
                <a:cs typeface="Gill Sans"/>
                <a:sym typeface="Gill Sans"/>
              </a:rPr>
              <a:t>high quantity</a:t>
            </a:r>
            <a:r>
              <a:rPr lang="en-US" sz="2000">
                <a:solidFill>
                  <a:srgbClr val="3F3F3F"/>
                </a:solidFill>
                <a:latin typeface="Gill Sans"/>
                <a:ea typeface="Gill Sans"/>
                <a:cs typeface="Gill Sans"/>
                <a:sym typeface="Gill Sans"/>
              </a:rPr>
              <a:t> </a:t>
            </a:r>
            <a:r>
              <a:rPr lang="en-US" sz="2000">
                <a:solidFill>
                  <a:schemeClr val="dk1"/>
                </a:solidFill>
                <a:latin typeface="Gill Sans"/>
                <a:ea typeface="Gill Sans"/>
                <a:cs typeface="Gill Sans"/>
                <a:sym typeface="Gill Sans"/>
              </a:rPr>
              <a:t>of the inedible parts of a </a:t>
            </a:r>
            <a:r>
              <a:rPr lang="en-US" sz="2000" b="1">
                <a:solidFill>
                  <a:srgbClr val="00B0F0"/>
                </a:solidFill>
                <a:latin typeface="Gill Sans"/>
                <a:ea typeface="Gill Sans"/>
                <a:cs typeface="Gill Sans"/>
                <a:sym typeface="Gill Sans"/>
              </a:rPr>
              <a:t>single type </a:t>
            </a:r>
            <a:r>
              <a:rPr lang="en-US" sz="2000">
                <a:solidFill>
                  <a:schemeClr val="dk1"/>
                </a:solidFill>
                <a:latin typeface="Gill Sans"/>
                <a:ea typeface="Gill Sans"/>
                <a:cs typeface="Gill Sans"/>
                <a:sym typeface="Gill Sans"/>
              </a:rPr>
              <a:t>or</a:t>
            </a:r>
            <a:r>
              <a:rPr lang="en-US" sz="2000" b="1">
                <a:solidFill>
                  <a:srgbClr val="00B0F0"/>
                </a:solidFill>
                <a:latin typeface="Gill Sans"/>
                <a:ea typeface="Gill Sans"/>
                <a:cs typeface="Gill Sans"/>
                <a:sym typeface="Gill Sans"/>
              </a:rPr>
              <a:t> low variety</a:t>
            </a:r>
            <a:r>
              <a:rPr lang="en-US" sz="2000">
                <a:solidFill>
                  <a:srgbClr val="3F3F3F"/>
                </a:solidFill>
                <a:latin typeface="Gill Sans"/>
                <a:ea typeface="Gill Sans"/>
                <a:cs typeface="Gill Sans"/>
                <a:sym typeface="Gill Sans"/>
              </a:rPr>
              <a:t> </a:t>
            </a:r>
            <a:r>
              <a:rPr lang="en-US" sz="2000">
                <a:solidFill>
                  <a:schemeClr val="dk1"/>
                </a:solidFill>
                <a:latin typeface="Gill Sans"/>
                <a:ea typeface="Gill Sans"/>
                <a:cs typeface="Gill Sans"/>
                <a:sym typeface="Gill Sans"/>
              </a:rPr>
              <a:t>of plants like nut shells, acorn tops, and corn cobs. Often, foods were processed in a separate area or away from the village or camp, then transported home before cooking or storage. </a:t>
            </a:r>
            <a:endParaRPr sz="2400">
              <a:solidFill>
                <a:schemeClr val="dk1"/>
              </a:solidFill>
              <a:latin typeface="Gill Sans"/>
              <a:ea typeface="Gill Sans"/>
              <a:cs typeface="Gill Sans"/>
              <a:sym typeface="Gill Sans"/>
            </a:endParaRPr>
          </a:p>
        </p:txBody>
      </p:sp>
      <p:sp>
        <p:nvSpPr>
          <p:cNvPr id="179" name="Google Shape;179;p13"/>
          <p:cNvSpPr/>
          <p:nvPr/>
        </p:nvSpPr>
        <p:spPr>
          <a:xfrm>
            <a:off x="4177003" y="834728"/>
            <a:ext cx="602993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Gill Sans"/>
                <a:ea typeface="Gill Sans"/>
                <a:cs typeface="Gill Sans"/>
                <a:sym typeface="Gill Sans"/>
              </a:rPr>
              <a:t>Husking, shelling, or food processing pit:</a:t>
            </a:r>
            <a:endParaRPr/>
          </a:p>
        </p:txBody>
      </p:sp>
      <p:grpSp>
        <p:nvGrpSpPr>
          <p:cNvPr id="180" name="Google Shape;180;p13"/>
          <p:cNvGrpSpPr/>
          <p:nvPr/>
        </p:nvGrpSpPr>
        <p:grpSpPr>
          <a:xfrm>
            <a:off x="1775254" y="3429000"/>
            <a:ext cx="8641492" cy="2720616"/>
            <a:chOff x="551935" y="3429000"/>
            <a:chExt cx="8641492" cy="2720616"/>
          </a:xfrm>
        </p:grpSpPr>
        <p:pic>
          <p:nvPicPr>
            <p:cNvPr id="181" name="Google Shape;181;p13"/>
            <p:cNvPicPr preferRelativeResize="0"/>
            <p:nvPr/>
          </p:nvPicPr>
          <p:blipFill rotWithShape="1">
            <a:blip r:embed="rId3">
              <a:alphaModFix/>
            </a:blip>
            <a:srcRect/>
            <a:stretch/>
          </p:blipFill>
          <p:spPr>
            <a:xfrm>
              <a:off x="551935" y="3429000"/>
              <a:ext cx="4564792" cy="2720616"/>
            </a:xfrm>
            <a:prstGeom prst="rect">
              <a:avLst/>
            </a:prstGeom>
            <a:noFill/>
            <a:ln w="28575" cap="flat" cmpd="sng">
              <a:solidFill>
                <a:srgbClr val="787878"/>
              </a:solidFill>
              <a:prstDash val="solid"/>
              <a:round/>
              <a:headEnd type="none" w="sm" len="sm"/>
              <a:tailEnd type="none" w="sm" len="sm"/>
            </a:ln>
          </p:spPr>
        </p:pic>
        <p:pic>
          <p:nvPicPr>
            <p:cNvPr id="182" name="Google Shape;182;p13"/>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116727" y="3429692"/>
              <a:ext cx="4076700" cy="2719923"/>
            </a:xfrm>
            <a:prstGeom prst="rect">
              <a:avLst/>
            </a:prstGeom>
            <a:noFill/>
            <a:ln w="28575" cap="flat" cmpd="sng">
              <a:solidFill>
                <a:srgbClr val="787878"/>
              </a:solidFill>
              <a:prstDash val="solid"/>
              <a:round/>
              <a:headEnd type="none" w="sm" len="sm"/>
              <a:tailEnd type="none" w="sm" len="sm"/>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4"/>
          <p:cNvSpPr/>
          <p:nvPr/>
        </p:nvSpPr>
        <p:spPr>
          <a:xfrm rot="5400000">
            <a:off x="1138564" y="-328938"/>
            <a:ext cx="2228198" cy="2886074"/>
          </a:xfrm>
          <a:prstGeom prst="homePlate">
            <a:avLst>
              <a:gd name="adj" fmla="val 50000"/>
            </a:avLst>
          </a:prstGeom>
          <a:solidFill>
            <a:schemeClr val="accent3"/>
          </a:solidFill>
          <a:ln w="381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89" name="Google Shape;189;p14"/>
          <p:cNvSpPr/>
          <p:nvPr/>
        </p:nvSpPr>
        <p:spPr>
          <a:xfrm>
            <a:off x="809626" y="-284104"/>
            <a:ext cx="2886075" cy="2486024"/>
          </a:xfrm>
          <a:prstGeom prst="ellipse">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100"/>
              <a:buFont typeface="Arial"/>
              <a:buNone/>
            </a:pPr>
            <a:r>
              <a:rPr lang="en-US" sz="3100" b="1">
                <a:solidFill>
                  <a:schemeClr val="lt1"/>
                </a:solidFill>
                <a:latin typeface="Gill Sans"/>
                <a:ea typeface="Gill Sans"/>
                <a:cs typeface="Gill Sans"/>
                <a:sym typeface="Gill Sans"/>
              </a:rPr>
              <a:t>“Recipe” Ideas</a:t>
            </a:r>
            <a:endParaRPr/>
          </a:p>
        </p:txBody>
      </p:sp>
      <p:sp>
        <p:nvSpPr>
          <p:cNvPr id="190" name="Google Shape;190;p14"/>
          <p:cNvSpPr txBox="1"/>
          <p:nvPr/>
        </p:nvSpPr>
        <p:spPr>
          <a:xfrm>
            <a:off x="4120391" y="1350167"/>
            <a:ext cx="7077685" cy="14441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a:solidFill>
                  <a:schemeClr val="dk1"/>
                </a:solidFill>
                <a:latin typeface="Gill Sans"/>
                <a:ea typeface="Gill Sans"/>
                <a:cs typeface="Gill Sans"/>
                <a:sym typeface="Gill Sans"/>
              </a:rPr>
              <a:t>What plant combinations could students identify as a meal? Archaeologists typically find inedible plant parts, but sometimes food can spill and catch fire or leftovers get thrown in the hot coals. Maybe it was a cake filled with nuts and fruit, a stew or chili with corn and beans, or even ingredients from a piece of pizza! </a:t>
            </a:r>
            <a:endParaRPr sz="2400">
              <a:solidFill>
                <a:schemeClr val="dk1"/>
              </a:solidFill>
              <a:latin typeface="Gill Sans"/>
              <a:ea typeface="Gill Sans"/>
              <a:cs typeface="Gill Sans"/>
              <a:sym typeface="Gill Sans"/>
            </a:endParaRPr>
          </a:p>
        </p:txBody>
      </p:sp>
      <p:sp>
        <p:nvSpPr>
          <p:cNvPr id="191" name="Google Shape;191;p14"/>
          <p:cNvSpPr/>
          <p:nvPr/>
        </p:nvSpPr>
        <p:spPr>
          <a:xfrm>
            <a:off x="4120391" y="834728"/>
            <a:ext cx="482338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Gill Sans"/>
                <a:ea typeface="Gill Sans"/>
                <a:cs typeface="Gill Sans"/>
                <a:sym typeface="Gill Sans"/>
              </a:rPr>
              <a:t>Hearth or cooking fire pit:</a:t>
            </a:r>
            <a:endParaRPr/>
          </a:p>
        </p:txBody>
      </p:sp>
      <p:grpSp>
        <p:nvGrpSpPr>
          <p:cNvPr id="192" name="Google Shape;192;p14"/>
          <p:cNvGrpSpPr/>
          <p:nvPr/>
        </p:nvGrpSpPr>
        <p:grpSpPr>
          <a:xfrm>
            <a:off x="666039" y="3797484"/>
            <a:ext cx="10859923" cy="2448585"/>
            <a:chOff x="575993" y="3797484"/>
            <a:chExt cx="10859923" cy="2448585"/>
          </a:xfrm>
        </p:grpSpPr>
        <p:pic>
          <p:nvPicPr>
            <p:cNvPr id="193" name="Google Shape;193;p14"/>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75993" y="3797485"/>
              <a:ext cx="3296997" cy="2448584"/>
            </a:xfrm>
            <a:prstGeom prst="rect">
              <a:avLst/>
            </a:prstGeom>
            <a:noFill/>
            <a:ln w="28575" cap="flat" cmpd="sng">
              <a:solidFill>
                <a:srgbClr val="787878"/>
              </a:solidFill>
              <a:prstDash val="solid"/>
              <a:round/>
              <a:headEnd type="none" w="sm" len="sm"/>
              <a:tailEnd type="none" w="sm" len="sm"/>
            </a:ln>
          </p:spPr>
        </p:pic>
        <p:pic>
          <p:nvPicPr>
            <p:cNvPr id="194" name="Google Shape;194;p14"/>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3901822" y="3797484"/>
              <a:ext cx="3863010" cy="2448584"/>
            </a:xfrm>
            <a:prstGeom prst="rect">
              <a:avLst/>
            </a:prstGeom>
            <a:noFill/>
            <a:ln w="28575" cap="flat" cmpd="sng">
              <a:solidFill>
                <a:srgbClr val="787878"/>
              </a:solidFill>
              <a:prstDash val="solid"/>
              <a:round/>
              <a:headEnd type="none" w="sm" len="sm"/>
              <a:tailEnd type="none" w="sm" len="sm"/>
            </a:ln>
          </p:spPr>
        </p:pic>
        <p:pic>
          <p:nvPicPr>
            <p:cNvPr id="195" name="Google Shape;195;p14"/>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7764832" y="3797484"/>
              <a:ext cx="3671084" cy="2448584"/>
            </a:xfrm>
            <a:prstGeom prst="rect">
              <a:avLst/>
            </a:prstGeom>
            <a:noFill/>
            <a:ln w="28575" cap="flat" cmpd="sng">
              <a:solidFill>
                <a:srgbClr val="787878"/>
              </a:solidFill>
              <a:prstDash val="solid"/>
              <a:round/>
              <a:headEnd type="none" w="sm" len="sm"/>
              <a:tailEnd type="none" w="sm" len="sm"/>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2"/>
          <p:cNvSpPr/>
          <p:nvPr/>
        </p:nvSpPr>
        <p:spPr>
          <a:xfrm rot="5400000">
            <a:off x="1138564" y="-333700"/>
            <a:ext cx="2228198" cy="2886074"/>
          </a:xfrm>
          <a:prstGeom prst="homePlate">
            <a:avLst>
              <a:gd name="adj" fmla="val 50000"/>
            </a:avLst>
          </a:prstGeom>
          <a:solidFill>
            <a:schemeClr val="accent3"/>
          </a:solidFill>
          <a:ln w="381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8" name="Google Shape;38;p2"/>
          <p:cNvSpPr/>
          <p:nvPr/>
        </p:nvSpPr>
        <p:spPr>
          <a:xfrm>
            <a:off x="809626" y="-559373"/>
            <a:ext cx="2886075" cy="2486024"/>
          </a:xfrm>
          <a:prstGeom prst="ellipse">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100"/>
              <a:buFont typeface="Arial"/>
              <a:buNone/>
            </a:pPr>
            <a:r>
              <a:rPr lang="en-US" sz="3100" b="1" i="0" u="none" strike="noStrike" cap="none">
                <a:solidFill>
                  <a:schemeClr val="lt1"/>
                </a:solidFill>
                <a:latin typeface="Gill Sans"/>
                <a:ea typeface="Gill Sans"/>
                <a:cs typeface="Gill Sans"/>
                <a:sym typeface="Gill Sans"/>
              </a:rPr>
              <a:t>Overview</a:t>
            </a:r>
            <a:endParaRPr/>
          </a:p>
        </p:txBody>
      </p:sp>
      <p:sp>
        <p:nvSpPr>
          <p:cNvPr id="39" name="Google Shape;39;p2"/>
          <p:cNvSpPr txBox="1"/>
          <p:nvPr/>
        </p:nvSpPr>
        <p:spPr>
          <a:xfrm>
            <a:off x="4186989" y="454684"/>
            <a:ext cx="7369800" cy="192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Gill Sans"/>
                <a:ea typeface="Gill Sans"/>
                <a:cs typeface="Gill Sans"/>
                <a:sym typeface="Gill Sans"/>
              </a:rPr>
              <a:t>In this activity, you will simulate authentic archaeological flotation procedures in your classroom using common household materials and pantry items. This activity involves advance preparation. These instructions detail the materials needed for one classroom (20 students) and how to prepare your seeds and other plant remains for the procedure, create your feature soil, and set up your classroom or learning space. </a:t>
            </a:r>
            <a:endParaRPr/>
          </a:p>
        </p:txBody>
      </p:sp>
      <p:pic>
        <p:nvPicPr>
          <p:cNvPr id="40" name="Google Shape;40;p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83190" y="3798116"/>
            <a:ext cx="2504225" cy="2504227"/>
          </a:xfrm>
          <a:prstGeom prst="rect">
            <a:avLst/>
          </a:prstGeom>
          <a:noFill/>
          <a:ln w="38100" cap="sq" cmpd="sng">
            <a:solidFill>
              <a:srgbClr val="787878"/>
            </a:solidFill>
            <a:prstDash val="solid"/>
            <a:miter lim="800000"/>
            <a:headEnd type="none" w="sm" len="sm"/>
            <a:tailEnd type="none" w="sm" len="sm"/>
          </a:ln>
        </p:spPr>
      </p:pic>
      <p:pic>
        <p:nvPicPr>
          <p:cNvPr id="41" name="Google Shape;41;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6096000" y="3798113"/>
            <a:ext cx="2504225" cy="2504227"/>
          </a:xfrm>
          <a:prstGeom prst="rect">
            <a:avLst/>
          </a:prstGeom>
          <a:noFill/>
          <a:ln w="38100" cap="sq" cmpd="sng">
            <a:solidFill>
              <a:srgbClr val="787878"/>
            </a:solidFill>
            <a:prstDash val="solid"/>
            <a:miter lim="800000"/>
            <a:headEnd type="none" w="sm" len="sm"/>
            <a:tailEnd type="none" w="sm" len="sm"/>
          </a:ln>
        </p:spPr>
      </p:pic>
      <p:pic>
        <p:nvPicPr>
          <p:cNvPr id="42" name="Google Shape;42;p2"/>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8604585" y="3798113"/>
            <a:ext cx="2504225" cy="2504227"/>
          </a:xfrm>
          <a:prstGeom prst="rect">
            <a:avLst/>
          </a:prstGeom>
          <a:noFill/>
          <a:ln w="38100" cap="sq" cmpd="sng">
            <a:solidFill>
              <a:srgbClr val="787878"/>
            </a:solidFill>
            <a:prstDash val="solid"/>
            <a:miter lim="800000"/>
            <a:headEnd type="none" w="sm" len="sm"/>
            <a:tailEnd type="none" w="sm" len="sm"/>
          </a:ln>
        </p:spPr>
      </p:pic>
      <p:pic>
        <p:nvPicPr>
          <p:cNvPr id="43" name="Google Shape;43;p2"/>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3587415" y="3798115"/>
            <a:ext cx="2508585" cy="2504226"/>
          </a:xfrm>
          <a:prstGeom prst="rect">
            <a:avLst/>
          </a:prstGeom>
          <a:noFill/>
          <a:ln w="38100" cap="sq" cmpd="sng">
            <a:solidFill>
              <a:srgbClr val="787878"/>
            </a:solidFill>
            <a:prstDash val="solid"/>
            <a:miter lim="800000"/>
            <a:headEnd type="none" w="sm" len="sm"/>
            <a:tailEnd type="none" w="sm" len="sm"/>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p:nvPr/>
        </p:nvSpPr>
        <p:spPr>
          <a:xfrm rot="5400000">
            <a:off x="1138564" y="-328938"/>
            <a:ext cx="2228198" cy="2886074"/>
          </a:xfrm>
          <a:prstGeom prst="homePlate">
            <a:avLst>
              <a:gd name="adj" fmla="val 50000"/>
            </a:avLst>
          </a:prstGeom>
          <a:solidFill>
            <a:schemeClr val="accent3"/>
          </a:solidFill>
          <a:ln w="381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50" name="Google Shape;50;p3"/>
          <p:cNvSpPr/>
          <p:nvPr/>
        </p:nvSpPr>
        <p:spPr>
          <a:xfrm>
            <a:off x="809626" y="-351479"/>
            <a:ext cx="2886075" cy="2486024"/>
          </a:xfrm>
          <a:prstGeom prst="ellipse">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100"/>
              <a:buFont typeface="Arial"/>
              <a:buNone/>
            </a:pPr>
            <a:r>
              <a:rPr lang="en-US" sz="3100" b="1" i="0" u="none" strike="noStrike" cap="none">
                <a:solidFill>
                  <a:schemeClr val="lt1"/>
                </a:solidFill>
                <a:latin typeface="Gill Sans"/>
                <a:ea typeface="Gill Sans"/>
                <a:cs typeface="Gill Sans"/>
                <a:sym typeface="Gill Sans"/>
              </a:rPr>
              <a:t>Materials Per Class </a:t>
            </a:r>
            <a:endParaRPr/>
          </a:p>
        </p:txBody>
      </p:sp>
      <p:sp>
        <p:nvSpPr>
          <p:cNvPr id="51" name="Google Shape;51;p3"/>
          <p:cNvSpPr/>
          <p:nvPr/>
        </p:nvSpPr>
        <p:spPr>
          <a:xfrm>
            <a:off x="332275" y="2486025"/>
            <a:ext cx="4439100" cy="4156200"/>
          </a:xfrm>
          <a:prstGeom prst="rect">
            <a:avLst/>
          </a:prstGeom>
          <a:solidFill>
            <a:schemeClr val="lt2"/>
          </a:solidFill>
          <a:ln w="28575"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52" name="Google Shape;52;p3"/>
          <p:cNvSpPr txBox="1"/>
          <p:nvPr/>
        </p:nvSpPr>
        <p:spPr>
          <a:xfrm>
            <a:off x="5235076" y="3209925"/>
            <a:ext cx="6519060" cy="1200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Gill Sans"/>
                <a:ea typeface="Gill Sans"/>
                <a:cs typeface="Gill Sans"/>
                <a:sym typeface="Gill Sans"/>
              </a:rPr>
              <a:t>Soil:  You can use compost, but topsoil is preferable because it has fewer organics that will float and obscure the seeds. Sand filters too easily and doesn’t challenge the students. Aim for a minimum of one liter per pair of students or more for larger data sets. </a:t>
            </a:r>
            <a:endParaRPr sz="1800" b="0" i="0" u="none" strike="noStrike" cap="none">
              <a:solidFill>
                <a:schemeClr val="dk1"/>
              </a:solidFill>
              <a:latin typeface="Gill Sans"/>
              <a:ea typeface="Gill Sans"/>
              <a:cs typeface="Gill Sans"/>
              <a:sym typeface="Gill Sans"/>
            </a:endParaRPr>
          </a:p>
        </p:txBody>
      </p:sp>
      <p:sp>
        <p:nvSpPr>
          <p:cNvPr id="53" name="Google Shape;53;p3"/>
          <p:cNvSpPr txBox="1"/>
          <p:nvPr/>
        </p:nvSpPr>
        <p:spPr>
          <a:xfrm>
            <a:off x="476199" y="2579677"/>
            <a:ext cx="4180861" cy="3778594"/>
          </a:xfrm>
          <a:prstGeom prst="rect">
            <a:avLst/>
          </a:prstGeom>
          <a:noFill/>
          <a:ln>
            <a:noFill/>
          </a:ln>
        </p:spPr>
        <p:txBody>
          <a:bodyPr spcFirstLastPara="1" wrap="square" lIns="91425" tIns="45700" rIns="91425" bIns="45700" anchor="t" anchorCtr="0">
            <a:noAutofit/>
          </a:bodyPr>
          <a:lstStyle/>
          <a:p>
            <a:pPr marL="266700" marR="0" lvl="0" indent="-2667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Gill Sans"/>
                <a:ea typeface="Gill Sans"/>
                <a:cs typeface="Gill Sans"/>
                <a:sym typeface="Gill Sans"/>
              </a:rPr>
              <a:t>2-4 cups of seeds/nuts/grains, at least 5 different varieties (explained on pg. 5)</a:t>
            </a:r>
            <a:endParaRPr/>
          </a:p>
          <a:p>
            <a:pPr marL="266700" marR="0" lvl="0" indent="-266700" algn="l" rtl="0">
              <a:lnSpc>
                <a:spcPct val="100000"/>
              </a:lnSpc>
              <a:spcBef>
                <a:spcPts val="300"/>
              </a:spcBef>
              <a:spcAft>
                <a:spcPts val="0"/>
              </a:spcAft>
              <a:buClr>
                <a:schemeClr val="dk1"/>
              </a:buClr>
              <a:buSzPts val="1800"/>
              <a:buFont typeface="Arial"/>
              <a:buChar char="•"/>
            </a:pPr>
            <a:r>
              <a:rPr lang="en-US" sz="1800" b="0" i="0" u="none" strike="noStrike" cap="none">
                <a:solidFill>
                  <a:schemeClr val="dk1"/>
                </a:solidFill>
                <a:latin typeface="Gill Sans"/>
                <a:ea typeface="Gill Sans"/>
                <a:cs typeface="Gill Sans"/>
                <a:sym typeface="Gill Sans"/>
              </a:rPr>
              <a:t>Soil</a:t>
            </a:r>
            <a:endParaRPr/>
          </a:p>
          <a:p>
            <a:pPr marL="266700" marR="0" lvl="0" indent="-266700" algn="l" rtl="0">
              <a:lnSpc>
                <a:spcPct val="100000"/>
              </a:lnSpc>
              <a:spcBef>
                <a:spcPts val="300"/>
              </a:spcBef>
              <a:spcAft>
                <a:spcPts val="0"/>
              </a:spcAft>
              <a:buClr>
                <a:schemeClr val="dk1"/>
              </a:buClr>
              <a:buSzPts val="1800"/>
              <a:buFont typeface="Arial"/>
              <a:buChar char="•"/>
            </a:pPr>
            <a:r>
              <a:rPr lang="en-US" sz="1800" b="0" i="0" u="none" strike="noStrike" cap="none">
                <a:solidFill>
                  <a:schemeClr val="dk1"/>
                </a:solidFill>
                <a:latin typeface="Gill Sans"/>
                <a:ea typeface="Gill Sans"/>
                <a:cs typeface="Gill Sans"/>
                <a:sym typeface="Gill Sans"/>
              </a:rPr>
              <a:t>Access to running water</a:t>
            </a:r>
            <a:endParaRPr/>
          </a:p>
          <a:p>
            <a:pPr marL="266700" marR="0" lvl="0" indent="-266700" algn="l" rtl="0">
              <a:lnSpc>
                <a:spcPct val="100000"/>
              </a:lnSpc>
              <a:spcBef>
                <a:spcPts val="300"/>
              </a:spcBef>
              <a:spcAft>
                <a:spcPts val="0"/>
              </a:spcAft>
              <a:buClr>
                <a:schemeClr val="dk1"/>
              </a:buClr>
              <a:buSzPts val="1800"/>
              <a:buFont typeface="Arial"/>
              <a:buChar char="•"/>
            </a:pPr>
            <a:r>
              <a:rPr lang="en-US" sz="1800" b="0" i="0" u="none" strike="noStrike" cap="none">
                <a:solidFill>
                  <a:schemeClr val="dk1"/>
                </a:solidFill>
                <a:latin typeface="Gill Sans"/>
                <a:ea typeface="Gill Sans"/>
                <a:cs typeface="Gill Sans"/>
                <a:sym typeface="Gill Sans"/>
              </a:rPr>
              <a:t>Outdoor space for dumping wastewater </a:t>
            </a:r>
            <a:r>
              <a:rPr lang="en-US" sz="1800" b="1" i="0" u="none" strike="noStrike" cap="none">
                <a:solidFill>
                  <a:schemeClr val="dk1"/>
                </a:solidFill>
                <a:latin typeface="Gill Sans"/>
                <a:ea typeface="Gill Sans"/>
                <a:cs typeface="Gill Sans"/>
                <a:sym typeface="Gill Sans"/>
              </a:rPr>
              <a:t>or</a:t>
            </a:r>
            <a:r>
              <a:rPr lang="en-US" sz="1800" b="0" i="0" u="none" strike="noStrike" cap="none">
                <a:solidFill>
                  <a:schemeClr val="dk1"/>
                </a:solidFill>
                <a:latin typeface="Gill Sans"/>
                <a:ea typeface="Gill Sans"/>
                <a:cs typeface="Gill Sans"/>
                <a:sym typeface="Gill Sans"/>
              </a:rPr>
              <a:t> 5-gallon (or larger) buckets or totes for dumping waste water</a:t>
            </a:r>
            <a:endParaRPr/>
          </a:p>
          <a:p>
            <a:pPr marL="266700" marR="0" lvl="0" indent="-266700" algn="l" rtl="0">
              <a:lnSpc>
                <a:spcPct val="90000"/>
              </a:lnSpc>
              <a:spcBef>
                <a:spcPts val="1000"/>
              </a:spcBef>
              <a:spcAft>
                <a:spcPts val="0"/>
              </a:spcAft>
              <a:buClr>
                <a:schemeClr val="dk1"/>
              </a:buClr>
              <a:buSzPts val="1800"/>
              <a:buFont typeface="Arial"/>
              <a:buChar char="•"/>
            </a:pPr>
            <a:r>
              <a:rPr lang="en-US" sz="1800" b="0" i="0" u="none" strike="noStrike" cap="none">
                <a:solidFill>
                  <a:schemeClr val="dk1"/>
                </a:solidFill>
                <a:latin typeface="Gill Sans"/>
                <a:ea typeface="Gill Sans"/>
                <a:cs typeface="Gill Sans"/>
                <a:sym typeface="Gill Sans"/>
              </a:rPr>
              <a:t>3-5 plastic mesh kitchen colanders for the </a:t>
            </a:r>
            <a:r>
              <a:rPr lang="en-US" sz="1800">
                <a:solidFill>
                  <a:schemeClr val="dk1"/>
                </a:solidFill>
                <a:latin typeface="Gill Sans"/>
                <a:ea typeface="Gill Sans"/>
                <a:cs typeface="Gill Sans"/>
                <a:sym typeface="Gill Sans"/>
              </a:rPr>
              <a:t>class to share</a:t>
            </a:r>
            <a:r>
              <a:rPr lang="en-US" sz="1800" b="0" i="0" u="none" strike="noStrike" cap="none">
                <a:solidFill>
                  <a:schemeClr val="dk1"/>
                </a:solidFill>
                <a:latin typeface="Gill Sans"/>
                <a:ea typeface="Gill Sans"/>
                <a:cs typeface="Gill Sans"/>
                <a:sym typeface="Gill Sans"/>
              </a:rPr>
              <a:t> </a:t>
            </a:r>
            <a:endParaRPr/>
          </a:p>
          <a:p>
            <a:pPr marL="266700" marR="0" lvl="0" indent="-266700" algn="l" rtl="0">
              <a:lnSpc>
                <a:spcPct val="90000"/>
              </a:lnSpc>
              <a:spcBef>
                <a:spcPts val="1000"/>
              </a:spcBef>
              <a:spcAft>
                <a:spcPts val="0"/>
              </a:spcAft>
              <a:buClr>
                <a:schemeClr val="dk1"/>
              </a:buClr>
              <a:buSzPts val="1800"/>
              <a:buFont typeface="Arial"/>
              <a:buChar char="•"/>
            </a:pPr>
            <a:r>
              <a:rPr lang="en-US" sz="1800" b="0" i="0" u="none" strike="noStrike" cap="none">
                <a:solidFill>
                  <a:schemeClr val="dk1"/>
                </a:solidFill>
                <a:latin typeface="Gill Sans"/>
                <a:ea typeface="Gill Sans"/>
                <a:cs typeface="Gill Sans"/>
                <a:sym typeface="Gill Sans"/>
              </a:rPr>
              <a:t>Optional: smocks, lab coats, or old shirts that can get wet or dirty</a:t>
            </a:r>
            <a:endParaRPr/>
          </a:p>
          <a:p>
            <a:pPr marL="266700" marR="0" lvl="0" indent="-266700" algn="l" rtl="0">
              <a:lnSpc>
                <a:spcPct val="90000"/>
              </a:lnSpc>
              <a:spcBef>
                <a:spcPts val="1000"/>
              </a:spcBef>
              <a:spcAft>
                <a:spcPts val="0"/>
              </a:spcAft>
              <a:buClr>
                <a:schemeClr val="dk1"/>
              </a:buClr>
              <a:buSzPts val="1800"/>
              <a:buFont typeface="Arial"/>
              <a:buChar char="•"/>
            </a:pPr>
            <a:r>
              <a:rPr lang="en-US" sz="1800" b="0" i="0" u="none" strike="noStrike" cap="none">
                <a:solidFill>
                  <a:schemeClr val="dk1"/>
                </a:solidFill>
                <a:latin typeface="Gill Sans"/>
                <a:ea typeface="Gill Sans"/>
                <a:cs typeface="Gill Sans"/>
                <a:sym typeface="Gill Sans"/>
              </a:rPr>
              <a:t>Optional: Serving spoons or spatulas</a:t>
            </a:r>
            <a:endParaRPr/>
          </a:p>
          <a:p>
            <a:pPr marL="266700" marR="0" lvl="0" indent="-139700" algn="l" rtl="0">
              <a:lnSpc>
                <a:spcPct val="100000"/>
              </a:lnSpc>
              <a:spcBef>
                <a:spcPts val="300"/>
              </a:spcBef>
              <a:spcAft>
                <a:spcPts val="0"/>
              </a:spcAft>
              <a:buClr>
                <a:srgbClr val="3F3F3F"/>
              </a:buClr>
              <a:buSzPts val="2000"/>
              <a:buFont typeface="Arial"/>
              <a:buNone/>
            </a:pPr>
            <a:endParaRPr sz="2000" b="0" i="0" u="none" strike="noStrike" cap="none">
              <a:solidFill>
                <a:schemeClr val="dk1"/>
              </a:solidFill>
              <a:latin typeface="Gill Sans"/>
              <a:ea typeface="Gill Sans"/>
              <a:cs typeface="Gill Sans"/>
              <a:sym typeface="Gill Sans"/>
            </a:endParaRPr>
          </a:p>
        </p:txBody>
      </p:sp>
      <p:sp>
        <p:nvSpPr>
          <p:cNvPr id="54" name="Google Shape;54;p3"/>
          <p:cNvSpPr/>
          <p:nvPr/>
        </p:nvSpPr>
        <p:spPr>
          <a:xfrm>
            <a:off x="5273413" y="-895770"/>
            <a:ext cx="317426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chemeClr val="dk1"/>
                </a:solidFill>
                <a:latin typeface="Gill Sans"/>
                <a:ea typeface="Gill Sans"/>
                <a:cs typeface="Gill Sans"/>
                <a:sym typeface="Gill Sans"/>
              </a:rPr>
              <a:t>Plants you could include: </a:t>
            </a:r>
            <a:endParaRPr/>
          </a:p>
        </p:txBody>
      </p:sp>
      <p:graphicFrame>
        <p:nvGraphicFramePr>
          <p:cNvPr id="55" name="Google Shape;55;p3"/>
          <p:cNvGraphicFramePr/>
          <p:nvPr/>
        </p:nvGraphicFramePr>
        <p:xfrm>
          <a:off x="5273413" y="4370593"/>
          <a:ext cx="6442350" cy="1874519"/>
        </p:xfrm>
        <a:graphic>
          <a:graphicData uri="http://schemas.openxmlformats.org/drawingml/2006/table">
            <a:tbl>
              <a:tblPr>
                <a:noFill/>
                <a:tableStyleId>{6A6E9DD9-C347-4FB4-AEC4-B006386CBC72}</a:tableStyleId>
              </a:tblPr>
              <a:tblGrid>
                <a:gridCol w="1059675"/>
                <a:gridCol w="1143975"/>
                <a:gridCol w="1023550"/>
                <a:gridCol w="867000"/>
                <a:gridCol w="2348150"/>
              </a:tblGrid>
              <a:tr h="469900">
                <a:tc>
                  <a:txBody>
                    <a:bodyPr/>
                    <a:lstStyle/>
                    <a:p>
                      <a:pPr marL="0" marR="0" lvl="0" indent="0" algn="ctr" rtl="0">
                        <a:spcBef>
                          <a:spcPts val="0"/>
                        </a:spcBef>
                        <a:spcAft>
                          <a:spcPts val="0"/>
                        </a:spcAft>
                        <a:buNone/>
                      </a:pPr>
                      <a:r>
                        <a:rPr lang="en-US" sz="1400" b="1" u="none" strike="noStrike" cap="none">
                          <a:latin typeface="Gill Sans"/>
                          <a:ea typeface="Gill Sans"/>
                          <a:cs typeface="Gill Sans"/>
                          <a:sym typeface="Gill Sans"/>
                        </a:rPr>
                        <a:t>Source</a:t>
                      </a:r>
                      <a:endParaRPr sz="2000" b="1" u="none" strike="noStrike" cap="none">
                        <a:latin typeface="Gill Sans"/>
                        <a:ea typeface="Gill Sans"/>
                        <a:cs typeface="Gill Sans"/>
                        <a:sym typeface="Gill Sans"/>
                      </a:endParaRPr>
                    </a:p>
                  </a:txBody>
                  <a:tcPr marL="63500" marR="63500" marT="63500" marB="63500"/>
                </a:tc>
                <a:tc>
                  <a:txBody>
                    <a:bodyPr/>
                    <a:lstStyle/>
                    <a:p>
                      <a:pPr marL="0" marR="0" lvl="0" indent="0" algn="ctr" rtl="0">
                        <a:spcBef>
                          <a:spcPts val="0"/>
                        </a:spcBef>
                        <a:spcAft>
                          <a:spcPts val="0"/>
                        </a:spcAft>
                        <a:buNone/>
                      </a:pPr>
                      <a:r>
                        <a:rPr lang="en-US" sz="1400" b="1" u="none" strike="noStrike" cap="none">
                          <a:latin typeface="Gill Sans"/>
                          <a:ea typeface="Gill Sans"/>
                          <a:cs typeface="Gill Sans"/>
                          <a:sym typeface="Gill Sans"/>
                        </a:rPr>
                        <a:t>Gallon (Dry)</a:t>
                      </a:r>
                      <a:endParaRPr sz="2000" b="1" u="none" strike="noStrike" cap="none">
                        <a:latin typeface="Gill Sans"/>
                        <a:ea typeface="Gill Sans"/>
                        <a:cs typeface="Gill Sans"/>
                        <a:sym typeface="Gill Sans"/>
                      </a:endParaRPr>
                    </a:p>
                  </a:txBody>
                  <a:tcPr marL="63500" marR="63500" marT="63500" marB="63500"/>
                </a:tc>
                <a:tc>
                  <a:txBody>
                    <a:bodyPr/>
                    <a:lstStyle/>
                    <a:p>
                      <a:pPr marL="0" marR="0" lvl="0" indent="0" algn="ctr" rtl="0">
                        <a:spcBef>
                          <a:spcPts val="0"/>
                        </a:spcBef>
                        <a:spcAft>
                          <a:spcPts val="0"/>
                        </a:spcAft>
                        <a:buNone/>
                      </a:pPr>
                      <a:r>
                        <a:rPr lang="en-US" sz="1400" b="1" u="none" strike="noStrike" cap="none">
                          <a:latin typeface="Gill Sans"/>
                          <a:ea typeface="Gill Sans"/>
                          <a:cs typeface="Gill Sans"/>
                          <a:sym typeface="Gill Sans"/>
                        </a:rPr>
                        <a:t>Cubic Foot</a:t>
                      </a:r>
                      <a:endParaRPr sz="2000" b="1" u="none" strike="noStrike" cap="none">
                        <a:latin typeface="Gill Sans"/>
                        <a:ea typeface="Gill Sans"/>
                        <a:cs typeface="Gill Sans"/>
                        <a:sym typeface="Gill Sans"/>
                      </a:endParaRPr>
                    </a:p>
                  </a:txBody>
                  <a:tcPr marL="63500" marR="63500" marT="63500" marB="63500"/>
                </a:tc>
                <a:tc>
                  <a:txBody>
                    <a:bodyPr/>
                    <a:lstStyle/>
                    <a:p>
                      <a:pPr marL="0" marR="0" lvl="0" indent="0" algn="ctr" rtl="0">
                        <a:spcBef>
                          <a:spcPts val="0"/>
                        </a:spcBef>
                        <a:spcAft>
                          <a:spcPts val="0"/>
                        </a:spcAft>
                        <a:buNone/>
                      </a:pPr>
                      <a:r>
                        <a:rPr lang="en-US" sz="1400" b="1" u="none" strike="noStrike" cap="none">
                          <a:latin typeface="Gill Sans"/>
                          <a:ea typeface="Gill Sans"/>
                          <a:cs typeface="Gill Sans"/>
                          <a:sym typeface="Gill Sans"/>
                        </a:rPr>
                        <a:t>Liters</a:t>
                      </a:r>
                      <a:endParaRPr sz="2000" b="1" u="none" strike="noStrike" cap="none">
                        <a:latin typeface="Gill Sans"/>
                        <a:ea typeface="Gill Sans"/>
                        <a:cs typeface="Gill Sans"/>
                        <a:sym typeface="Gill Sans"/>
                      </a:endParaRPr>
                    </a:p>
                  </a:txBody>
                  <a:tcPr marL="63500" marR="63500" marT="63500" marB="63500"/>
                </a:tc>
                <a:tc>
                  <a:txBody>
                    <a:bodyPr/>
                    <a:lstStyle/>
                    <a:p>
                      <a:pPr marL="0" marR="0" lvl="0" indent="0" algn="ctr" rtl="0">
                        <a:spcBef>
                          <a:spcPts val="0"/>
                        </a:spcBef>
                        <a:spcAft>
                          <a:spcPts val="0"/>
                        </a:spcAft>
                        <a:buNone/>
                      </a:pPr>
                      <a:r>
                        <a:rPr lang="en-US" sz="1400" b="1" u="none" strike="noStrike" cap="none">
                          <a:latin typeface="Gill Sans"/>
                          <a:ea typeface="Gill Sans"/>
                          <a:cs typeface="Gill Sans"/>
                          <a:sym typeface="Gill Sans"/>
                        </a:rPr>
                        <a:t>Approx. Cost</a:t>
                      </a:r>
                      <a:endParaRPr sz="2000" b="1" u="none" strike="noStrike" cap="none">
                        <a:latin typeface="Gill Sans"/>
                        <a:ea typeface="Gill Sans"/>
                        <a:cs typeface="Gill Sans"/>
                        <a:sym typeface="Gill Sans"/>
                      </a:endParaRPr>
                    </a:p>
                  </a:txBody>
                  <a:tcPr marL="63500" marR="63500" marT="63500" marB="63500"/>
                </a:tc>
              </a:tr>
              <a:tr h="647700">
                <a:tc>
                  <a:txBody>
                    <a:bodyPr/>
                    <a:lstStyle/>
                    <a:p>
                      <a:pPr marL="0" marR="0" lvl="0" indent="0" algn="l" rtl="0">
                        <a:spcBef>
                          <a:spcPts val="0"/>
                        </a:spcBef>
                        <a:spcAft>
                          <a:spcPts val="0"/>
                        </a:spcAft>
                        <a:buNone/>
                      </a:pPr>
                      <a:r>
                        <a:rPr lang="en-US" sz="1400" u="none" strike="noStrike" cap="none">
                          <a:latin typeface="Gill Sans"/>
                          <a:ea typeface="Gill Sans"/>
                          <a:cs typeface="Gill Sans"/>
                          <a:sym typeface="Gill Sans"/>
                        </a:rPr>
                        <a:t>Compost</a:t>
                      </a:r>
                      <a:endParaRPr sz="2000" u="none" strike="noStrike" cap="none">
                        <a:latin typeface="Gill Sans"/>
                        <a:ea typeface="Gill Sans"/>
                        <a:cs typeface="Gill Sans"/>
                        <a:sym typeface="Gill Sans"/>
                      </a:endParaRPr>
                    </a:p>
                  </a:txBody>
                  <a:tcPr marL="63500" marR="63500" marT="63500" marB="63500"/>
                </a:tc>
                <a:tc>
                  <a:txBody>
                    <a:bodyPr/>
                    <a:lstStyle/>
                    <a:p>
                      <a:pPr marL="0" marR="0" lvl="0" indent="0" algn="ctr" rtl="0">
                        <a:spcBef>
                          <a:spcPts val="0"/>
                        </a:spcBef>
                        <a:spcAft>
                          <a:spcPts val="0"/>
                        </a:spcAft>
                        <a:buNone/>
                      </a:pPr>
                      <a:r>
                        <a:rPr lang="en-US" sz="1400" u="none" strike="noStrike" cap="none">
                          <a:latin typeface="Gill Sans"/>
                          <a:ea typeface="Gill Sans"/>
                          <a:cs typeface="Gill Sans"/>
                          <a:sym typeface="Gill Sans"/>
                        </a:rPr>
                        <a:t>5</a:t>
                      </a:r>
                      <a:endParaRPr sz="2000" u="none" strike="noStrike" cap="none">
                        <a:latin typeface="Gill Sans"/>
                        <a:ea typeface="Gill Sans"/>
                        <a:cs typeface="Gill Sans"/>
                        <a:sym typeface="Gill Sans"/>
                      </a:endParaRPr>
                    </a:p>
                  </a:txBody>
                  <a:tcPr marL="63500" marR="63500" marT="63500" marB="63500"/>
                </a:tc>
                <a:tc>
                  <a:txBody>
                    <a:bodyPr/>
                    <a:lstStyle/>
                    <a:p>
                      <a:pPr marL="0" marR="0" lvl="0" indent="0" algn="ctr" rtl="0">
                        <a:spcBef>
                          <a:spcPts val="0"/>
                        </a:spcBef>
                        <a:spcAft>
                          <a:spcPts val="0"/>
                        </a:spcAft>
                        <a:buNone/>
                      </a:pPr>
                      <a:r>
                        <a:rPr lang="en-US" sz="1400" u="none" strike="noStrike" cap="none">
                          <a:latin typeface="Gill Sans"/>
                          <a:ea typeface="Gill Sans"/>
                          <a:cs typeface="Gill Sans"/>
                          <a:sym typeface="Gill Sans"/>
                        </a:rPr>
                        <a:t>0.8</a:t>
                      </a:r>
                      <a:endParaRPr sz="2000" u="none" strike="noStrike" cap="none">
                        <a:latin typeface="Gill Sans"/>
                        <a:ea typeface="Gill Sans"/>
                        <a:cs typeface="Gill Sans"/>
                        <a:sym typeface="Gill Sans"/>
                      </a:endParaRPr>
                    </a:p>
                  </a:txBody>
                  <a:tcPr marL="63500" marR="63500" marT="63500" marB="63500"/>
                </a:tc>
                <a:tc>
                  <a:txBody>
                    <a:bodyPr/>
                    <a:lstStyle/>
                    <a:p>
                      <a:pPr marL="0" marR="0" lvl="0" indent="0" algn="ctr" rtl="0">
                        <a:spcBef>
                          <a:spcPts val="0"/>
                        </a:spcBef>
                        <a:spcAft>
                          <a:spcPts val="0"/>
                        </a:spcAft>
                        <a:buNone/>
                      </a:pPr>
                      <a:r>
                        <a:rPr lang="en-US" sz="1400" u="none" strike="noStrike" cap="none">
                          <a:latin typeface="Gill Sans"/>
                          <a:ea typeface="Gill Sans"/>
                          <a:cs typeface="Gill Sans"/>
                          <a:sym typeface="Gill Sans"/>
                        </a:rPr>
                        <a:t>22.02</a:t>
                      </a:r>
                      <a:endParaRPr sz="2000" u="none" strike="noStrike" cap="none">
                        <a:latin typeface="Gill Sans"/>
                        <a:ea typeface="Gill Sans"/>
                        <a:cs typeface="Gill Sans"/>
                        <a:sym typeface="Gill Sans"/>
                      </a:endParaRPr>
                    </a:p>
                  </a:txBody>
                  <a:tcPr marL="63500" marR="63500" marT="63500" marB="63500"/>
                </a:tc>
                <a:tc>
                  <a:txBody>
                    <a:bodyPr/>
                    <a:lstStyle/>
                    <a:p>
                      <a:pPr marL="0" marR="0" lvl="0" indent="0" algn="l" rtl="0">
                        <a:spcBef>
                          <a:spcPts val="0"/>
                        </a:spcBef>
                        <a:spcAft>
                          <a:spcPts val="0"/>
                        </a:spcAft>
                        <a:buNone/>
                      </a:pPr>
                      <a:r>
                        <a:rPr lang="en-US" sz="1400" u="none" strike="noStrike" cap="none">
                          <a:latin typeface="Gill Sans"/>
                          <a:ea typeface="Gill Sans"/>
                          <a:cs typeface="Gill Sans"/>
                          <a:sym typeface="Gill Sans"/>
                        </a:rPr>
                        <a:t>Free or a small fee from community landfill, often sold by weight</a:t>
                      </a:r>
                      <a:endParaRPr sz="2000" u="none" strike="noStrike" cap="none">
                        <a:latin typeface="Gill Sans"/>
                        <a:ea typeface="Gill Sans"/>
                        <a:cs typeface="Gill Sans"/>
                        <a:sym typeface="Gill Sans"/>
                      </a:endParaRPr>
                    </a:p>
                  </a:txBody>
                  <a:tcPr marL="63500" marR="63500" marT="63500" marB="63500"/>
                </a:tc>
              </a:tr>
              <a:tr h="469900">
                <a:tc>
                  <a:txBody>
                    <a:bodyPr/>
                    <a:lstStyle/>
                    <a:p>
                      <a:pPr marL="0" marR="0" lvl="0" indent="0" algn="l" rtl="0">
                        <a:spcBef>
                          <a:spcPts val="0"/>
                        </a:spcBef>
                        <a:spcAft>
                          <a:spcPts val="0"/>
                        </a:spcAft>
                        <a:buNone/>
                      </a:pPr>
                      <a:r>
                        <a:rPr lang="en-US" sz="1400" u="none" strike="noStrike" cap="none">
                          <a:latin typeface="Gill Sans"/>
                          <a:ea typeface="Gill Sans"/>
                          <a:cs typeface="Gill Sans"/>
                          <a:sym typeface="Gill Sans"/>
                        </a:rPr>
                        <a:t>Top Soil</a:t>
                      </a:r>
                      <a:endParaRPr sz="2000" u="none" strike="noStrike" cap="none">
                        <a:latin typeface="Gill Sans"/>
                        <a:ea typeface="Gill Sans"/>
                        <a:cs typeface="Gill Sans"/>
                        <a:sym typeface="Gill Sans"/>
                      </a:endParaRPr>
                    </a:p>
                  </a:txBody>
                  <a:tcPr marL="63500" marR="63500" marT="63500" marB="63500"/>
                </a:tc>
                <a:tc>
                  <a:txBody>
                    <a:bodyPr/>
                    <a:lstStyle/>
                    <a:p>
                      <a:pPr marL="0" marR="0" lvl="0" indent="0" algn="ctr" rtl="0">
                        <a:spcBef>
                          <a:spcPts val="0"/>
                        </a:spcBef>
                        <a:spcAft>
                          <a:spcPts val="0"/>
                        </a:spcAft>
                        <a:buNone/>
                      </a:pPr>
                      <a:r>
                        <a:rPr lang="en-US" sz="1400" u="none" strike="noStrike" cap="none">
                          <a:latin typeface="Gill Sans"/>
                          <a:ea typeface="Gill Sans"/>
                          <a:cs typeface="Gill Sans"/>
                          <a:sym typeface="Gill Sans"/>
                        </a:rPr>
                        <a:t>4.8</a:t>
                      </a:r>
                      <a:endParaRPr sz="2000" u="none" strike="noStrike" cap="none">
                        <a:latin typeface="Gill Sans"/>
                        <a:ea typeface="Gill Sans"/>
                        <a:cs typeface="Gill Sans"/>
                        <a:sym typeface="Gill Sans"/>
                      </a:endParaRPr>
                    </a:p>
                  </a:txBody>
                  <a:tcPr marL="63500" marR="63500" marT="63500" marB="63500"/>
                </a:tc>
                <a:tc>
                  <a:txBody>
                    <a:bodyPr/>
                    <a:lstStyle/>
                    <a:p>
                      <a:pPr marL="0" marR="0" lvl="0" indent="0" algn="ctr" rtl="0">
                        <a:spcBef>
                          <a:spcPts val="0"/>
                        </a:spcBef>
                        <a:spcAft>
                          <a:spcPts val="0"/>
                        </a:spcAft>
                        <a:buNone/>
                      </a:pPr>
                      <a:r>
                        <a:rPr lang="en-US" sz="1400" u="none" strike="noStrike" cap="none">
                          <a:latin typeface="Gill Sans"/>
                          <a:ea typeface="Gill Sans"/>
                          <a:cs typeface="Gill Sans"/>
                          <a:sym typeface="Gill Sans"/>
                        </a:rPr>
                        <a:t>0.75</a:t>
                      </a:r>
                      <a:endParaRPr sz="2000" u="none" strike="noStrike" cap="none">
                        <a:latin typeface="Gill Sans"/>
                        <a:ea typeface="Gill Sans"/>
                        <a:cs typeface="Gill Sans"/>
                        <a:sym typeface="Gill Sans"/>
                      </a:endParaRPr>
                    </a:p>
                  </a:txBody>
                  <a:tcPr marL="63500" marR="63500" marT="63500" marB="63500"/>
                </a:tc>
                <a:tc>
                  <a:txBody>
                    <a:bodyPr/>
                    <a:lstStyle/>
                    <a:p>
                      <a:pPr marL="0" marR="0" lvl="0" indent="0" algn="ctr" rtl="0">
                        <a:spcBef>
                          <a:spcPts val="0"/>
                        </a:spcBef>
                        <a:spcAft>
                          <a:spcPts val="0"/>
                        </a:spcAft>
                        <a:buNone/>
                      </a:pPr>
                      <a:r>
                        <a:rPr lang="en-US" sz="1400" u="none" strike="noStrike" cap="none">
                          <a:latin typeface="Gill Sans"/>
                          <a:ea typeface="Gill Sans"/>
                          <a:cs typeface="Gill Sans"/>
                          <a:sym typeface="Gill Sans"/>
                        </a:rPr>
                        <a:t>21.2</a:t>
                      </a:r>
                      <a:endParaRPr sz="2000" u="none" strike="noStrike" cap="none">
                        <a:latin typeface="Gill Sans"/>
                        <a:ea typeface="Gill Sans"/>
                        <a:cs typeface="Gill Sans"/>
                        <a:sym typeface="Gill Sans"/>
                      </a:endParaRPr>
                    </a:p>
                  </a:txBody>
                  <a:tcPr marL="63500" marR="63500" marT="63500" marB="63500"/>
                </a:tc>
                <a:tc>
                  <a:txBody>
                    <a:bodyPr/>
                    <a:lstStyle/>
                    <a:p>
                      <a:pPr marL="0" marR="0" lvl="0" indent="0" algn="l" rtl="0">
                        <a:spcBef>
                          <a:spcPts val="0"/>
                        </a:spcBef>
                        <a:spcAft>
                          <a:spcPts val="0"/>
                        </a:spcAft>
                        <a:buNone/>
                      </a:pPr>
                      <a:r>
                        <a:rPr lang="en-US" sz="1400" u="none" strike="noStrike" cap="none">
                          <a:latin typeface="Gill Sans"/>
                          <a:ea typeface="Gill Sans"/>
                          <a:cs typeface="Gill Sans"/>
                          <a:sym typeface="Gill Sans"/>
                        </a:rPr>
                        <a:t>$1.65 (</a:t>
                      </a:r>
                      <a:r>
                        <a:rPr lang="en-US" sz="1400" u="sng" strike="noStrike" cap="none">
                          <a:solidFill>
                            <a:schemeClr val="hlink"/>
                          </a:solidFill>
                          <a:latin typeface="Gill Sans"/>
                          <a:ea typeface="Gill Sans"/>
                          <a:cs typeface="Gill Sans"/>
                          <a:sym typeface="Gill Sans"/>
                          <a:hlinkClick r:id="rId3"/>
                        </a:rPr>
                        <a:t>Lowe’s</a:t>
                      </a:r>
                      <a:r>
                        <a:rPr lang="en-US" sz="1400" u="none" strike="noStrike" cap="none">
                          <a:latin typeface="Gill Sans"/>
                          <a:ea typeface="Gill Sans"/>
                          <a:cs typeface="Gill Sans"/>
                          <a:sym typeface="Gill Sans"/>
                        </a:rPr>
                        <a:t> or</a:t>
                      </a:r>
                      <a:r>
                        <a:rPr lang="en-US" sz="1400" u="sng" strike="noStrike" cap="none">
                          <a:solidFill>
                            <a:schemeClr val="hlink"/>
                          </a:solidFill>
                          <a:latin typeface="Gill Sans"/>
                          <a:ea typeface="Gill Sans"/>
                          <a:cs typeface="Gill Sans"/>
                          <a:sym typeface="Gill Sans"/>
                          <a:hlinkClick r:id="rId4"/>
                        </a:rPr>
                        <a:t> Home Depot</a:t>
                      </a:r>
                      <a:r>
                        <a:rPr lang="en-US" sz="1400" u="none" strike="noStrike" cap="none">
                          <a:latin typeface="Gill Sans"/>
                          <a:ea typeface="Gill Sans"/>
                          <a:cs typeface="Gill Sans"/>
                          <a:sym typeface="Gill Sans"/>
                        </a:rPr>
                        <a:t>)</a:t>
                      </a:r>
                      <a:endParaRPr sz="2000" u="none" strike="noStrike" cap="none">
                        <a:latin typeface="Gill Sans"/>
                        <a:ea typeface="Gill Sans"/>
                        <a:cs typeface="Gill Sans"/>
                        <a:sym typeface="Gill Sans"/>
                      </a:endParaRPr>
                    </a:p>
                  </a:txBody>
                  <a:tcPr marL="63500" marR="63500" marT="63500" marB="63500"/>
                </a:tc>
              </a:tr>
            </a:tbl>
          </a:graphicData>
        </a:graphic>
      </p:graphicFrame>
      <p:sp>
        <p:nvSpPr>
          <p:cNvPr id="56" name="Google Shape;56;p3"/>
          <p:cNvSpPr/>
          <p:nvPr/>
        </p:nvSpPr>
        <p:spPr>
          <a:xfrm>
            <a:off x="5461923" y="4218898"/>
            <a:ext cx="8622567" cy="120032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pic>
        <p:nvPicPr>
          <p:cNvPr id="57" name="Google Shape;57;p3"/>
          <p:cNvPicPr preferRelativeResize="0"/>
          <p:nvPr/>
        </p:nvPicPr>
        <p:blipFill rotWithShape="1">
          <a:blip r:embed="rId5" cstate="print">
            <a:alphaModFix/>
            <a:extLst>
              <a:ext uri="{28A0092B-C50C-407E-A947-70E740481C1C}">
                <a14:useLocalDpi xmlns:a14="http://schemas.microsoft.com/office/drawing/2010/main"/>
              </a:ext>
            </a:extLst>
          </a:blip>
          <a:srcRect b="-171"/>
          <a:stretch/>
        </p:blipFill>
        <p:spPr>
          <a:xfrm rot="5400000">
            <a:off x="6802926" y="497052"/>
            <a:ext cx="2429541" cy="2429541"/>
          </a:xfrm>
          <a:prstGeom prst="rect">
            <a:avLst/>
          </a:prstGeom>
          <a:noFill/>
          <a:ln w="28575" cap="flat" cmpd="sng">
            <a:solidFill>
              <a:srgbClr val="787878"/>
            </a:solidFill>
            <a:prstDash val="solid"/>
            <a:round/>
            <a:headEnd type="none" w="sm" len="sm"/>
            <a:tailEnd type="none" w="sm" len="sm"/>
          </a:ln>
        </p:spPr>
      </p:pic>
      <p:pic>
        <p:nvPicPr>
          <p:cNvPr id="58" name="Google Shape;58;p3"/>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9438183" y="501055"/>
            <a:ext cx="2421535" cy="2421535"/>
          </a:xfrm>
          <a:prstGeom prst="rect">
            <a:avLst/>
          </a:prstGeom>
          <a:noFill/>
          <a:ln w="28575" cap="flat" cmpd="sng">
            <a:solidFill>
              <a:srgbClr val="787878"/>
            </a:solidFill>
            <a:prstDash val="solid"/>
            <a:round/>
            <a:headEnd type="none" w="sm" len="sm"/>
            <a:tailEnd type="none" w="sm" len="sm"/>
          </a:ln>
        </p:spPr>
      </p:pic>
      <p:pic>
        <p:nvPicPr>
          <p:cNvPr id="59" name="Google Shape;59;p3"/>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4976999" y="501054"/>
            <a:ext cx="1620210" cy="2421536"/>
          </a:xfrm>
          <a:prstGeom prst="rect">
            <a:avLst/>
          </a:prstGeom>
          <a:noFill/>
          <a:ln w="28575" cap="flat" cmpd="sng">
            <a:solidFill>
              <a:srgbClr val="787878"/>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p:nvPr/>
        </p:nvSpPr>
        <p:spPr>
          <a:xfrm rot="5400000">
            <a:off x="1009651" y="-200025"/>
            <a:ext cx="2486024" cy="2886074"/>
          </a:xfrm>
          <a:prstGeom prst="homePlate">
            <a:avLst>
              <a:gd name="adj" fmla="val 50000"/>
            </a:avLst>
          </a:prstGeom>
          <a:solidFill>
            <a:schemeClr val="accent3"/>
          </a:solidFill>
          <a:ln w="381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6" name="Google Shape;66;p4"/>
          <p:cNvSpPr/>
          <p:nvPr/>
        </p:nvSpPr>
        <p:spPr>
          <a:xfrm>
            <a:off x="809626" y="-308947"/>
            <a:ext cx="2886075" cy="2486024"/>
          </a:xfrm>
          <a:prstGeom prst="ellipse">
            <a:avLst/>
          </a:prstGeom>
          <a:noFill/>
          <a:ln>
            <a:noFill/>
          </a:ln>
        </p:spPr>
        <p:txBody>
          <a:bodyPr spcFirstLastPara="1" wrap="square" lIns="91425" tIns="45700" rIns="91425" bIns="45700" anchor="ctr" anchorCtr="0">
            <a:normAutofit lnSpcReduction="10000"/>
          </a:bodyPr>
          <a:lstStyle/>
          <a:p>
            <a:pPr marL="0" marR="0" lvl="0" indent="0" algn="ctr" rtl="0">
              <a:lnSpc>
                <a:spcPct val="80000"/>
              </a:lnSpc>
              <a:spcBef>
                <a:spcPts val="0"/>
              </a:spcBef>
              <a:spcAft>
                <a:spcPts val="0"/>
              </a:spcAft>
              <a:buClr>
                <a:schemeClr val="lt1"/>
              </a:buClr>
              <a:buSzPts val="3100"/>
              <a:buFont typeface="Arial"/>
              <a:buNone/>
            </a:pPr>
            <a:r>
              <a:rPr lang="en-US" sz="2800" b="1">
                <a:solidFill>
                  <a:schemeClr val="lt1"/>
                </a:solidFill>
                <a:latin typeface="Gill Sans"/>
                <a:ea typeface="Gill Sans"/>
                <a:cs typeface="Gill Sans"/>
                <a:sym typeface="Gill Sans"/>
              </a:rPr>
              <a:t>Tools Needed for Each Pair of Students</a:t>
            </a:r>
            <a:endParaRPr sz="2800"/>
          </a:p>
        </p:txBody>
      </p:sp>
      <p:sp>
        <p:nvSpPr>
          <p:cNvPr id="67" name="Google Shape;67;p4"/>
          <p:cNvSpPr/>
          <p:nvPr/>
        </p:nvSpPr>
        <p:spPr>
          <a:xfrm>
            <a:off x="332282" y="3105150"/>
            <a:ext cx="4463002" cy="3399705"/>
          </a:xfrm>
          <a:prstGeom prst="rect">
            <a:avLst/>
          </a:prstGeom>
          <a:solidFill>
            <a:schemeClr val="lt2"/>
          </a:solidFill>
          <a:ln w="28575"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8" name="Google Shape;68;p4"/>
          <p:cNvSpPr txBox="1"/>
          <p:nvPr/>
        </p:nvSpPr>
        <p:spPr>
          <a:xfrm>
            <a:off x="473352" y="3324946"/>
            <a:ext cx="4180861" cy="3231293"/>
          </a:xfrm>
          <a:prstGeom prst="rect">
            <a:avLst/>
          </a:prstGeom>
          <a:noFill/>
          <a:ln>
            <a:noFill/>
          </a:ln>
        </p:spPr>
        <p:txBody>
          <a:bodyPr spcFirstLastPara="1" wrap="square" lIns="91425" tIns="45700" rIns="91425" bIns="45700" anchor="t" anchorCtr="0">
            <a:noAutofit/>
          </a:bodyPr>
          <a:lstStyle/>
          <a:p>
            <a:pPr marL="266700" marR="0" lvl="0" indent="-266700" algn="l" rtl="0">
              <a:lnSpc>
                <a:spcPct val="90000"/>
              </a:lnSpc>
              <a:spcBef>
                <a:spcPts val="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Measuring container that holds at least one liter in volume </a:t>
            </a:r>
            <a:endParaRPr/>
          </a:p>
          <a:p>
            <a:pPr marL="266700" marR="0" lvl="0" indent="-266700" algn="l" rtl="0">
              <a:lnSpc>
                <a:spcPct val="90000"/>
              </a:lnSpc>
              <a:spcBef>
                <a:spcPts val="100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A 1 to 3 gallon bucket or wash basin for floating the samples</a:t>
            </a:r>
            <a:endParaRPr/>
          </a:p>
          <a:p>
            <a:pPr marL="266700" marR="0" lvl="0" indent="-266700" algn="l" rtl="0">
              <a:lnSpc>
                <a:spcPct val="90000"/>
              </a:lnSpc>
              <a:spcBef>
                <a:spcPts val="100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Fine mesh net, sieve, or strainer, such as a fish net or fine mesh kitchen sieve (must be finer than kitchen colander)</a:t>
            </a:r>
            <a:endParaRPr/>
          </a:p>
          <a:p>
            <a:pPr marL="266700" marR="0" lvl="0" indent="-266700" algn="l" rtl="0">
              <a:lnSpc>
                <a:spcPct val="90000"/>
              </a:lnSpc>
              <a:spcBef>
                <a:spcPts val="100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A drying tray (cookie sheet, cafeteria tray, or similar) lined with newspaper or paper towels</a:t>
            </a:r>
            <a:endParaRPr/>
          </a:p>
        </p:txBody>
      </p:sp>
      <p:pic>
        <p:nvPicPr>
          <p:cNvPr id="69" name="Google Shape;69;p4"/>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759886" y="577375"/>
            <a:ext cx="2328552" cy="2889322"/>
          </a:xfrm>
          <a:prstGeom prst="rect">
            <a:avLst/>
          </a:prstGeom>
          <a:noFill/>
          <a:ln w="28575" cap="flat" cmpd="sng">
            <a:solidFill>
              <a:srgbClr val="787878"/>
            </a:solidFill>
            <a:prstDash val="solid"/>
            <a:round/>
            <a:headEnd type="none" w="sm" len="sm"/>
            <a:tailEnd type="none" w="sm" len="sm"/>
          </a:ln>
        </p:spPr>
      </p:pic>
      <p:pic>
        <p:nvPicPr>
          <p:cNvPr id="70" name="Google Shape;70;p4"/>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533888" y="3886603"/>
            <a:ext cx="3084928" cy="2314810"/>
          </a:xfrm>
          <a:prstGeom prst="rect">
            <a:avLst/>
          </a:prstGeom>
          <a:noFill/>
          <a:ln w="28575" cap="flat" cmpd="sng">
            <a:solidFill>
              <a:srgbClr val="787878"/>
            </a:solidFill>
            <a:prstDash val="solid"/>
            <a:round/>
            <a:headEnd type="none" w="sm" len="sm"/>
            <a:tailEnd type="none" w="sm" len="sm"/>
          </a:ln>
        </p:spPr>
      </p:pic>
      <p:pic>
        <p:nvPicPr>
          <p:cNvPr id="71" name="Google Shape;71;p4" descr="Sieve, Flour, Metal, Seven, Eat, Prepare, Kitchen"/>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8759886" y="3886603"/>
            <a:ext cx="3099832" cy="2314810"/>
          </a:xfrm>
          <a:prstGeom prst="rect">
            <a:avLst/>
          </a:prstGeom>
          <a:noFill/>
          <a:ln w="28575" cap="flat" cmpd="sng">
            <a:solidFill>
              <a:srgbClr val="787878"/>
            </a:solidFill>
            <a:prstDash val="solid"/>
            <a:round/>
            <a:headEnd type="none" w="sm" len="sm"/>
            <a:tailEnd type="none" w="sm" len="sm"/>
          </a:ln>
        </p:spPr>
      </p:pic>
      <p:pic>
        <p:nvPicPr>
          <p:cNvPr id="72" name="Google Shape;72;p4"/>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6237481" y="567850"/>
            <a:ext cx="2381335" cy="2889322"/>
          </a:xfrm>
          <a:prstGeom prst="rect">
            <a:avLst/>
          </a:prstGeom>
          <a:noFill/>
          <a:ln w="28575" cap="flat" cmpd="sng">
            <a:solidFill>
              <a:srgbClr val="787878"/>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5"/>
          <p:cNvSpPr/>
          <p:nvPr/>
        </p:nvSpPr>
        <p:spPr>
          <a:xfrm rot="5400000">
            <a:off x="1138564" y="-328938"/>
            <a:ext cx="2228198" cy="2886074"/>
          </a:xfrm>
          <a:prstGeom prst="homePlate">
            <a:avLst>
              <a:gd name="adj" fmla="val 50000"/>
            </a:avLst>
          </a:prstGeom>
          <a:solidFill>
            <a:schemeClr val="accent3"/>
          </a:solidFill>
          <a:ln w="381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79" name="Google Shape;79;p5"/>
          <p:cNvSpPr/>
          <p:nvPr/>
        </p:nvSpPr>
        <p:spPr>
          <a:xfrm>
            <a:off x="809626" y="-351479"/>
            <a:ext cx="2886075" cy="2486024"/>
          </a:xfrm>
          <a:prstGeom prst="ellipse">
            <a:avLst/>
          </a:prstGeom>
          <a:noFill/>
          <a:ln>
            <a:noFill/>
          </a:ln>
        </p:spPr>
        <p:txBody>
          <a:bodyPr spcFirstLastPara="1" wrap="square" lIns="91425" tIns="45700" rIns="91425" bIns="45700" anchor="ctr" anchorCtr="0">
            <a:normAutofit lnSpcReduction="10000"/>
          </a:bodyPr>
          <a:lstStyle/>
          <a:p>
            <a:pPr marL="0" marR="0" lvl="0" indent="0" algn="ctr" rtl="0">
              <a:lnSpc>
                <a:spcPct val="90000"/>
              </a:lnSpc>
              <a:spcBef>
                <a:spcPts val="0"/>
              </a:spcBef>
              <a:spcAft>
                <a:spcPts val="0"/>
              </a:spcAft>
              <a:buClr>
                <a:schemeClr val="lt1"/>
              </a:buClr>
              <a:buSzPts val="3100"/>
              <a:buFont typeface="Arial"/>
              <a:buNone/>
            </a:pPr>
            <a:r>
              <a:rPr lang="en-US" sz="3100" b="1">
                <a:solidFill>
                  <a:schemeClr val="lt1"/>
                </a:solidFill>
                <a:latin typeface="Gill Sans"/>
                <a:ea typeface="Gill Sans"/>
                <a:cs typeface="Gill Sans"/>
                <a:sym typeface="Gill Sans"/>
              </a:rPr>
              <a:t>Preparing the Plant Remains</a:t>
            </a:r>
            <a:endParaRPr/>
          </a:p>
        </p:txBody>
      </p:sp>
      <p:sp>
        <p:nvSpPr>
          <p:cNvPr id="80" name="Google Shape;80;p5"/>
          <p:cNvSpPr/>
          <p:nvPr/>
        </p:nvSpPr>
        <p:spPr>
          <a:xfrm>
            <a:off x="332275" y="4193175"/>
            <a:ext cx="7735200" cy="2228100"/>
          </a:xfrm>
          <a:prstGeom prst="rect">
            <a:avLst/>
          </a:prstGeom>
          <a:solidFill>
            <a:schemeClr val="lt2"/>
          </a:solidFill>
          <a:ln w="28575"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1" name="Google Shape;81;p5"/>
          <p:cNvSpPr txBox="1"/>
          <p:nvPr/>
        </p:nvSpPr>
        <p:spPr>
          <a:xfrm>
            <a:off x="4199947" y="353145"/>
            <a:ext cx="7353301" cy="2971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a:solidFill>
                  <a:schemeClr val="dk1"/>
                </a:solidFill>
                <a:latin typeface="Gill Sans"/>
                <a:ea typeface="Gill Sans"/>
                <a:cs typeface="Gill Sans"/>
                <a:sym typeface="Gill Sans"/>
              </a:rPr>
              <a:t>For a small class of students, you will want at least two cups of nuts, seeds, and/or grains and at least five different varieties. More seeds create a larger data set and more discovery during analysis, but large amounts also take the students more time to sort. Remember, you don’t have to use plants that were typically found in the past. This is an exercise in analyzing data to make inferences about diet. Use things you have around the house or that are familiar to your students to make comparing the data to real archaeological data more interesting.</a:t>
            </a:r>
            <a:endParaRPr sz="2000">
              <a:solidFill>
                <a:schemeClr val="dk1"/>
              </a:solidFill>
              <a:latin typeface="Gill Sans"/>
              <a:ea typeface="Gill Sans"/>
              <a:cs typeface="Gill Sans"/>
              <a:sym typeface="Gill Sans"/>
            </a:endParaRPr>
          </a:p>
        </p:txBody>
      </p:sp>
      <p:sp>
        <p:nvSpPr>
          <p:cNvPr id="82" name="Google Shape;82;p5"/>
          <p:cNvSpPr txBox="1"/>
          <p:nvPr/>
        </p:nvSpPr>
        <p:spPr>
          <a:xfrm>
            <a:off x="332275" y="4193175"/>
            <a:ext cx="4527000" cy="2311800"/>
          </a:xfrm>
          <a:prstGeom prst="rect">
            <a:avLst/>
          </a:prstGeom>
          <a:noFill/>
          <a:ln>
            <a:noFill/>
          </a:ln>
        </p:spPr>
        <p:txBody>
          <a:bodyPr spcFirstLastPara="1" wrap="square" lIns="91425" tIns="45700" rIns="91425" bIns="45700" anchor="t" anchorCtr="0">
            <a:noAutofit/>
          </a:bodyPr>
          <a:lstStyle/>
          <a:p>
            <a:pPr marL="266700" marR="0" lvl="0" indent="-266700" algn="l" rtl="0">
              <a:lnSpc>
                <a:spcPct val="100000"/>
              </a:lnSpc>
              <a:spcBef>
                <a:spcPts val="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Dried corn kernels or cobs </a:t>
            </a:r>
            <a:endParaRPr/>
          </a:p>
          <a:p>
            <a:pPr marL="266700" marR="0" lvl="0" indent="-266700" algn="l" rtl="0">
              <a:lnSpc>
                <a:spcPct val="100000"/>
              </a:lnSpc>
              <a:spcBef>
                <a:spcPts val="30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Dried beans or lentils </a:t>
            </a:r>
            <a:endParaRPr/>
          </a:p>
          <a:p>
            <a:pPr marL="266700" marR="0" lvl="0" indent="-266700" algn="l" rtl="0">
              <a:lnSpc>
                <a:spcPct val="100000"/>
              </a:lnSpc>
              <a:spcBef>
                <a:spcPts val="30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Bird seed mix (note the seed types that are included) </a:t>
            </a:r>
            <a:endParaRPr/>
          </a:p>
          <a:p>
            <a:pPr marL="266700" marR="0" lvl="0" indent="-266700" algn="l" rtl="0">
              <a:lnSpc>
                <a:spcPct val="100000"/>
              </a:lnSpc>
              <a:spcBef>
                <a:spcPts val="30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Sunflower seeds (hulled or in the shell) </a:t>
            </a:r>
            <a:endParaRPr/>
          </a:p>
          <a:p>
            <a:pPr marL="285750" lvl="0" indent="-285750" algn="l" rtl="0">
              <a:spcBef>
                <a:spcPts val="300"/>
              </a:spcBef>
              <a:spcAft>
                <a:spcPts val="0"/>
              </a:spcAft>
              <a:buClr>
                <a:schemeClr val="dk1"/>
              </a:buClr>
              <a:buSzPts val="1800"/>
              <a:buChar char="•"/>
            </a:pPr>
            <a:r>
              <a:rPr lang="en-US" sz="1800">
                <a:solidFill>
                  <a:schemeClr val="dk1"/>
                </a:solidFill>
                <a:latin typeface="Gill Sans"/>
                <a:ea typeface="Gill Sans"/>
                <a:cs typeface="Gill Sans"/>
                <a:sym typeface="Gill Sans"/>
              </a:rPr>
              <a:t>Tree nuts like acorns or black walnuts collected from outside</a:t>
            </a:r>
            <a:endParaRPr sz="2000">
              <a:solidFill>
                <a:schemeClr val="dk1"/>
              </a:solidFill>
              <a:latin typeface="Gill Sans"/>
              <a:ea typeface="Gill Sans"/>
              <a:cs typeface="Gill Sans"/>
              <a:sym typeface="Gill Sans"/>
            </a:endParaRPr>
          </a:p>
        </p:txBody>
      </p:sp>
      <p:sp>
        <p:nvSpPr>
          <p:cNvPr id="83" name="Google Shape;83;p5"/>
          <p:cNvSpPr/>
          <p:nvPr/>
        </p:nvSpPr>
        <p:spPr>
          <a:xfrm>
            <a:off x="521403" y="3618641"/>
            <a:ext cx="31743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Gill Sans"/>
                <a:ea typeface="Gill Sans"/>
                <a:cs typeface="Gill Sans"/>
                <a:sym typeface="Gill Sans"/>
              </a:rPr>
              <a:t>Plants you could include: </a:t>
            </a:r>
            <a:endParaRPr/>
          </a:p>
        </p:txBody>
      </p:sp>
      <p:pic>
        <p:nvPicPr>
          <p:cNvPr id="84" name="Google Shape;84;p5"/>
          <p:cNvPicPr preferRelativeResize="0"/>
          <p:nvPr/>
        </p:nvPicPr>
        <p:blipFill rotWithShape="1">
          <a:blip r:embed="rId3">
            <a:alphaModFix/>
          </a:blip>
          <a:srcRect/>
          <a:stretch/>
        </p:blipFill>
        <p:spPr>
          <a:xfrm>
            <a:off x="8288153" y="3169701"/>
            <a:ext cx="3335154" cy="3335154"/>
          </a:xfrm>
          <a:prstGeom prst="rect">
            <a:avLst/>
          </a:prstGeom>
          <a:noFill/>
          <a:ln w="28575" cap="flat" cmpd="sng">
            <a:solidFill>
              <a:srgbClr val="787878"/>
            </a:solidFill>
            <a:prstDash val="solid"/>
            <a:round/>
            <a:headEnd type="none" w="sm" len="sm"/>
            <a:tailEnd type="none" w="sm" len="sm"/>
          </a:ln>
        </p:spPr>
      </p:pic>
      <p:sp>
        <p:nvSpPr>
          <p:cNvPr id="85" name="Google Shape;85;p5"/>
          <p:cNvSpPr txBox="1"/>
          <p:nvPr/>
        </p:nvSpPr>
        <p:spPr>
          <a:xfrm>
            <a:off x="5545175" y="4117025"/>
            <a:ext cx="2463900" cy="2311800"/>
          </a:xfrm>
          <a:prstGeom prst="rect">
            <a:avLst/>
          </a:prstGeom>
          <a:noFill/>
          <a:ln>
            <a:noFill/>
          </a:ln>
        </p:spPr>
        <p:txBody>
          <a:bodyPr spcFirstLastPara="1" wrap="square" lIns="91425" tIns="45700" rIns="91425" bIns="45700" anchor="t" anchorCtr="0">
            <a:noAutofit/>
          </a:bodyPr>
          <a:lstStyle/>
          <a:p>
            <a:pPr marL="266700" marR="0" lvl="0" indent="-266700" algn="l" rtl="0">
              <a:lnSpc>
                <a:spcPct val="100000"/>
              </a:lnSpc>
              <a:spcBef>
                <a:spcPts val="30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Quinoa </a:t>
            </a:r>
            <a:endParaRPr/>
          </a:p>
          <a:p>
            <a:pPr marL="266700" marR="0" lvl="0" indent="-266700" algn="l" rtl="0">
              <a:lnSpc>
                <a:spcPct val="100000"/>
              </a:lnSpc>
              <a:spcBef>
                <a:spcPts val="30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Pumpkin seeds </a:t>
            </a:r>
            <a:endParaRPr/>
          </a:p>
          <a:p>
            <a:pPr marL="266700" marR="0" lvl="0" indent="-266700" algn="l" rtl="0">
              <a:lnSpc>
                <a:spcPct val="100000"/>
              </a:lnSpc>
              <a:spcBef>
                <a:spcPts val="30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Coffee beans </a:t>
            </a:r>
            <a:endParaRPr/>
          </a:p>
          <a:p>
            <a:pPr marL="266700" marR="0" lvl="0" indent="-266700" algn="l" rtl="0">
              <a:lnSpc>
                <a:spcPct val="100000"/>
              </a:lnSpc>
              <a:spcBef>
                <a:spcPts val="30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Fruit seeds </a:t>
            </a:r>
            <a:endParaRPr/>
          </a:p>
          <a:p>
            <a:pPr marL="266700" marR="0" lvl="0" indent="-266700" algn="l" rtl="0">
              <a:lnSpc>
                <a:spcPct val="100000"/>
              </a:lnSpc>
              <a:spcBef>
                <a:spcPts val="30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Rice</a:t>
            </a:r>
            <a:endParaRPr/>
          </a:p>
          <a:p>
            <a:pPr marL="266700" marR="0" lvl="0" indent="-266700" algn="l" rtl="0">
              <a:lnSpc>
                <a:spcPct val="100000"/>
              </a:lnSpc>
              <a:spcBef>
                <a:spcPts val="30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Shelled nuts </a:t>
            </a:r>
            <a:endParaRPr/>
          </a:p>
          <a:p>
            <a:pPr marL="266700" marR="0" lvl="0" indent="-266700" algn="l" rtl="0">
              <a:lnSpc>
                <a:spcPct val="100000"/>
              </a:lnSpc>
              <a:spcBef>
                <a:spcPts val="30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Nut shells</a:t>
            </a:r>
            <a:endParaRPr sz="2000">
              <a:solidFill>
                <a:schemeClr val="dk1"/>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6"/>
          <p:cNvSpPr/>
          <p:nvPr/>
        </p:nvSpPr>
        <p:spPr>
          <a:xfrm rot="5400000">
            <a:off x="1138564" y="-328938"/>
            <a:ext cx="2228198" cy="2886074"/>
          </a:xfrm>
          <a:prstGeom prst="homePlate">
            <a:avLst>
              <a:gd name="adj" fmla="val 50000"/>
            </a:avLst>
          </a:prstGeom>
          <a:solidFill>
            <a:schemeClr val="accent3"/>
          </a:solidFill>
          <a:ln w="381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92" name="Google Shape;92;p6"/>
          <p:cNvSpPr/>
          <p:nvPr/>
        </p:nvSpPr>
        <p:spPr>
          <a:xfrm>
            <a:off x="809626" y="-351479"/>
            <a:ext cx="2886075" cy="2486024"/>
          </a:xfrm>
          <a:prstGeom prst="ellipse">
            <a:avLst/>
          </a:prstGeom>
          <a:noFill/>
          <a:ln>
            <a:noFill/>
          </a:ln>
        </p:spPr>
        <p:txBody>
          <a:bodyPr spcFirstLastPara="1" wrap="square" lIns="91425" tIns="45700" rIns="91425" bIns="45700" anchor="ctr" anchorCtr="0">
            <a:normAutofit lnSpcReduction="10000"/>
          </a:bodyPr>
          <a:lstStyle/>
          <a:p>
            <a:pPr marL="0" marR="0" lvl="0" indent="0" algn="ctr" rtl="0">
              <a:lnSpc>
                <a:spcPct val="90000"/>
              </a:lnSpc>
              <a:spcBef>
                <a:spcPts val="0"/>
              </a:spcBef>
              <a:spcAft>
                <a:spcPts val="0"/>
              </a:spcAft>
              <a:buClr>
                <a:schemeClr val="lt1"/>
              </a:buClr>
              <a:buSzPts val="3100"/>
              <a:buFont typeface="Arial"/>
              <a:buNone/>
            </a:pPr>
            <a:r>
              <a:rPr lang="en-US" sz="3100" b="1">
                <a:solidFill>
                  <a:schemeClr val="lt1"/>
                </a:solidFill>
                <a:latin typeface="Gill Sans"/>
                <a:ea typeface="Gill Sans"/>
                <a:cs typeface="Gill Sans"/>
                <a:sym typeface="Gill Sans"/>
              </a:rPr>
              <a:t>Preparing the Plant Remains</a:t>
            </a:r>
            <a:endParaRPr/>
          </a:p>
        </p:txBody>
      </p:sp>
      <p:sp>
        <p:nvSpPr>
          <p:cNvPr id="93" name="Google Shape;93;p6"/>
          <p:cNvSpPr/>
          <p:nvPr/>
        </p:nvSpPr>
        <p:spPr>
          <a:xfrm>
            <a:off x="618095" y="2872240"/>
            <a:ext cx="48233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Gill Sans"/>
                <a:ea typeface="Gill Sans"/>
                <a:cs typeface="Gill Sans"/>
                <a:sym typeface="Gill Sans"/>
              </a:rPr>
              <a:t>Step 1</a:t>
            </a:r>
            <a:endParaRPr/>
          </a:p>
        </p:txBody>
      </p:sp>
      <p:sp>
        <p:nvSpPr>
          <p:cNvPr id="94" name="Google Shape;94;p6"/>
          <p:cNvSpPr txBox="1"/>
          <p:nvPr/>
        </p:nvSpPr>
        <p:spPr>
          <a:xfrm>
            <a:off x="618100" y="3408651"/>
            <a:ext cx="5478000" cy="280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a:solidFill>
                  <a:schemeClr val="dk1"/>
                </a:solidFill>
                <a:latin typeface="Gill Sans"/>
                <a:ea typeface="Gill Sans"/>
                <a:cs typeface="Gill Sans"/>
                <a:sym typeface="Gill Sans"/>
              </a:rPr>
              <a:t>Set aside raw/uncharred samples of your plant remains in one or more sets of clear containers or plastic baggies for your “comparative collection.” Your students will use this comparative collection to help identify the remains they find after flotation.</a:t>
            </a:r>
            <a:endParaRPr sz="2800">
              <a:solidFill>
                <a:schemeClr val="dk1"/>
              </a:solidFill>
              <a:latin typeface="Gill Sans"/>
              <a:ea typeface="Gill Sans"/>
              <a:cs typeface="Gill Sans"/>
              <a:sym typeface="Gill Sans"/>
            </a:endParaRPr>
          </a:p>
        </p:txBody>
      </p:sp>
      <p:pic>
        <p:nvPicPr>
          <p:cNvPr id="95" name="Google Shape;95;p6"/>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6586889" y="924275"/>
            <a:ext cx="5018170" cy="5009450"/>
          </a:xfrm>
          <a:prstGeom prst="rect">
            <a:avLst/>
          </a:prstGeom>
          <a:noFill/>
          <a:ln w="28575" cap="sq" cmpd="sng">
            <a:solidFill>
              <a:srgbClr val="787878"/>
            </a:solidFill>
            <a:prstDash val="solid"/>
            <a:miter lim="800000"/>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7"/>
          <p:cNvSpPr/>
          <p:nvPr/>
        </p:nvSpPr>
        <p:spPr>
          <a:xfrm rot="5400000">
            <a:off x="1138564" y="-328938"/>
            <a:ext cx="2228198" cy="2886074"/>
          </a:xfrm>
          <a:prstGeom prst="homePlate">
            <a:avLst>
              <a:gd name="adj" fmla="val 50000"/>
            </a:avLst>
          </a:prstGeom>
          <a:solidFill>
            <a:schemeClr val="accent3"/>
          </a:solidFill>
          <a:ln w="381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02" name="Google Shape;102;p7"/>
          <p:cNvSpPr/>
          <p:nvPr/>
        </p:nvSpPr>
        <p:spPr>
          <a:xfrm>
            <a:off x="809626" y="-351479"/>
            <a:ext cx="2886075" cy="2486024"/>
          </a:xfrm>
          <a:prstGeom prst="ellipse">
            <a:avLst/>
          </a:prstGeom>
          <a:noFill/>
          <a:ln>
            <a:noFill/>
          </a:ln>
        </p:spPr>
        <p:txBody>
          <a:bodyPr spcFirstLastPara="1" wrap="square" lIns="91425" tIns="45700" rIns="91425" bIns="45700" anchor="ctr" anchorCtr="0">
            <a:normAutofit lnSpcReduction="10000"/>
          </a:bodyPr>
          <a:lstStyle/>
          <a:p>
            <a:pPr marL="0" marR="0" lvl="0" indent="0" algn="ctr" rtl="0">
              <a:lnSpc>
                <a:spcPct val="90000"/>
              </a:lnSpc>
              <a:spcBef>
                <a:spcPts val="0"/>
              </a:spcBef>
              <a:spcAft>
                <a:spcPts val="0"/>
              </a:spcAft>
              <a:buClr>
                <a:schemeClr val="lt1"/>
              </a:buClr>
              <a:buSzPts val="3100"/>
              <a:buFont typeface="Arial"/>
              <a:buNone/>
            </a:pPr>
            <a:r>
              <a:rPr lang="en-US" sz="3100" b="1">
                <a:solidFill>
                  <a:schemeClr val="lt1"/>
                </a:solidFill>
                <a:latin typeface="Gill Sans"/>
                <a:ea typeface="Gill Sans"/>
                <a:cs typeface="Gill Sans"/>
                <a:sym typeface="Gill Sans"/>
              </a:rPr>
              <a:t>Preparing the Plant Remains</a:t>
            </a:r>
            <a:endParaRPr/>
          </a:p>
        </p:txBody>
      </p:sp>
      <p:sp>
        <p:nvSpPr>
          <p:cNvPr id="103" name="Google Shape;103;p7"/>
          <p:cNvSpPr/>
          <p:nvPr/>
        </p:nvSpPr>
        <p:spPr>
          <a:xfrm>
            <a:off x="6602930" y="3836987"/>
            <a:ext cx="4947385" cy="2727441"/>
          </a:xfrm>
          <a:prstGeom prst="rect">
            <a:avLst/>
          </a:prstGeom>
          <a:solidFill>
            <a:schemeClr val="lt2"/>
          </a:solidFill>
          <a:ln w="28575"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04" name="Google Shape;104;p7"/>
          <p:cNvSpPr/>
          <p:nvPr/>
        </p:nvSpPr>
        <p:spPr>
          <a:xfrm>
            <a:off x="6490638" y="3427252"/>
            <a:ext cx="482338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Gill Sans"/>
                <a:ea typeface="Gill Sans"/>
                <a:cs typeface="Gill Sans"/>
                <a:sym typeface="Gill Sans"/>
              </a:rPr>
              <a:t>To char seeds:</a:t>
            </a:r>
            <a:endParaRPr/>
          </a:p>
        </p:txBody>
      </p:sp>
      <p:sp>
        <p:nvSpPr>
          <p:cNvPr id="105" name="Google Shape;105;p7"/>
          <p:cNvSpPr txBox="1"/>
          <p:nvPr/>
        </p:nvSpPr>
        <p:spPr>
          <a:xfrm>
            <a:off x="6726928" y="3906111"/>
            <a:ext cx="4823387" cy="2571691"/>
          </a:xfrm>
          <a:prstGeom prst="rect">
            <a:avLst/>
          </a:prstGeom>
          <a:noFill/>
          <a:ln>
            <a:noFill/>
          </a:ln>
        </p:spPr>
        <p:txBody>
          <a:bodyPr spcFirstLastPara="1" wrap="square" lIns="91425" tIns="45700" rIns="91425" bIns="45700" anchor="b" anchorCtr="0">
            <a:noAutofit/>
          </a:bodyPr>
          <a:lstStyle/>
          <a:p>
            <a:pPr marL="266700" marR="0" lvl="0" indent="-266700" algn="l" rtl="0">
              <a:lnSpc>
                <a:spcPct val="90000"/>
              </a:lnSpc>
              <a:spcBef>
                <a:spcPts val="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Preheat your oven to 400 degrees. </a:t>
            </a:r>
            <a:endParaRPr/>
          </a:p>
          <a:p>
            <a:pPr marL="266700" marR="0" lvl="0" indent="-266700" algn="l" rtl="0">
              <a:lnSpc>
                <a:spcPct val="90000"/>
              </a:lnSpc>
              <a:spcBef>
                <a:spcPts val="100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Wrap each plant type in aluminum foil, with 3-4 layers or folds for protection </a:t>
            </a:r>
            <a:endParaRPr/>
          </a:p>
          <a:p>
            <a:pPr marL="266700" marR="0" lvl="0" indent="-266700" algn="l" rtl="0">
              <a:lnSpc>
                <a:spcPct val="90000"/>
              </a:lnSpc>
              <a:spcBef>
                <a:spcPts val="100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Place on a baking tray on a middle rack for 45 minutes </a:t>
            </a:r>
            <a:endParaRPr/>
          </a:p>
          <a:p>
            <a:pPr marL="0" marR="0" lvl="0" indent="0" algn="l" rtl="0">
              <a:lnSpc>
                <a:spcPct val="90000"/>
              </a:lnSpc>
              <a:spcBef>
                <a:spcPts val="1000"/>
              </a:spcBef>
              <a:spcAft>
                <a:spcPts val="0"/>
              </a:spcAft>
              <a:buClr>
                <a:schemeClr val="dk1"/>
              </a:buClr>
              <a:buSzPts val="1800"/>
              <a:buFont typeface="Arial"/>
              <a:buNone/>
            </a:pPr>
            <a:r>
              <a:rPr lang="en-US" sz="1800">
                <a:solidFill>
                  <a:schemeClr val="dk1"/>
                </a:solidFill>
                <a:latin typeface="Gill Sans"/>
                <a:ea typeface="Gill Sans"/>
                <a:cs typeface="Gill Sans"/>
                <a:sym typeface="Gill Sans"/>
              </a:rPr>
              <a:t/>
            </a:r>
            <a:br>
              <a:rPr lang="en-US" sz="1800">
                <a:solidFill>
                  <a:schemeClr val="dk1"/>
                </a:solidFill>
                <a:latin typeface="Gill Sans"/>
                <a:ea typeface="Gill Sans"/>
                <a:cs typeface="Gill Sans"/>
                <a:sym typeface="Gill Sans"/>
              </a:rPr>
            </a:br>
            <a:r>
              <a:rPr lang="en-US" sz="1800">
                <a:solidFill>
                  <a:schemeClr val="dk1"/>
                </a:solidFill>
                <a:latin typeface="Gill Sans"/>
                <a:ea typeface="Gill Sans"/>
                <a:cs typeface="Gill Sans"/>
                <a:sym typeface="Gill Sans"/>
              </a:rPr>
              <a:t>It will smell burned, but no smoke should be produced with this method.</a:t>
            </a:r>
            <a:endParaRPr/>
          </a:p>
        </p:txBody>
      </p:sp>
      <p:pic>
        <p:nvPicPr>
          <p:cNvPr id="106" name="Google Shape;106;p7" descr="https://lh4.googleusercontent.com/PX1jiRX-97dlBxGfjS1LR5niF6g096KTS8CiYP5mIWk44HfV-E1W-IAdxSHekcCihGJwT7MFabPBee3cwKICI-2UVfMWe38oXk-8HJv-jjS5qlAMo1bg_nK8X7kWnMx1i51exDse"/>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099464" y="283947"/>
            <a:ext cx="3629043" cy="2855640"/>
          </a:xfrm>
          <a:prstGeom prst="rect">
            <a:avLst/>
          </a:prstGeom>
          <a:noFill/>
          <a:ln w="28575" cap="flat" cmpd="sng">
            <a:solidFill>
              <a:srgbClr val="787878"/>
            </a:solidFill>
            <a:prstDash val="solid"/>
            <a:round/>
            <a:headEnd type="none" w="sm" len="sm"/>
            <a:tailEnd type="none" w="sm" len="sm"/>
          </a:ln>
        </p:spPr>
      </p:pic>
      <p:sp>
        <p:nvSpPr>
          <p:cNvPr id="107" name="Google Shape;107;p7"/>
          <p:cNvSpPr/>
          <p:nvPr/>
        </p:nvSpPr>
        <p:spPr>
          <a:xfrm>
            <a:off x="618095" y="3227874"/>
            <a:ext cx="48233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Gill Sans"/>
                <a:ea typeface="Gill Sans"/>
                <a:cs typeface="Gill Sans"/>
                <a:sym typeface="Gill Sans"/>
              </a:rPr>
              <a:t>Step 2</a:t>
            </a:r>
            <a:endParaRPr/>
          </a:p>
        </p:txBody>
      </p:sp>
      <p:sp>
        <p:nvSpPr>
          <p:cNvPr id="108" name="Google Shape;108;p7"/>
          <p:cNvSpPr txBox="1"/>
          <p:nvPr/>
        </p:nvSpPr>
        <p:spPr>
          <a:xfrm>
            <a:off x="618095" y="3609474"/>
            <a:ext cx="5291817" cy="293570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a:solidFill>
                  <a:schemeClr val="dk1"/>
                </a:solidFill>
                <a:latin typeface="Gill Sans"/>
                <a:ea typeface="Gill Sans"/>
                <a:cs typeface="Gill Sans"/>
                <a:sym typeface="Gill Sans"/>
              </a:rPr>
              <a:t>Char your plant remains. Some plants will not typically float, even if charred. These include nut shells, beans, and kinds of rice. It is fine to include these in your soil matrix, as some may be found in the light fraction, but many will end up in the heavy fraction. This provides a good opportunity to discuss what student would or wouldn’t know if they only used one technique to collect one type of sample.</a:t>
            </a:r>
            <a:endParaRPr sz="2000">
              <a:solidFill>
                <a:schemeClr val="dk1"/>
              </a:solidFill>
              <a:latin typeface="Gill Sans"/>
              <a:ea typeface="Gill Sans"/>
              <a:cs typeface="Gill Sans"/>
              <a:sym typeface="Gill Sans"/>
            </a:endParaRPr>
          </a:p>
        </p:txBody>
      </p:sp>
      <p:pic>
        <p:nvPicPr>
          <p:cNvPr id="109" name="Google Shape;109;p7"/>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4745481" y="283947"/>
            <a:ext cx="2855640" cy="2855640"/>
          </a:xfrm>
          <a:prstGeom prst="rect">
            <a:avLst/>
          </a:prstGeom>
          <a:noFill/>
          <a:ln w="28575" cap="flat" cmpd="sng">
            <a:solidFill>
              <a:srgbClr val="787878"/>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8"/>
          <p:cNvSpPr/>
          <p:nvPr/>
        </p:nvSpPr>
        <p:spPr>
          <a:xfrm rot="5400000">
            <a:off x="1138564" y="-328938"/>
            <a:ext cx="2228198" cy="2886074"/>
          </a:xfrm>
          <a:prstGeom prst="homePlate">
            <a:avLst>
              <a:gd name="adj" fmla="val 50000"/>
            </a:avLst>
          </a:prstGeom>
          <a:solidFill>
            <a:schemeClr val="accent3"/>
          </a:solidFill>
          <a:ln w="381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16" name="Google Shape;116;p8"/>
          <p:cNvSpPr/>
          <p:nvPr/>
        </p:nvSpPr>
        <p:spPr>
          <a:xfrm>
            <a:off x="809626" y="-284104"/>
            <a:ext cx="2886075" cy="2486024"/>
          </a:xfrm>
          <a:prstGeom prst="ellipse">
            <a:avLst/>
          </a:prstGeom>
          <a:noFill/>
          <a:ln>
            <a:noFill/>
          </a:ln>
        </p:spPr>
        <p:txBody>
          <a:bodyPr spcFirstLastPara="1" wrap="square" lIns="91425" tIns="45700" rIns="91425" bIns="45700" anchor="ctr" anchorCtr="0">
            <a:normAutofit/>
          </a:bodyPr>
          <a:lstStyle/>
          <a:p>
            <a:pPr marL="0" marR="0" lvl="0" indent="0" algn="ctr" rtl="0">
              <a:lnSpc>
                <a:spcPct val="80000"/>
              </a:lnSpc>
              <a:spcBef>
                <a:spcPts val="0"/>
              </a:spcBef>
              <a:spcAft>
                <a:spcPts val="0"/>
              </a:spcAft>
              <a:buClr>
                <a:schemeClr val="lt1"/>
              </a:buClr>
              <a:buSzPts val="3100"/>
              <a:buFont typeface="Arial"/>
              <a:buNone/>
            </a:pPr>
            <a:r>
              <a:rPr lang="en-US" sz="3100" b="1">
                <a:solidFill>
                  <a:schemeClr val="lt1"/>
                </a:solidFill>
                <a:latin typeface="Gill Sans"/>
                <a:ea typeface="Gill Sans"/>
                <a:cs typeface="Gill Sans"/>
                <a:sym typeface="Gill Sans"/>
              </a:rPr>
              <a:t>Preparing the Feature Soil</a:t>
            </a:r>
            <a:endParaRPr/>
          </a:p>
        </p:txBody>
      </p:sp>
      <p:sp>
        <p:nvSpPr>
          <p:cNvPr id="117" name="Google Shape;117;p8"/>
          <p:cNvSpPr/>
          <p:nvPr/>
        </p:nvSpPr>
        <p:spPr>
          <a:xfrm>
            <a:off x="246926" y="2486024"/>
            <a:ext cx="5454437" cy="4134332"/>
          </a:xfrm>
          <a:prstGeom prst="rect">
            <a:avLst/>
          </a:prstGeom>
          <a:solidFill>
            <a:schemeClr val="lt2"/>
          </a:solidFill>
          <a:ln w="28575"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18" name="Google Shape;118;p8"/>
          <p:cNvSpPr txBox="1"/>
          <p:nvPr/>
        </p:nvSpPr>
        <p:spPr>
          <a:xfrm>
            <a:off x="2869433" y="2716858"/>
            <a:ext cx="2761346" cy="304124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Gill Sans"/>
                <a:ea typeface="Gill Sans"/>
                <a:cs typeface="Gill Sans"/>
                <a:sym typeface="Gill Sans"/>
              </a:rPr>
              <a:t>For a class of 20 students, one 0.75 cubic foot bag of topsoil will provide just over 20 liters of soil, allowing for two one-liter samples per pair of students. In reality, archaeological features come in a wide range of sizes and do not ever have the same amount of soil. For simplicity, divide your soil equally. One bag of topsoil will easily make three features. </a:t>
            </a:r>
            <a:endParaRPr/>
          </a:p>
        </p:txBody>
      </p:sp>
      <p:sp>
        <p:nvSpPr>
          <p:cNvPr id="119" name="Google Shape;119;p8"/>
          <p:cNvSpPr txBox="1"/>
          <p:nvPr/>
        </p:nvSpPr>
        <p:spPr>
          <a:xfrm>
            <a:off x="4088642" y="391228"/>
            <a:ext cx="7856310" cy="12325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a:solidFill>
                  <a:schemeClr val="dk1"/>
                </a:solidFill>
                <a:latin typeface="Gill Sans"/>
                <a:ea typeface="Gill Sans"/>
                <a:cs typeface="Gill Sans"/>
                <a:sym typeface="Gill Sans"/>
              </a:rPr>
              <a:t>Divide your soil into a minimum of three separate totes or buckets, and label them Feature 1, Feature 2, Feature 3, etc. Use more soil and create more features for bigger sets of comparative data. </a:t>
            </a:r>
            <a:r>
              <a:rPr lang="en-US" sz="2400">
                <a:solidFill>
                  <a:srgbClr val="3F3F3F"/>
                </a:solidFill>
                <a:latin typeface="Gill Sans"/>
                <a:ea typeface="Gill Sans"/>
                <a:cs typeface="Gill Sans"/>
                <a:sym typeface="Gill Sans"/>
              </a:rPr>
              <a:t> </a:t>
            </a:r>
            <a:endParaRPr sz="2800">
              <a:solidFill>
                <a:schemeClr val="dk1"/>
              </a:solidFill>
              <a:latin typeface="Gill Sans"/>
              <a:ea typeface="Gill Sans"/>
              <a:cs typeface="Gill Sans"/>
              <a:sym typeface="Gill Sans"/>
            </a:endParaRPr>
          </a:p>
        </p:txBody>
      </p:sp>
      <p:pic>
        <p:nvPicPr>
          <p:cNvPr id="120" name="Google Shape;120;p8"/>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395740" y="2815829"/>
            <a:ext cx="2324879" cy="3474721"/>
          </a:xfrm>
          <a:prstGeom prst="rect">
            <a:avLst/>
          </a:prstGeom>
          <a:noFill/>
          <a:ln w="12700" cap="flat" cmpd="sng">
            <a:solidFill>
              <a:srgbClr val="787878"/>
            </a:solidFill>
            <a:prstDash val="solid"/>
            <a:round/>
            <a:headEnd type="none" w="sm" len="sm"/>
            <a:tailEnd type="none" w="sm" len="sm"/>
          </a:ln>
        </p:spPr>
      </p:pic>
      <p:pic>
        <p:nvPicPr>
          <p:cNvPr id="121" name="Google Shape;121;p8"/>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6094299" y="2493056"/>
            <a:ext cx="5768089" cy="4118852"/>
          </a:xfrm>
          <a:prstGeom prst="rect">
            <a:avLst/>
          </a:prstGeom>
          <a:noFill/>
          <a:ln w="28575" cap="flat" cmpd="sng">
            <a:solidFill>
              <a:srgbClr val="787878"/>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9"/>
          <p:cNvSpPr/>
          <p:nvPr/>
        </p:nvSpPr>
        <p:spPr>
          <a:xfrm>
            <a:off x="4676774" y="3895724"/>
            <a:ext cx="7310830" cy="1960507"/>
          </a:xfrm>
          <a:prstGeom prst="rect">
            <a:avLst/>
          </a:prstGeom>
          <a:solidFill>
            <a:schemeClr val="lt2"/>
          </a:solidFill>
          <a:ln w="28575"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28" name="Google Shape;128;p9"/>
          <p:cNvSpPr/>
          <p:nvPr/>
        </p:nvSpPr>
        <p:spPr>
          <a:xfrm>
            <a:off x="4676774" y="1116068"/>
            <a:ext cx="7310829" cy="1960507"/>
          </a:xfrm>
          <a:prstGeom prst="rect">
            <a:avLst/>
          </a:prstGeom>
          <a:solidFill>
            <a:schemeClr val="lt2"/>
          </a:solidFill>
          <a:ln w="28575"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29" name="Google Shape;129;p9"/>
          <p:cNvSpPr/>
          <p:nvPr/>
        </p:nvSpPr>
        <p:spPr>
          <a:xfrm rot="5400000">
            <a:off x="1138564" y="-328938"/>
            <a:ext cx="2228198" cy="2886074"/>
          </a:xfrm>
          <a:prstGeom prst="homePlate">
            <a:avLst>
              <a:gd name="adj" fmla="val 50000"/>
            </a:avLst>
          </a:prstGeom>
          <a:solidFill>
            <a:schemeClr val="accent3"/>
          </a:solidFill>
          <a:ln w="381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30" name="Google Shape;130;p9"/>
          <p:cNvSpPr/>
          <p:nvPr/>
        </p:nvSpPr>
        <p:spPr>
          <a:xfrm>
            <a:off x="638175" y="-340605"/>
            <a:ext cx="3200399" cy="2228199"/>
          </a:xfrm>
          <a:prstGeom prst="ellipse">
            <a:avLst/>
          </a:prstGeom>
          <a:noFill/>
          <a:ln>
            <a:noFill/>
          </a:ln>
        </p:spPr>
        <p:txBody>
          <a:bodyPr spcFirstLastPara="1" wrap="square" lIns="91425" tIns="45700" rIns="91425" bIns="45700" anchor="ctr" anchorCtr="0">
            <a:normAutofit fontScale="92500"/>
          </a:bodyPr>
          <a:lstStyle/>
          <a:p>
            <a:pPr marL="0" marR="0" lvl="0" indent="0" algn="ctr" rtl="0">
              <a:lnSpc>
                <a:spcPct val="90000"/>
              </a:lnSpc>
              <a:spcBef>
                <a:spcPts val="0"/>
              </a:spcBef>
              <a:spcAft>
                <a:spcPts val="0"/>
              </a:spcAft>
              <a:buClr>
                <a:schemeClr val="lt1"/>
              </a:buClr>
              <a:buSzPts val="2867"/>
              <a:buFont typeface="Arial"/>
              <a:buNone/>
            </a:pPr>
            <a:r>
              <a:rPr lang="en-US" sz="2867" b="1">
                <a:solidFill>
                  <a:schemeClr val="lt1"/>
                </a:solidFill>
                <a:latin typeface="Gill Sans"/>
                <a:ea typeface="Gill Sans"/>
                <a:cs typeface="Gill Sans"/>
                <a:sym typeface="Gill Sans"/>
              </a:rPr>
              <a:t>Classroom or Learning Area Set-up</a:t>
            </a:r>
            <a:endParaRPr/>
          </a:p>
        </p:txBody>
      </p:sp>
      <p:sp>
        <p:nvSpPr>
          <p:cNvPr id="131" name="Google Shape;131;p9"/>
          <p:cNvSpPr txBox="1"/>
          <p:nvPr/>
        </p:nvSpPr>
        <p:spPr>
          <a:xfrm>
            <a:off x="4819648" y="1214939"/>
            <a:ext cx="7077685" cy="14441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a:solidFill>
                  <a:schemeClr val="dk1"/>
                </a:solidFill>
                <a:latin typeface="Gill Sans"/>
                <a:ea typeface="Gill Sans"/>
                <a:cs typeface="Gill Sans"/>
                <a:sym typeface="Gill Sans"/>
              </a:rPr>
              <a:t>This activity is easily done outside if a water source is available. Designate an area for students to perform their flotation and soil screening directly onto the ground, but give each pair adequate space and mind drainage issues. Students must transport their light and heavy fraction back to the classroom to dry, so trays or cookie sheets are recommended.</a:t>
            </a:r>
            <a:endParaRPr/>
          </a:p>
        </p:txBody>
      </p:sp>
      <p:sp>
        <p:nvSpPr>
          <p:cNvPr id="132" name="Google Shape;132;p9"/>
          <p:cNvSpPr txBox="1"/>
          <p:nvPr/>
        </p:nvSpPr>
        <p:spPr>
          <a:xfrm>
            <a:off x="4819648" y="3990975"/>
            <a:ext cx="7000876" cy="13884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a:solidFill>
                  <a:schemeClr val="dk1"/>
                </a:solidFill>
                <a:latin typeface="Gill Sans"/>
                <a:ea typeface="Gill Sans"/>
                <a:cs typeface="Gill Sans"/>
                <a:sym typeface="Gill Sans"/>
              </a:rPr>
              <a:t>Unless your classroom sink has a silt trap, do not perform the flotation over a drain. Know where you can discard muddy water and soil refuse. Have students perform flotation and soil screening over 5-gallon buckets or large totes as wastewater catch basins. Have students empty the wastewater as needed throughout the process (it gets heavy) in an appropriate place. </a:t>
            </a:r>
            <a:endParaRPr/>
          </a:p>
        </p:txBody>
      </p:sp>
      <p:sp>
        <p:nvSpPr>
          <p:cNvPr id="133" name="Google Shape;133;p9"/>
          <p:cNvSpPr/>
          <p:nvPr/>
        </p:nvSpPr>
        <p:spPr>
          <a:xfrm>
            <a:off x="4676774" y="646816"/>
            <a:ext cx="482338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Gill Sans"/>
                <a:ea typeface="Gill Sans"/>
                <a:cs typeface="Gill Sans"/>
                <a:sym typeface="Gill Sans"/>
              </a:rPr>
              <a:t>Outdoors:</a:t>
            </a:r>
            <a:endParaRPr/>
          </a:p>
        </p:txBody>
      </p:sp>
      <p:sp>
        <p:nvSpPr>
          <p:cNvPr id="134" name="Google Shape;134;p9"/>
          <p:cNvSpPr/>
          <p:nvPr/>
        </p:nvSpPr>
        <p:spPr>
          <a:xfrm>
            <a:off x="4676774" y="3418885"/>
            <a:ext cx="482338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Gill Sans"/>
                <a:ea typeface="Gill Sans"/>
                <a:cs typeface="Gill Sans"/>
                <a:sym typeface="Gill Sans"/>
              </a:rPr>
              <a:t>Indoors:</a:t>
            </a:r>
            <a:endParaRPr/>
          </a:p>
        </p:txBody>
      </p:sp>
      <p:sp>
        <p:nvSpPr>
          <p:cNvPr id="135" name="Google Shape;135;p9"/>
          <p:cNvSpPr/>
          <p:nvPr/>
        </p:nvSpPr>
        <p:spPr>
          <a:xfrm>
            <a:off x="371474" y="2464743"/>
            <a:ext cx="482338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Gill Sans"/>
                <a:ea typeface="Gill Sans"/>
                <a:cs typeface="Gill Sans"/>
                <a:sym typeface="Gill Sans"/>
              </a:rPr>
              <a:t>Both:</a:t>
            </a:r>
            <a:endParaRPr/>
          </a:p>
        </p:txBody>
      </p:sp>
      <p:sp>
        <p:nvSpPr>
          <p:cNvPr id="136" name="Google Shape;136;p9"/>
          <p:cNvSpPr txBox="1"/>
          <p:nvPr/>
        </p:nvSpPr>
        <p:spPr>
          <a:xfrm>
            <a:off x="371474" y="3002019"/>
            <a:ext cx="3686176" cy="1388417"/>
          </a:xfrm>
          <a:prstGeom prst="rect">
            <a:avLst/>
          </a:prstGeom>
          <a:noFill/>
          <a:ln>
            <a:noFill/>
          </a:ln>
        </p:spPr>
        <p:txBody>
          <a:bodyPr spcFirstLastPara="1" wrap="square" lIns="91425" tIns="45700" rIns="91425" bIns="45700" anchor="t" anchorCtr="0">
            <a:noAutofit/>
          </a:bodyPr>
          <a:lstStyle/>
          <a:p>
            <a:pPr marL="266700" marR="0" lvl="0" indent="-266700" algn="l" rtl="0">
              <a:lnSpc>
                <a:spcPct val="90000"/>
              </a:lnSpc>
              <a:spcBef>
                <a:spcPts val="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The light and heavy fraction samples will need to dry on the trays for a few days, so designate a space where several trays can sit undisturbed. </a:t>
            </a:r>
            <a:endParaRPr sz="2000">
              <a:solidFill>
                <a:schemeClr val="dk1"/>
              </a:solidFill>
              <a:latin typeface="Gill Sans"/>
              <a:ea typeface="Gill Sans"/>
              <a:cs typeface="Gill Sans"/>
              <a:sym typeface="Gill Sans"/>
            </a:endParaRPr>
          </a:p>
          <a:p>
            <a:pPr marL="266700" marR="0" lvl="0" indent="-266700" algn="l" rtl="0">
              <a:lnSpc>
                <a:spcPct val="90000"/>
              </a:lnSpc>
              <a:spcBef>
                <a:spcPts val="100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Whether outside or inside, you will need to determine where you can put the waste soil that is left over after screening for the heavy fraction sample.</a:t>
            </a:r>
            <a:endParaRPr sz="2000">
              <a:solidFill>
                <a:schemeClr val="dk1"/>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1512</Words>
  <Application>Microsoft Macintosh PowerPoint</Application>
  <PresentationFormat>Custom</PresentationFormat>
  <Paragraphs>106</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Julie</cp:lastModifiedBy>
  <cp:revision>2</cp:revision>
  <dcterms:created xsi:type="dcterms:W3CDTF">2019-05-08T20:44:09Z</dcterms:created>
  <dcterms:modified xsi:type="dcterms:W3CDTF">2019-07-09T16:36:03Z</dcterms:modified>
</cp:coreProperties>
</file>