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Proxima Nova"/>
      <p:regular r:id="rId27"/>
      <p:bold r:id="rId28"/>
      <p:italic r:id="rId29"/>
      <p:boldItalic r:id="rId30"/>
    </p:embeddedFont>
    <p:embeddedFont>
      <p:font typeface="Lora"/>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A41596A-BD8B-495E-9B46-F7242C94F954}">
  <a:tblStyle styleId="{9A41596A-BD8B-495E-9B46-F7242C94F954}"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372CDDB-A7F7-443C-AA8B-20DD4498417E}" styleName="Table_1">
    <a:wholeTbl>
      <a:tcTxStyle>
        <a:font>
          <a:latin typeface="Arial"/>
          <a:ea typeface="Arial"/>
          <a:cs typeface="Arial"/>
        </a:font>
        <a:srgbClr val="000000"/>
      </a:tcTxStyle>
      <a:tcStyle>
        <a:tcBdr>
          <a:left>
            <a:ln cap="flat" cmpd="sng" w="19050">
              <a:solidFill>
                <a:srgbClr val="000000"/>
              </a:solidFill>
              <a:prstDash val="solid"/>
              <a:round/>
              <a:headEnd len="sm" w="sm" type="none"/>
              <a:tailEnd len="sm" w="sm" type="none"/>
            </a:ln>
          </a:left>
          <a:right>
            <a:ln cap="flat" cmpd="sng" w="19050">
              <a:solidFill>
                <a:srgbClr val="000000"/>
              </a:solidFill>
              <a:prstDash val="solid"/>
              <a:round/>
              <a:headEnd len="sm" w="sm" type="none"/>
              <a:tailEnd len="sm" w="sm" type="none"/>
            </a:ln>
          </a:right>
          <a:top>
            <a:ln cap="flat" cmpd="sng" w="19050">
              <a:solidFill>
                <a:srgbClr val="000000"/>
              </a:solidFill>
              <a:prstDash val="solid"/>
              <a:round/>
              <a:headEnd len="sm" w="sm" type="none"/>
              <a:tailEnd len="sm" w="sm" type="none"/>
            </a:ln>
          </a:top>
          <a:bottom>
            <a:ln cap="flat" cmpd="sng" w="19050">
              <a:solidFill>
                <a:srgbClr val="000000"/>
              </a:solidFill>
              <a:prstDash val="solid"/>
              <a:round/>
              <a:headEnd len="sm" w="sm" type="none"/>
              <a:tailEnd len="sm" w="sm" type="none"/>
            </a:ln>
          </a:bottom>
          <a:insideH>
            <a:ln cap="flat" cmpd="sng" w="19050">
              <a:solidFill>
                <a:srgbClr val="000000"/>
              </a:solidFill>
              <a:prstDash val="solid"/>
              <a:round/>
              <a:headEnd len="sm" w="sm" type="none"/>
              <a:tailEnd len="sm" w="sm" type="none"/>
            </a:ln>
          </a:insideH>
          <a:insideV>
            <a:ln cap="flat" cmpd="sng" w="190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B080AEB-E708-488E-9B80-A09278EC881C}" styleName="Table_2">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roximaNova-bold.fntdata"/><Relationship Id="rId27" Type="http://schemas.openxmlformats.org/officeDocument/2006/relationships/font" Target="fonts/ProximaNov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roximaNova-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ora-regular.fntdata"/><Relationship Id="rId30" Type="http://schemas.openxmlformats.org/officeDocument/2006/relationships/font" Target="fonts/ProximaNova-boldItalic.fntdata"/><Relationship Id="rId11" Type="http://schemas.openxmlformats.org/officeDocument/2006/relationships/slide" Target="slides/slide5.xml"/><Relationship Id="rId33" Type="http://schemas.openxmlformats.org/officeDocument/2006/relationships/font" Target="fonts/Lora-italic.fntdata"/><Relationship Id="rId10" Type="http://schemas.openxmlformats.org/officeDocument/2006/relationships/slide" Target="slides/slide4.xml"/><Relationship Id="rId32" Type="http://schemas.openxmlformats.org/officeDocument/2006/relationships/font" Target="fonts/Lora-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Lora-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6dcaaef3f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6dcaaef3f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56dcaaef3f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56dcaaef3f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56dcaaef3f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56dcaaef3f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6dcaaef3f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6dcaaef3f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6dcaaef3f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6dcaaef3f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6dcaaef3f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6dcaaef3f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6dcaaef3f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6dcaaef3f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56dcaaef3f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56dcaaef3f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56dcaaef3f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56dcaaef3f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56dcaaef3f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56dcaaef3f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56dcaaef3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6dcaaef3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5b50efed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5b50efed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56dcaaef3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56dcaaef3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56dcaaef3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56dcaaef3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6dcaaef3f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6dcaaef3f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56dcaaef3f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56dcaaef3f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6dcaaef3f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6dcaaef3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6dcaaef3f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6dcaaef3f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6dcaaef3f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6dcaaef3f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CFBD9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wgbV6DLVezo" TargetMode="Externa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008D9C"/>
                </a:solidFill>
                <a:latin typeface="Proxima Nova"/>
                <a:ea typeface="Proxima Nova"/>
                <a:cs typeface="Proxima Nova"/>
                <a:sym typeface="Proxima Nova"/>
              </a:rPr>
              <a:t>Binary Conversion</a:t>
            </a:r>
            <a:endParaRPr b="1">
              <a:solidFill>
                <a:srgbClr val="008D9C"/>
              </a:solidFill>
              <a:latin typeface="Proxima Nova"/>
              <a:ea typeface="Proxima Nova"/>
              <a:cs typeface="Proxima Nova"/>
              <a:sym typeface="Proxima Nova"/>
            </a:endParaRPr>
          </a:p>
        </p:txBody>
      </p:sp>
      <p:pic>
        <p:nvPicPr>
          <p:cNvPr id="55" name="Google Shape;55;p13"/>
          <p:cNvPicPr preferRelativeResize="0"/>
          <p:nvPr/>
        </p:nvPicPr>
        <p:blipFill>
          <a:blip r:embed="rId3">
            <a:alphaModFix/>
          </a:blip>
          <a:stretch>
            <a:fillRect/>
          </a:stretch>
        </p:blipFill>
        <p:spPr>
          <a:xfrm>
            <a:off x="7223720" y="3945950"/>
            <a:ext cx="1814275" cy="1115375"/>
          </a:xfrm>
          <a:prstGeom prst="rect">
            <a:avLst/>
          </a:prstGeom>
          <a:noFill/>
          <a:ln>
            <a:noFill/>
          </a:ln>
        </p:spPr>
      </p:pic>
      <p:sp>
        <p:nvSpPr>
          <p:cNvPr id="56" name="Google Shape;56;p13"/>
          <p:cNvSpPr txBox="1"/>
          <p:nvPr/>
        </p:nvSpPr>
        <p:spPr>
          <a:xfrm>
            <a:off x="70225" y="4634425"/>
            <a:ext cx="28437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Resource by Andrea LaRosa</a:t>
            </a:r>
            <a:endParaRPr>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1015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008D9C"/>
                </a:solidFill>
                <a:latin typeface="Proxima Nova"/>
                <a:ea typeface="Proxima Nova"/>
                <a:cs typeface="Proxima Nova"/>
                <a:sym typeface="Proxima Nova"/>
              </a:rPr>
              <a:t>Now let’s convert given a digital wave</a:t>
            </a:r>
            <a:endParaRPr b="1" sz="3600">
              <a:solidFill>
                <a:srgbClr val="008D9C"/>
              </a:solidFill>
              <a:latin typeface="Proxima Nova"/>
              <a:ea typeface="Proxima Nova"/>
              <a:cs typeface="Proxima Nova"/>
              <a:sym typeface="Proxima Nova"/>
            </a:endParaRPr>
          </a:p>
        </p:txBody>
      </p:sp>
      <p:sp>
        <p:nvSpPr>
          <p:cNvPr id="117" name="Google Shape;117;p22"/>
          <p:cNvSpPr txBox="1"/>
          <p:nvPr>
            <p:ph idx="1" type="body"/>
          </p:nvPr>
        </p:nvSpPr>
        <p:spPr>
          <a:xfrm>
            <a:off x="110325" y="769000"/>
            <a:ext cx="4186800" cy="4163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3000">
                <a:solidFill>
                  <a:schemeClr val="dk1"/>
                </a:solidFill>
                <a:latin typeface="Proxima Nova"/>
                <a:ea typeface="Proxima Nova"/>
                <a:cs typeface="Proxima Nova"/>
                <a:sym typeface="Proxima Nova"/>
              </a:rPr>
              <a:t>Binary sequence: </a:t>
            </a:r>
            <a:endParaRPr sz="3000">
              <a:solidFill>
                <a:schemeClr val="dk1"/>
              </a:solidFill>
              <a:latin typeface="Proxima Nova"/>
              <a:ea typeface="Proxima Nova"/>
              <a:cs typeface="Proxima Nova"/>
              <a:sym typeface="Proxima Nova"/>
            </a:endParaRPr>
          </a:p>
          <a:p>
            <a:pPr indent="0" lvl="0" marL="0" rtl="0" algn="l">
              <a:lnSpc>
                <a:spcPct val="100000"/>
              </a:lnSpc>
              <a:spcBef>
                <a:spcPts val="1600"/>
              </a:spcBef>
              <a:spcAft>
                <a:spcPts val="0"/>
              </a:spcAft>
              <a:buNone/>
            </a:pPr>
            <a:r>
              <a:t/>
            </a:r>
            <a:endParaRPr sz="1400">
              <a:solidFill>
                <a:schemeClr val="dk1"/>
              </a:solidFill>
              <a:latin typeface="Proxima Nova"/>
              <a:ea typeface="Proxima Nova"/>
              <a:cs typeface="Proxima Nova"/>
              <a:sym typeface="Proxima Nova"/>
            </a:endParaRPr>
          </a:p>
          <a:p>
            <a:pPr indent="0" lvl="0" marL="0" rtl="0" algn="l">
              <a:lnSpc>
                <a:spcPct val="100000"/>
              </a:lnSpc>
              <a:spcBef>
                <a:spcPts val="1600"/>
              </a:spcBef>
              <a:spcAft>
                <a:spcPts val="0"/>
              </a:spcAft>
              <a:buNone/>
            </a:pPr>
            <a:r>
              <a:t/>
            </a:r>
            <a:endParaRPr sz="1400">
              <a:solidFill>
                <a:schemeClr val="dk1"/>
              </a:solidFill>
              <a:latin typeface="Proxima Nova"/>
              <a:ea typeface="Proxima Nova"/>
              <a:cs typeface="Proxima Nova"/>
              <a:sym typeface="Proxima Nova"/>
            </a:endParaRPr>
          </a:p>
          <a:p>
            <a:pPr indent="0" lvl="0" marL="0" rtl="0" algn="l">
              <a:lnSpc>
                <a:spcPct val="100000"/>
              </a:lnSpc>
              <a:spcBef>
                <a:spcPts val="1600"/>
              </a:spcBef>
              <a:spcAft>
                <a:spcPts val="0"/>
              </a:spcAft>
              <a:buNone/>
            </a:pPr>
            <a:r>
              <a:t/>
            </a:r>
            <a:endParaRPr sz="1400">
              <a:solidFill>
                <a:schemeClr val="dk1"/>
              </a:solidFill>
              <a:latin typeface="Proxima Nova"/>
              <a:ea typeface="Proxima Nova"/>
              <a:cs typeface="Proxima Nova"/>
              <a:sym typeface="Proxima Nova"/>
            </a:endParaRPr>
          </a:p>
          <a:p>
            <a:pPr indent="0" lvl="0" marL="0" rtl="0" algn="l">
              <a:lnSpc>
                <a:spcPct val="100000"/>
              </a:lnSpc>
              <a:spcBef>
                <a:spcPts val="1600"/>
              </a:spcBef>
              <a:spcAft>
                <a:spcPts val="0"/>
              </a:spcAft>
              <a:buNone/>
            </a:pPr>
            <a:r>
              <a:rPr lang="en" sz="1400">
                <a:solidFill>
                  <a:schemeClr val="dk1"/>
                </a:solidFill>
                <a:latin typeface="Proxima Nova"/>
                <a:ea typeface="Proxima Nova"/>
                <a:cs typeface="Proxima Nova"/>
                <a:sym typeface="Proxima Nova"/>
              </a:rPr>
              <a:t>*Note: only the horizontal lines represent the values 1 or 0. The vertical lines show the movement between the horizontal lines.</a:t>
            </a:r>
            <a:endParaRPr sz="3000">
              <a:solidFill>
                <a:schemeClr val="dk1"/>
              </a:solidFill>
              <a:latin typeface="Proxima Nova"/>
              <a:ea typeface="Proxima Nova"/>
              <a:cs typeface="Proxima Nova"/>
              <a:sym typeface="Proxima Nova"/>
            </a:endParaRPr>
          </a:p>
          <a:p>
            <a:pPr indent="0" lvl="0" marL="0" rtl="0" algn="l">
              <a:lnSpc>
                <a:spcPct val="100000"/>
              </a:lnSpc>
              <a:spcBef>
                <a:spcPts val="1600"/>
              </a:spcBef>
              <a:spcAft>
                <a:spcPts val="1600"/>
              </a:spcAft>
              <a:buNone/>
            </a:pPr>
            <a:r>
              <a:rPr lang="en" sz="3000">
                <a:solidFill>
                  <a:schemeClr val="dk1"/>
                </a:solidFill>
                <a:latin typeface="Proxima Nova"/>
                <a:ea typeface="Proxima Nova"/>
                <a:cs typeface="Proxima Nova"/>
                <a:sym typeface="Proxima Nova"/>
              </a:rPr>
              <a:t>Identify the color:</a:t>
            </a:r>
            <a:endParaRPr sz="2400">
              <a:solidFill>
                <a:schemeClr val="dk1"/>
              </a:solidFill>
              <a:latin typeface="Proxima Nova"/>
              <a:ea typeface="Proxima Nova"/>
              <a:cs typeface="Proxima Nova"/>
              <a:sym typeface="Proxima Nova"/>
            </a:endParaRPr>
          </a:p>
        </p:txBody>
      </p:sp>
      <p:pic>
        <p:nvPicPr>
          <p:cNvPr id="118" name="Google Shape;118;p22"/>
          <p:cNvPicPr preferRelativeResize="0"/>
          <p:nvPr/>
        </p:nvPicPr>
        <p:blipFill rotWithShape="1">
          <a:blip r:embed="rId3">
            <a:alphaModFix/>
          </a:blip>
          <a:srcRect b="0" l="0" r="22993" t="0"/>
          <a:stretch/>
        </p:blipFill>
        <p:spPr>
          <a:xfrm>
            <a:off x="4468575" y="750475"/>
            <a:ext cx="4351352" cy="4234375"/>
          </a:xfrm>
          <a:prstGeom prst="rect">
            <a:avLst/>
          </a:prstGeom>
          <a:noFill/>
          <a:ln cap="flat" cmpd="sng" w="12700">
            <a:solidFill>
              <a:srgbClr val="000000"/>
            </a:solidFill>
            <a:prstDash val="solid"/>
            <a:miter lim="8000"/>
            <a:headEnd len="sm" w="sm" type="none"/>
            <a:tailEnd len="sm" w="sm" type="none"/>
          </a:ln>
        </p:spPr>
      </p:pic>
      <p:graphicFrame>
        <p:nvGraphicFramePr>
          <p:cNvPr id="119" name="Google Shape;119;p22"/>
          <p:cNvGraphicFramePr/>
          <p:nvPr/>
        </p:nvGraphicFramePr>
        <p:xfrm>
          <a:off x="1540800" y="1348950"/>
          <a:ext cx="3000000" cy="3000000"/>
        </p:xfrm>
        <a:graphic>
          <a:graphicData uri="http://schemas.openxmlformats.org/drawingml/2006/table">
            <a:tbl>
              <a:tblPr>
                <a:noFill/>
                <a:tableStyleId>{9A41596A-BD8B-495E-9B46-F7242C94F954}</a:tableStyleId>
              </a:tblPr>
              <a:tblGrid>
                <a:gridCol w="228600"/>
                <a:gridCol w="365750"/>
                <a:gridCol w="365750"/>
                <a:gridCol w="365750"/>
              </a:tblGrid>
              <a:tr h="365750">
                <a:tc>
                  <a:txBody>
                    <a:bodyPr>
                      <a:noAutofit/>
                    </a:bodyPr>
                    <a:lstStyle/>
                    <a:p>
                      <a:pPr indent="0" lvl="0" marL="0" rtl="0" algn="r">
                        <a:lnSpc>
                          <a:spcPct val="115000"/>
                        </a:lnSpc>
                        <a:spcBef>
                          <a:spcPts val="0"/>
                        </a:spcBef>
                        <a:spcAft>
                          <a:spcPts val="0"/>
                        </a:spcAft>
                        <a:buNone/>
                      </a:pPr>
                      <a:r>
                        <a:rPr b="1" lang="en" sz="1800"/>
                        <a:t>1</a:t>
                      </a:r>
                      <a:endParaRPr b="1" sz="1800"/>
                    </a:p>
                  </a:txBody>
                  <a:tcPr marT="88900" marB="88900" marR="63500" marL="63500">
                    <a:lnL cap="flat" cmpd="sng">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365750">
                <a:tc>
                  <a:txBody>
                    <a:bodyPr>
                      <a:noAutofit/>
                    </a:bodyPr>
                    <a:lstStyle/>
                    <a:p>
                      <a:pPr indent="0" lvl="0" marL="0" rtl="0" algn="r">
                        <a:lnSpc>
                          <a:spcPct val="115000"/>
                        </a:lnSpc>
                        <a:spcBef>
                          <a:spcPts val="0"/>
                        </a:spcBef>
                        <a:spcAft>
                          <a:spcPts val="0"/>
                        </a:spcAft>
                        <a:buNone/>
                      </a:pPr>
                      <a:r>
                        <a:rPr b="1" lang="en" sz="1100"/>
                        <a:t> </a:t>
                      </a:r>
                      <a:endParaRPr b="1" sz="1100"/>
                    </a:p>
                  </a:txBody>
                  <a:tcPr marT="88900" marB="88900" marR="63500" marL="63500">
                    <a:lnL cap="flat" cmpd="sng">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57150">
                      <a:solidFill>
                        <a:srgbClr val="FF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57150">
                      <a:solidFill>
                        <a:srgbClr val="FF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r>
              <a:tr h="365750">
                <a:tc>
                  <a:txBody>
                    <a:bodyPr>
                      <a:noAutofit/>
                    </a:bodyPr>
                    <a:lstStyle/>
                    <a:p>
                      <a:pPr indent="0" lvl="0" marL="0" rtl="0" algn="r">
                        <a:lnSpc>
                          <a:spcPct val="115000"/>
                        </a:lnSpc>
                        <a:spcBef>
                          <a:spcPts val="0"/>
                        </a:spcBef>
                        <a:spcAft>
                          <a:spcPts val="0"/>
                        </a:spcAft>
                        <a:buNone/>
                      </a:pPr>
                      <a:r>
                        <a:rPr b="1" lang="en" sz="1800"/>
                        <a:t>0</a:t>
                      </a:r>
                      <a:endParaRPr b="1" sz="1800"/>
                    </a:p>
                  </a:txBody>
                  <a:tcPr marT="88900" marB="88900" marR="63500" marL="63500">
                    <a:lnL cap="flat" cmpd="sng">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1015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008D9C"/>
                </a:solidFill>
                <a:latin typeface="Proxima Nova"/>
                <a:ea typeface="Proxima Nova"/>
                <a:cs typeface="Proxima Nova"/>
                <a:sym typeface="Proxima Nova"/>
              </a:rPr>
              <a:t>Now let’s convert given a digital wave</a:t>
            </a:r>
            <a:endParaRPr b="1" sz="3600">
              <a:solidFill>
                <a:srgbClr val="008D9C"/>
              </a:solidFill>
              <a:latin typeface="Proxima Nova"/>
              <a:ea typeface="Proxima Nova"/>
              <a:cs typeface="Proxima Nova"/>
              <a:sym typeface="Proxima Nova"/>
            </a:endParaRPr>
          </a:p>
        </p:txBody>
      </p:sp>
      <p:sp>
        <p:nvSpPr>
          <p:cNvPr id="125" name="Google Shape;125;p23"/>
          <p:cNvSpPr txBox="1"/>
          <p:nvPr>
            <p:ph idx="1" type="body"/>
          </p:nvPr>
        </p:nvSpPr>
        <p:spPr>
          <a:xfrm>
            <a:off x="110325" y="769000"/>
            <a:ext cx="4260600" cy="4095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solidFill>
                  <a:schemeClr val="dk1"/>
                </a:solidFill>
                <a:latin typeface="Proxima Nova"/>
                <a:ea typeface="Proxima Nova"/>
                <a:cs typeface="Proxima Nova"/>
                <a:sym typeface="Proxima Nova"/>
              </a:rPr>
              <a:t>Binary sequence:</a:t>
            </a:r>
            <a:endParaRPr sz="600">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600">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 sz="600">
                <a:solidFill>
                  <a:srgbClr val="000000"/>
                </a:solidFill>
                <a:latin typeface="Proxima Nova"/>
                <a:ea typeface="Proxima Nova"/>
                <a:cs typeface="Proxima Nova"/>
                <a:sym typeface="Proxima Nova"/>
              </a:rPr>
              <a:t> </a:t>
            </a:r>
            <a:endParaRPr sz="30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30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30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30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 sz="3000">
                <a:solidFill>
                  <a:schemeClr val="dk1"/>
                </a:solidFill>
                <a:latin typeface="Proxima Nova"/>
                <a:ea typeface="Proxima Nova"/>
                <a:cs typeface="Proxima Nova"/>
                <a:sym typeface="Proxima Nova"/>
              </a:rPr>
              <a:t>Identify the color:</a:t>
            </a:r>
            <a:endParaRPr sz="30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b="1" lang="en" sz="3600">
                <a:solidFill>
                  <a:schemeClr val="dk1"/>
                </a:solidFill>
                <a:latin typeface="Proxima Nova"/>
                <a:ea typeface="Proxima Nova"/>
                <a:cs typeface="Proxima Nova"/>
                <a:sym typeface="Proxima Nova"/>
              </a:rPr>
              <a:t>110 Up, Up, Down</a:t>
            </a:r>
            <a:endParaRPr b="1" sz="3600">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b="1" lang="en" sz="4800">
                <a:solidFill>
                  <a:srgbClr val="D76597"/>
                </a:solidFill>
                <a:latin typeface="Proxima Nova"/>
                <a:ea typeface="Proxima Nova"/>
                <a:cs typeface="Proxima Nova"/>
                <a:sym typeface="Proxima Nova"/>
              </a:rPr>
              <a:t>PINK</a:t>
            </a:r>
            <a:endParaRPr b="1" sz="4800">
              <a:solidFill>
                <a:srgbClr val="D76597"/>
              </a:solidFill>
              <a:latin typeface="Proxima Nova"/>
              <a:ea typeface="Proxima Nova"/>
              <a:cs typeface="Proxima Nova"/>
              <a:sym typeface="Proxima Nova"/>
            </a:endParaRPr>
          </a:p>
        </p:txBody>
      </p:sp>
      <p:pic>
        <p:nvPicPr>
          <p:cNvPr id="126" name="Google Shape;126;p23"/>
          <p:cNvPicPr preferRelativeResize="0"/>
          <p:nvPr/>
        </p:nvPicPr>
        <p:blipFill rotWithShape="1">
          <a:blip r:embed="rId3">
            <a:alphaModFix/>
          </a:blip>
          <a:srcRect b="0" l="0" r="22993" t="0"/>
          <a:stretch/>
        </p:blipFill>
        <p:spPr>
          <a:xfrm>
            <a:off x="4468575" y="750475"/>
            <a:ext cx="4351352" cy="4234375"/>
          </a:xfrm>
          <a:prstGeom prst="rect">
            <a:avLst/>
          </a:prstGeom>
          <a:noFill/>
          <a:ln cap="flat" cmpd="sng" w="12700">
            <a:solidFill>
              <a:srgbClr val="000000"/>
            </a:solidFill>
            <a:prstDash val="solid"/>
            <a:miter lim="8000"/>
            <a:headEnd len="sm" w="sm" type="none"/>
            <a:tailEnd len="sm" w="sm" type="none"/>
          </a:ln>
        </p:spPr>
      </p:pic>
      <p:graphicFrame>
        <p:nvGraphicFramePr>
          <p:cNvPr id="127" name="Google Shape;127;p23"/>
          <p:cNvGraphicFramePr/>
          <p:nvPr/>
        </p:nvGraphicFramePr>
        <p:xfrm>
          <a:off x="1388175" y="1431575"/>
          <a:ext cx="3000000" cy="3000000"/>
        </p:xfrm>
        <a:graphic>
          <a:graphicData uri="http://schemas.openxmlformats.org/drawingml/2006/table">
            <a:tbl>
              <a:tblPr>
                <a:noFill/>
                <a:tableStyleId>{9A41596A-BD8B-495E-9B46-F7242C94F954}</a:tableStyleId>
              </a:tblPr>
              <a:tblGrid>
                <a:gridCol w="228600"/>
                <a:gridCol w="365750"/>
                <a:gridCol w="365750"/>
                <a:gridCol w="365750"/>
              </a:tblGrid>
              <a:tr h="365750">
                <a:tc>
                  <a:txBody>
                    <a:bodyPr>
                      <a:noAutofit/>
                    </a:bodyPr>
                    <a:lstStyle/>
                    <a:p>
                      <a:pPr indent="0" lvl="0" marL="0" rtl="0" algn="r">
                        <a:lnSpc>
                          <a:spcPct val="115000"/>
                        </a:lnSpc>
                        <a:spcBef>
                          <a:spcPts val="0"/>
                        </a:spcBef>
                        <a:spcAft>
                          <a:spcPts val="0"/>
                        </a:spcAft>
                        <a:buNone/>
                      </a:pPr>
                      <a:r>
                        <a:rPr b="1" lang="en" sz="1800"/>
                        <a:t>1</a:t>
                      </a:r>
                      <a:endParaRPr b="1" sz="1800"/>
                    </a:p>
                  </a:txBody>
                  <a:tcPr marT="88900" marB="88900" marR="63500" marL="63500">
                    <a:lnL cap="flat" cmpd="sng">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365750">
                <a:tc>
                  <a:txBody>
                    <a:bodyPr>
                      <a:noAutofit/>
                    </a:bodyPr>
                    <a:lstStyle/>
                    <a:p>
                      <a:pPr indent="0" lvl="0" marL="0" rtl="0" algn="r">
                        <a:lnSpc>
                          <a:spcPct val="115000"/>
                        </a:lnSpc>
                        <a:spcBef>
                          <a:spcPts val="0"/>
                        </a:spcBef>
                        <a:spcAft>
                          <a:spcPts val="0"/>
                        </a:spcAft>
                        <a:buNone/>
                      </a:pPr>
                      <a:r>
                        <a:rPr b="1" lang="en" sz="1100"/>
                        <a:t> </a:t>
                      </a:r>
                      <a:endParaRPr b="1" sz="1100"/>
                    </a:p>
                  </a:txBody>
                  <a:tcPr marT="88900" marB="88900" marR="63500" marL="63500">
                    <a:lnL cap="flat" cmpd="sng">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57150">
                      <a:solidFill>
                        <a:srgbClr val="FF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57150">
                      <a:solidFill>
                        <a:srgbClr val="FF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r>
              <a:tr h="365750">
                <a:tc>
                  <a:txBody>
                    <a:bodyPr>
                      <a:noAutofit/>
                    </a:bodyPr>
                    <a:lstStyle/>
                    <a:p>
                      <a:pPr indent="0" lvl="0" marL="0" rtl="0" algn="r">
                        <a:lnSpc>
                          <a:spcPct val="115000"/>
                        </a:lnSpc>
                        <a:spcBef>
                          <a:spcPts val="0"/>
                        </a:spcBef>
                        <a:spcAft>
                          <a:spcPts val="0"/>
                        </a:spcAft>
                        <a:buNone/>
                      </a:pPr>
                      <a:r>
                        <a:rPr b="1" lang="en" sz="1800"/>
                        <a:t>0</a:t>
                      </a:r>
                      <a:endParaRPr b="1" sz="1800"/>
                    </a:p>
                  </a:txBody>
                  <a:tcPr marT="88900" marB="88900" marR="63500" marL="63500">
                    <a:lnL cap="flat" cmpd="sng">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101575"/>
            <a:ext cx="2720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8D9C"/>
                </a:solidFill>
                <a:latin typeface="Proxima Nova"/>
                <a:ea typeface="Proxima Nova"/>
                <a:cs typeface="Proxima Nova"/>
                <a:sym typeface="Proxima Nova"/>
              </a:rPr>
              <a:t>Your Turn</a:t>
            </a:r>
            <a:endParaRPr b="1" sz="3600">
              <a:solidFill>
                <a:srgbClr val="008D9C"/>
              </a:solidFill>
              <a:latin typeface="Proxima Nova"/>
              <a:ea typeface="Proxima Nova"/>
              <a:cs typeface="Proxima Nova"/>
              <a:sym typeface="Proxima Nova"/>
            </a:endParaRPr>
          </a:p>
        </p:txBody>
      </p:sp>
      <p:sp>
        <p:nvSpPr>
          <p:cNvPr id="133" name="Google Shape;133;p24"/>
          <p:cNvSpPr txBox="1"/>
          <p:nvPr>
            <p:ph idx="1" type="body"/>
          </p:nvPr>
        </p:nvSpPr>
        <p:spPr>
          <a:xfrm>
            <a:off x="110325" y="769000"/>
            <a:ext cx="35262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solidFill>
                  <a:schemeClr val="dk1"/>
                </a:solidFill>
                <a:latin typeface="Proxima Nova"/>
                <a:ea typeface="Proxima Nova"/>
                <a:cs typeface="Proxima Nova"/>
                <a:sym typeface="Proxima Nova"/>
              </a:rPr>
              <a:t>Binary sequence: </a:t>
            </a:r>
            <a:endParaRPr sz="3000">
              <a:solidFill>
                <a:schemeClr val="dk1"/>
              </a:solidFill>
              <a:latin typeface="Proxima Nova"/>
              <a:ea typeface="Proxima Nova"/>
              <a:cs typeface="Proxima Nova"/>
              <a:sym typeface="Proxima Nova"/>
            </a:endParaRPr>
          </a:p>
          <a:p>
            <a:pPr indent="0" lvl="0" marL="0" rtl="0" algn="l">
              <a:lnSpc>
                <a:spcPct val="100000"/>
              </a:lnSpc>
              <a:spcBef>
                <a:spcPts val="1600"/>
              </a:spcBef>
              <a:spcAft>
                <a:spcPts val="0"/>
              </a:spcAft>
              <a:buNone/>
            </a:pPr>
            <a:r>
              <a:t/>
            </a:r>
            <a:endParaRPr sz="3000">
              <a:solidFill>
                <a:schemeClr val="dk1"/>
              </a:solidFill>
              <a:latin typeface="Proxima Nova"/>
              <a:ea typeface="Proxima Nova"/>
              <a:cs typeface="Proxima Nova"/>
              <a:sym typeface="Proxima Nova"/>
            </a:endParaRPr>
          </a:p>
          <a:p>
            <a:pPr indent="0" lvl="0" marL="0" rtl="0" algn="l">
              <a:lnSpc>
                <a:spcPct val="100000"/>
              </a:lnSpc>
              <a:spcBef>
                <a:spcPts val="1600"/>
              </a:spcBef>
              <a:spcAft>
                <a:spcPts val="0"/>
              </a:spcAft>
              <a:buNone/>
            </a:pPr>
            <a:r>
              <a:t/>
            </a:r>
            <a:endParaRPr sz="3000">
              <a:solidFill>
                <a:schemeClr val="dk1"/>
              </a:solidFill>
              <a:latin typeface="Proxima Nova"/>
              <a:ea typeface="Proxima Nova"/>
              <a:cs typeface="Proxima Nova"/>
              <a:sym typeface="Proxima Nova"/>
            </a:endParaRPr>
          </a:p>
          <a:p>
            <a:pPr indent="0" lvl="0" marL="0" rtl="0" algn="l">
              <a:lnSpc>
                <a:spcPct val="100000"/>
              </a:lnSpc>
              <a:spcBef>
                <a:spcPts val="1600"/>
              </a:spcBef>
              <a:spcAft>
                <a:spcPts val="1600"/>
              </a:spcAft>
              <a:buNone/>
            </a:pPr>
            <a:r>
              <a:rPr lang="en" sz="3000">
                <a:solidFill>
                  <a:schemeClr val="dk1"/>
                </a:solidFill>
                <a:latin typeface="Proxima Nova"/>
                <a:ea typeface="Proxima Nova"/>
                <a:cs typeface="Proxima Nova"/>
                <a:sym typeface="Proxima Nova"/>
              </a:rPr>
              <a:t>Identify the color:</a:t>
            </a:r>
            <a:endParaRPr sz="2400">
              <a:solidFill>
                <a:schemeClr val="dk1"/>
              </a:solidFill>
              <a:latin typeface="Proxima Nova"/>
              <a:ea typeface="Proxima Nova"/>
              <a:cs typeface="Proxima Nova"/>
              <a:sym typeface="Proxima Nova"/>
            </a:endParaRPr>
          </a:p>
        </p:txBody>
      </p:sp>
      <p:pic>
        <p:nvPicPr>
          <p:cNvPr id="134" name="Google Shape;134;p24"/>
          <p:cNvPicPr preferRelativeResize="0"/>
          <p:nvPr/>
        </p:nvPicPr>
        <p:blipFill rotWithShape="1">
          <a:blip r:embed="rId3">
            <a:alphaModFix/>
          </a:blip>
          <a:srcRect b="0" l="0" r="22993" t="0"/>
          <a:stretch/>
        </p:blipFill>
        <p:spPr>
          <a:xfrm>
            <a:off x="3875018" y="79325"/>
            <a:ext cx="5122556" cy="4984850"/>
          </a:xfrm>
          <a:prstGeom prst="rect">
            <a:avLst/>
          </a:prstGeom>
          <a:noFill/>
          <a:ln cap="flat" cmpd="sng" w="12700">
            <a:solidFill>
              <a:srgbClr val="000000"/>
            </a:solidFill>
            <a:prstDash val="solid"/>
            <a:miter lim="8000"/>
            <a:headEnd len="sm" w="sm" type="none"/>
            <a:tailEnd len="sm" w="sm" type="none"/>
          </a:ln>
        </p:spPr>
      </p:pic>
      <p:graphicFrame>
        <p:nvGraphicFramePr>
          <p:cNvPr id="135" name="Google Shape;135;p24"/>
          <p:cNvGraphicFramePr/>
          <p:nvPr/>
        </p:nvGraphicFramePr>
        <p:xfrm>
          <a:off x="946000" y="1343950"/>
          <a:ext cx="3000000" cy="3000000"/>
        </p:xfrm>
        <a:graphic>
          <a:graphicData uri="http://schemas.openxmlformats.org/drawingml/2006/table">
            <a:tbl>
              <a:tblPr>
                <a:noFill/>
                <a:tableStyleId>{9A41596A-BD8B-495E-9B46-F7242C94F954}</a:tableStyleId>
              </a:tblPr>
              <a:tblGrid>
                <a:gridCol w="327000"/>
                <a:gridCol w="452400"/>
                <a:gridCol w="452400"/>
                <a:gridCol w="452400"/>
              </a:tblGrid>
              <a:tr h="549875">
                <a:tc>
                  <a:txBody>
                    <a:bodyPr>
                      <a:noAutofit/>
                    </a:bodyPr>
                    <a:lstStyle/>
                    <a:p>
                      <a:pPr indent="0" lvl="0" marL="0" rtl="0" algn="r">
                        <a:lnSpc>
                          <a:spcPct val="115000"/>
                        </a:lnSpc>
                        <a:spcBef>
                          <a:spcPts val="0"/>
                        </a:spcBef>
                        <a:spcAft>
                          <a:spcPts val="0"/>
                        </a:spcAft>
                        <a:buNone/>
                      </a:pPr>
                      <a:r>
                        <a:rPr b="1" lang="en" sz="1800"/>
                        <a:t>1</a:t>
                      </a:r>
                      <a:endParaRPr b="1" sz="1800"/>
                    </a:p>
                  </a:txBody>
                  <a:tcPr marT="88900" marB="88900" marR="63500" marL="63500">
                    <a:lnL cap="flat" cmpd="sng">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381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r>
              <a:tr h="411525">
                <a:tc>
                  <a:txBody>
                    <a:bodyPr>
                      <a:noAutofit/>
                    </a:bodyPr>
                    <a:lstStyle/>
                    <a:p>
                      <a:pPr indent="0" lvl="0" marL="0" rtl="0" algn="r">
                        <a:lnSpc>
                          <a:spcPct val="115000"/>
                        </a:lnSpc>
                        <a:spcBef>
                          <a:spcPts val="0"/>
                        </a:spcBef>
                        <a:spcAft>
                          <a:spcPts val="0"/>
                        </a:spcAft>
                        <a:buNone/>
                      </a:pPr>
                      <a:r>
                        <a:rPr b="1" lang="en" sz="1100"/>
                        <a:t> </a:t>
                      </a:r>
                      <a:endParaRPr b="1" sz="1100"/>
                    </a:p>
                  </a:txBody>
                  <a:tcPr marT="88900" marB="88900" marR="63500" marL="63500">
                    <a:lnL cap="flat" cmpd="sng">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38100">
                      <a:solidFill>
                        <a:srgbClr val="000000"/>
                      </a:solidFill>
                      <a:prstDash val="solid"/>
                      <a:round/>
                      <a:headEnd len="sm" w="sm" type="none"/>
                      <a:tailEnd len="sm" w="sm" type="none"/>
                    </a:lnL>
                    <a:lnR cap="flat" cmpd="sng" w="57150">
                      <a:solidFill>
                        <a:srgbClr val="FF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57150">
                      <a:solidFill>
                        <a:srgbClr val="FF0000"/>
                      </a:solidFill>
                      <a:prstDash val="solid"/>
                      <a:round/>
                      <a:headEnd len="sm" w="sm" type="none"/>
                      <a:tailEnd len="sm" w="sm" type="none"/>
                    </a:lnL>
                    <a:lnR cap="flat" cmpd="sng" w="57150">
                      <a:solidFill>
                        <a:srgbClr val="FF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57150">
                      <a:solidFill>
                        <a:srgbClr val="FF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549875">
                <a:tc>
                  <a:txBody>
                    <a:bodyPr>
                      <a:noAutofit/>
                    </a:bodyPr>
                    <a:lstStyle/>
                    <a:p>
                      <a:pPr indent="0" lvl="0" marL="0" rtl="0" algn="r">
                        <a:lnSpc>
                          <a:spcPct val="115000"/>
                        </a:lnSpc>
                        <a:spcBef>
                          <a:spcPts val="0"/>
                        </a:spcBef>
                        <a:spcAft>
                          <a:spcPts val="0"/>
                        </a:spcAft>
                        <a:buNone/>
                      </a:pPr>
                      <a:r>
                        <a:rPr b="1" lang="en" sz="1800"/>
                        <a:t>0</a:t>
                      </a:r>
                      <a:endParaRPr b="1" sz="1800"/>
                    </a:p>
                  </a:txBody>
                  <a:tcPr marT="88900" marB="88900" marR="63500" marL="63500">
                    <a:lnL cap="flat" cmpd="sng">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381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101575"/>
            <a:ext cx="2720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8D9C"/>
                </a:solidFill>
                <a:latin typeface="Proxima Nova"/>
                <a:ea typeface="Proxima Nova"/>
                <a:cs typeface="Proxima Nova"/>
                <a:sym typeface="Proxima Nova"/>
              </a:rPr>
              <a:t>Your Turn</a:t>
            </a:r>
            <a:endParaRPr b="1" sz="3600">
              <a:solidFill>
                <a:srgbClr val="008D9C"/>
              </a:solidFill>
              <a:latin typeface="Proxima Nova"/>
              <a:ea typeface="Proxima Nova"/>
              <a:cs typeface="Proxima Nova"/>
              <a:sym typeface="Proxima Nova"/>
            </a:endParaRPr>
          </a:p>
        </p:txBody>
      </p:sp>
      <p:sp>
        <p:nvSpPr>
          <p:cNvPr id="141" name="Google Shape;141;p25"/>
          <p:cNvSpPr txBox="1"/>
          <p:nvPr>
            <p:ph idx="1" type="body"/>
          </p:nvPr>
        </p:nvSpPr>
        <p:spPr>
          <a:xfrm>
            <a:off x="0" y="769000"/>
            <a:ext cx="40275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solidFill>
                  <a:schemeClr val="dk1"/>
                </a:solidFill>
                <a:latin typeface="Proxima Nova"/>
                <a:ea typeface="Proxima Nova"/>
                <a:cs typeface="Proxima Nova"/>
                <a:sym typeface="Proxima Nova"/>
              </a:rPr>
              <a:t>Binary sequence: </a:t>
            </a:r>
            <a:endParaRPr sz="3000">
              <a:solidFill>
                <a:schemeClr val="dk1"/>
              </a:solidFill>
              <a:latin typeface="Proxima Nova"/>
              <a:ea typeface="Proxima Nova"/>
              <a:cs typeface="Proxima Nova"/>
              <a:sym typeface="Proxima Nova"/>
            </a:endParaRPr>
          </a:p>
          <a:p>
            <a:pPr indent="0" lvl="0" marL="0" rtl="0" algn="l">
              <a:lnSpc>
                <a:spcPct val="100000"/>
              </a:lnSpc>
              <a:spcBef>
                <a:spcPts val="1600"/>
              </a:spcBef>
              <a:spcAft>
                <a:spcPts val="0"/>
              </a:spcAft>
              <a:buNone/>
            </a:pPr>
            <a:r>
              <a:t/>
            </a:r>
            <a:endParaRPr sz="3000">
              <a:solidFill>
                <a:schemeClr val="dk1"/>
              </a:solidFill>
              <a:latin typeface="Proxima Nova"/>
              <a:ea typeface="Proxima Nova"/>
              <a:cs typeface="Proxima Nova"/>
              <a:sym typeface="Proxima Nova"/>
            </a:endParaRPr>
          </a:p>
          <a:p>
            <a:pPr indent="0" lvl="0" marL="0" rtl="0" algn="l">
              <a:lnSpc>
                <a:spcPct val="100000"/>
              </a:lnSpc>
              <a:spcBef>
                <a:spcPts val="1600"/>
              </a:spcBef>
              <a:spcAft>
                <a:spcPts val="0"/>
              </a:spcAft>
              <a:buNone/>
            </a:pPr>
            <a:r>
              <a:t/>
            </a:r>
            <a:endParaRPr sz="3000">
              <a:solidFill>
                <a:schemeClr val="dk1"/>
              </a:solidFill>
              <a:latin typeface="Proxima Nova"/>
              <a:ea typeface="Proxima Nova"/>
              <a:cs typeface="Proxima Nova"/>
              <a:sym typeface="Proxima Nova"/>
            </a:endParaRPr>
          </a:p>
          <a:p>
            <a:pPr indent="0" lvl="0" marL="0" rtl="0" algn="l">
              <a:lnSpc>
                <a:spcPct val="100000"/>
              </a:lnSpc>
              <a:spcBef>
                <a:spcPts val="1600"/>
              </a:spcBef>
              <a:spcAft>
                <a:spcPts val="0"/>
              </a:spcAft>
              <a:buNone/>
            </a:pPr>
            <a:r>
              <a:rPr lang="en" sz="3000">
                <a:solidFill>
                  <a:schemeClr val="dk1"/>
                </a:solidFill>
                <a:latin typeface="Proxima Nova"/>
                <a:ea typeface="Proxima Nova"/>
                <a:cs typeface="Proxima Nova"/>
                <a:sym typeface="Proxima Nova"/>
              </a:rPr>
              <a:t>Identify the color:</a:t>
            </a:r>
            <a:endParaRPr sz="3000">
              <a:solidFill>
                <a:schemeClr val="dk1"/>
              </a:solidFill>
              <a:latin typeface="Proxima Nova"/>
              <a:ea typeface="Proxima Nova"/>
              <a:cs typeface="Proxima Nova"/>
              <a:sym typeface="Proxima Nova"/>
            </a:endParaRPr>
          </a:p>
          <a:p>
            <a:pPr indent="0" lvl="0" marL="0" rtl="0" algn="ctr">
              <a:lnSpc>
                <a:spcPct val="100000"/>
              </a:lnSpc>
              <a:spcBef>
                <a:spcPts val="1600"/>
              </a:spcBef>
              <a:spcAft>
                <a:spcPts val="0"/>
              </a:spcAft>
              <a:buNone/>
            </a:pPr>
            <a:r>
              <a:rPr b="1" lang="en" sz="3600">
                <a:solidFill>
                  <a:schemeClr val="dk1"/>
                </a:solidFill>
                <a:latin typeface="Proxima Nova"/>
                <a:ea typeface="Proxima Nova"/>
                <a:cs typeface="Proxima Nova"/>
                <a:sym typeface="Proxima Nova"/>
              </a:rPr>
              <a:t>101 Up, Down, Up</a:t>
            </a:r>
            <a:endParaRPr b="1" sz="3600">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b="1" lang="en" sz="4800">
                <a:solidFill>
                  <a:srgbClr val="FF0000"/>
                </a:solidFill>
                <a:latin typeface="Proxima Nova"/>
                <a:ea typeface="Proxima Nova"/>
                <a:cs typeface="Proxima Nova"/>
                <a:sym typeface="Proxima Nova"/>
              </a:rPr>
              <a:t>RED</a:t>
            </a:r>
            <a:endParaRPr sz="3000">
              <a:solidFill>
                <a:srgbClr val="FF0000"/>
              </a:solidFill>
              <a:latin typeface="Proxima Nova"/>
              <a:ea typeface="Proxima Nova"/>
              <a:cs typeface="Proxima Nova"/>
              <a:sym typeface="Proxima Nova"/>
            </a:endParaRPr>
          </a:p>
        </p:txBody>
      </p:sp>
      <p:pic>
        <p:nvPicPr>
          <p:cNvPr id="142" name="Google Shape;142;p25"/>
          <p:cNvPicPr preferRelativeResize="0"/>
          <p:nvPr/>
        </p:nvPicPr>
        <p:blipFill rotWithShape="1">
          <a:blip r:embed="rId3">
            <a:alphaModFix/>
          </a:blip>
          <a:srcRect b="0" l="0" r="22993" t="0"/>
          <a:stretch/>
        </p:blipFill>
        <p:spPr>
          <a:xfrm>
            <a:off x="4027418" y="79325"/>
            <a:ext cx="5122556" cy="4984850"/>
          </a:xfrm>
          <a:prstGeom prst="rect">
            <a:avLst/>
          </a:prstGeom>
          <a:noFill/>
          <a:ln cap="flat" cmpd="sng" w="12700">
            <a:solidFill>
              <a:srgbClr val="000000"/>
            </a:solidFill>
            <a:prstDash val="solid"/>
            <a:miter lim="8000"/>
            <a:headEnd len="sm" w="sm" type="none"/>
            <a:tailEnd len="sm" w="sm" type="none"/>
          </a:ln>
        </p:spPr>
      </p:pic>
      <p:graphicFrame>
        <p:nvGraphicFramePr>
          <p:cNvPr id="143" name="Google Shape;143;p25"/>
          <p:cNvGraphicFramePr/>
          <p:nvPr/>
        </p:nvGraphicFramePr>
        <p:xfrm>
          <a:off x="946000" y="1343950"/>
          <a:ext cx="3000000" cy="3000000"/>
        </p:xfrm>
        <a:graphic>
          <a:graphicData uri="http://schemas.openxmlformats.org/drawingml/2006/table">
            <a:tbl>
              <a:tblPr>
                <a:noFill/>
                <a:tableStyleId>{9A41596A-BD8B-495E-9B46-F7242C94F954}</a:tableStyleId>
              </a:tblPr>
              <a:tblGrid>
                <a:gridCol w="327000"/>
                <a:gridCol w="452400"/>
                <a:gridCol w="452400"/>
                <a:gridCol w="452400"/>
              </a:tblGrid>
              <a:tr h="549875">
                <a:tc>
                  <a:txBody>
                    <a:bodyPr>
                      <a:noAutofit/>
                    </a:bodyPr>
                    <a:lstStyle/>
                    <a:p>
                      <a:pPr indent="0" lvl="0" marL="0" rtl="0" algn="r">
                        <a:lnSpc>
                          <a:spcPct val="115000"/>
                        </a:lnSpc>
                        <a:spcBef>
                          <a:spcPts val="0"/>
                        </a:spcBef>
                        <a:spcAft>
                          <a:spcPts val="0"/>
                        </a:spcAft>
                        <a:buNone/>
                      </a:pPr>
                      <a:r>
                        <a:rPr b="1" lang="en" sz="1800"/>
                        <a:t>1</a:t>
                      </a:r>
                      <a:endParaRPr b="1" sz="1800"/>
                    </a:p>
                  </a:txBody>
                  <a:tcPr marT="88900" marB="88900" marR="63500" marL="63500">
                    <a:lnL cap="flat" cmpd="sng">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381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r>
              <a:tr h="411525">
                <a:tc>
                  <a:txBody>
                    <a:bodyPr>
                      <a:noAutofit/>
                    </a:bodyPr>
                    <a:lstStyle/>
                    <a:p>
                      <a:pPr indent="0" lvl="0" marL="0" rtl="0" algn="r">
                        <a:lnSpc>
                          <a:spcPct val="115000"/>
                        </a:lnSpc>
                        <a:spcBef>
                          <a:spcPts val="0"/>
                        </a:spcBef>
                        <a:spcAft>
                          <a:spcPts val="0"/>
                        </a:spcAft>
                        <a:buNone/>
                      </a:pPr>
                      <a:r>
                        <a:rPr b="1" lang="en" sz="1100"/>
                        <a:t> </a:t>
                      </a:r>
                      <a:endParaRPr b="1" sz="1100"/>
                    </a:p>
                  </a:txBody>
                  <a:tcPr marT="88900" marB="88900" marR="63500" marL="63500">
                    <a:lnL cap="flat" cmpd="sng">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38100">
                      <a:solidFill>
                        <a:srgbClr val="000000"/>
                      </a:solidFill>
                      <a:prstDash val="solid"/>
                      <a:round/>
                      <a:headEnd len="sm" w="sm" type="none"/>
                      <a:tailEnd len="sm" w="sm" type="none"/>
                    </a:lnL>
                    <a:lnR cap="flat" cmpd="sng" w="57150">
                      <a:solidFill>
                        <a:srgbClr val="FF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57150">
                      <a:solidFill>
                        <a:srgbClr val="FF0000"/>
                      </a:solidFill>
                      <a:prstDash val="solid"/>
                      <a:round/>
                      <a:headEnd len="sm" w="sm" type="none"/>
                      <a:tailEnd len="sm" w="sm" type="none"/>
                    </a:lnL>
                    <a:lnR cap="flat" cmpd="sng" w="57150">
                      <a:solidFill>
                        <a:srgbClr val="FF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57150">
                      <a:solidFill>
                        <a:srgbClr val="FF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549875">
                <a:tc>
                  <a:txBody>
                    <a:bodyPr>
                      <a:noAutofit/>
                    </a:bodyPr>
                    <a:lstStyle/>
                    <a:p>
                      <a:pPr indent="0" lvl="0" marL="0" rtl="0" algn="r">
                        <a:lnSpc>
                          <a:spcPct val="115000"/>
                        </a:lnSpc>
                        <a:spcBef>
                          <a:spcPts val="0"/>
                        </a:spcBef>
                        <a:spcAft>
                          <a:spcPts val="0"/>
                        </a:spcAft>
                        <a:buNone/>
                      </a:pPr>
                      <a:r>
                        <a:rPr b="1" lang="en" sz="1800"/>
                        <a:t>0</a:t>
                      </a:r>
                      <a:endParaRPr b="1" sz="1800"/>
                    </a:p>
                  </a:txBody>
                  <a:tcPr marT="88900" marB="88900" marR="63500" marL="63500">
                    <a:lnL cap="flat" cmpd="sng">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381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51125" y="54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8D9C"/>
                </a:solidFill>
                <a:latin typeface="Proxima Nova"/>
                <a:ea typeface="Proxima Nova"/>
                <a:cs typeface="Proxima Nova"/>
                <a:sym typeface="Proxima Nova"/>
              </a:rPr>
              <a:t>Let’s try a longer</a:t>
            </a:r>
            <a:endParaRPr b="1" sz="3600">
              <a:solidFill>
                <a:srgbClr val="008D9C"/>
              </a:solidFill>
              <a:latin typeface="Proxima Nova"/>
              <a:ea typeface="Proxima Nova"/>
              <a:cs typeface="Proxima Nova"/>
              <a:sym typeface="Proxima Nova"/>
            </a:endParaRPr>
          </a:p>
          <a:p>
            <a:pPr indent="0" lvl="0" marL="0" rtl="0" algn="l">
              <a:spcBef>
                <a:spcPts val="0"/>
              </a:spcBef>
              <a:spcAft>
                <a:spcPts val="0"/>
              </a:spcAft>
              <a:buNone/>
            </a:pPr>
            <a:r>
              <a:rPr b="1" lang="en" sz="3600">
                <a:solidFill>
                  <a:srgbClr val="008D9C"/>
                </a:solidFill>
                <a:latin typeface="Proxima Nova"/>
                <a:ea typeface="Proxima Nova"/>
                <a:cs typeface="Proxima Nova"/>
                <a:sym typeface="Proxima Nova"/>
              </a:rPr>
              <a:t> sequence</a:t>
            </a:r>
            <a:endParaRPr b="1" sz="3600">
              <a:solidFill>
                <a:srgbClr val="008D9C"/>
              </a:solidFill>
              <a:latin typeface="Proxima Nova"/>
              <a:ea typeface="Proxima Nova"/>
              <a:cs typeface="Proxima Nova"/>
              <a:sym typeface="Proxima Nova"/>
            </a:endParaRPr>
          </a:p>
        </p:txBody>
      </p:sp>
      <p:sp>
        <p:nvSpPr>
          <p:cNvPr id="149" name="Google Shape;149;p26"/>
          <p:cNvSpPr txBox="1"/>
          <p:nvPr>
            <p:ph idx="1" type="body"/>
          </p:nvPr>
        </p:nvSpPr>
        <p:spPr>
          <a:xfrm>
            <a:off x="0" y="1199850"/>
            <a:ext cx="4157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Proxima Nova"/>
                <a:ea typeface="Proxima Nova"/>
                <a:cs typeface="Proxima Nova"/>
                <a:sym typeface="Proxima Nova"/>
              </a:rPr>
              <a:t>Binary sequence: </a:t>
            </a:r>
            <a:endParaRPr sz="3000">
              <a:solidFill>
                <a:schemeClr val="dk1"/>
              </a:solidFill>
              <a:latin typeface="Proxima Nova"/>
              <a:ea typeface="Proxima Nova"/>
              <a:cs typeface="Proxima Nova"/>
              <a:sym typeface="Proxima Nova"/>
            </a:endParaRPr>
          </a:p>
          <a:p>
            <a:pPr indent="0" lvl="0" marL="0" rtl="0" algn="ctr">
              <a:spcBef>
                <a:spcPts val="1600"/>
              </a:spcBef>
              <a:spcAft>
                <a:spcPts val="0"/>
              </a:spcAft>
              <a:buNone/>
            </a:pPr>
            <a:r>
              <a:t/>
            </a:r>
            <a:endParaRPr sz="4800">
              <a:solidFill>
                <a:srgbClr val="D76597"/>
              </a:solidFill>
              <a:latin typeface="Proxima Nova"/>
              <a:ea typeface="Proxima Nova"/>
              <a:cs typeface="Proxima Nova"/>
              <a:sym typeface="Proxima Nova"/>
            </a:endParaRPr>
          </a:p>
          <a:p>
            <a:pPr indent="0" lvl="0" marL="0" rtl="0" algn="l">
              <a:spcBef>
                <a:spcPts val="1600"/>
              </a:spcBef>
              <a:spcAft>
                <a:spcPts val="0"/>
              </a:spcAft>
              <a:buNone/>
            </a:pPr>
            <a:r>
              <a:rPr lang="en" sz="3000">
                <a:solidFill>
                  <a:schemeClr val="dk1"/>
                </a:solidFill>
                <a:latin typeface="Proxima Nova"/>
                <a:ea typeface="Proxima Nova"/>
                <a:cs typeface="Proxima Nova"/>
                <a:sym typeface="Proxima Nova"/>
              </a:rPr>
              <a:t>Identify the color</a:t>
            </a:r>
            <a:r>
              <a:rPr b="1" lang="en" sz="3000" u="sng">
                <a:solidFill>
                  <a:schemeClr val="dk1"/>
                </a:solidFill>
                <a:latin typeface="Proxima Nova"/>
                <a:ea typeface="Proxima Nova"/>
                <a:cs typeface="Proxima Nova"/>
                <a:sym typeface="Proxima Nova"/>
              </a:rPr>
              <a:t>s:</a:t>
            </a:r>
            <a:endParaRPr b="1" sz="3000" u="sng">
              <a:solidFill>
                <a:schemeClr val="dk1"/>
              </a:solidFill>
              <a:latin typeface="Proxima Nova"/>
              <a:ea typeface="Proxima Nova"/>
              <a:cs typeface="Proxima Nova"/>
              <a:sym typeface="Proxima Nova"/>
            </a:endParaRPr>
          </a:p>
          <a:p>
            <a:pPr indent="0" lvl="0" marL="0" rtl="0" algn="ctr">
              <a:spcBef>
                <a:spcPts val="1600"/>
              </a:spcBef>
              <a:spcAft>
                <a:spcPts val="1600"/>
              </a:spcAft>
              <a:buNone/>
            </a:pPr>
            <a:r>
              <a:t/>
            </a:r>
            <a:endParaRPr b="1" sz="4000">
              <a:solidFill>
                <a:srgbClr val="D76597"/>
              </a:solidFill>
              <a:latin typeface="Proxima Nova"/>
              <a:ea typeface="Proxima Nova"/>
              <a:cs typeface="Proxima Nova"/>
              <a:sym typeface="Proxima Nova"/>
            </a:endParaRPr>
          </a:p>
        </p:txBody>
      </p:sp>
      <p:pic>
        <p:nvPicPr>
          <p:cNvPr id="150" name="Google Shape;150;p26"/>
          <p:cNvPicPr preferRelativeResize="0"/>
          <p:nvPr/>
        </p:nvPicPr>
        <p:blipFill rotWithShape="1">
          <a:blip r:embed="rId3">
            <a:alphaModFix/>
          </a:blip>
          <a:srcRect b="0" l="0" r="22993" t="0"/>
          <a:stretch/>
        </p:blipFill>
        <p:spPr>
          <a:xfrm>
            <a:off x="4239975" y="119600"/>
            <a:ext cx="4921350" cy="4789050"/>
          </a:xfrm>
          <a:prstGeom prst="rect">
            <a:avLst/>
          </a:prstGeom>
          <a:noFill/>
          <a:ln cap="flat" cmpd="sng" w="12700">
            <a:solidFill>
              <a:srgbClr val="000000"/>
            </a:solidFill>
            <a:prstDash val="solid"/>
            <a:miter lim="8000"/>
            <a:headEnd len="sm" w="sm" type="none"/>
            <a:tailEnd len="sm" w="sm" type="none"/>
          </a:ln>
        </p:spPr>
      </p:pic>
      <p:graphicFrame>
        <p:nvGraphicFramePr>
          <p:cNvPr id="151" name="Google Shape;151;p26"/>
          <p:cNvGraphicFramePr/>
          <p:nvPr/>
        </p:nvGraphicFramePr>
        <p:xfrm>
          <a:off x="318675" y="1751425"/>
          <a:ext cx="3000000" cy="3000000"/>
        </p:xfrm>
        <a:graphic>
          <a:graphicData uri="http://schemas.openxmlformats.org/drawingml/2006/table">
            <a:tbl>
              <a:tblPr>
                <a:noFill/>
                <a:tableStyleId>{9A41596A-BD8B-495E-9B46-F7242C94F954}</a:tableStyleId>
              </a:tblPr>
              <a:tblGrid>
                <a:gridCol w="228600"/>
                <a:gridCol w="365750"/>
                <a:gridCol w="365750"/>
                <a:gridCol w="365750"/>
                <a:gridCol w="365750"/>
                <a:gridCol w="365750"/>
                <a:gridCol w="365750"/>
                <a:gridCol w="365750"/>
                <a:gridCol w="365750"/>
                <a:gridCol w="365750"/>
              </a:tblGrid>
              <a:tr h="365750">
                <a:tc>
                  <a:txBody>
                    <a:bodyPr>
                      <a:noAutofit/>
                    </a:bodyPr>
                    <a:lstStyle/>
                    <a:p>
                      <a:pPr indent="0" lvl="0" marL="0" rtl="0" algn="r">
                        <a:lnSpc>
                          <a:spcPct val="115000"/>
                        </a:lnSpc>
                        <a:spcBef>
                          <a:spcPts val="0"/>
                        </a:spcBef>
                        <a:spcAft>
                          <a:spcPts val="0"/>
                        </a:spcAft>
                        <a:buNone/>
                      </a:pPr>
                      <a:r>
                        <a:rPr b="1" lang="en" sz="1800"/>
                        <a:t>1</a:t>
                      </a:r>
                      <a:endParaRPr b="1" sz="1800"/>
                    </a:p>
                  </a:txBody>
                  <a:tcPr marT="88900" marB="88900" marR="63500" marL="63500">
                    <a:lnL cap="flat" cmpd="sng">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381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r>
              <a:tr h="365750">
                <a:tc>
                  <a:txBody>
                    <a:bodyPr>
                      <a:noAutofit/>
                    </a:bodyPr>
                    <a:lstStyle/>
                    <a:p>
                      <a:pPr indent="0" lvl="0" marL="0" rtl="0" algn="r">
                        <a:lnSpc>
                          <a:spcPct val="115000"/>
                        </a:lnSpc>
                        <a:spcBef>
                          <a:spcPts val="0"/>
                        </a:spcBef>
                        <a:spcAft>
                          <a:spcPts val="0"/>
                        </a:spcAft>
                        <a:buNone/>
                      </a:pPr>
                      <a:r>
                        <a:rPr b="1" lang="en" sz="1100"/>
                        <a:t> </a:t>
                      </a:r>
                      <a:endParaRPr b="1" sz="1100"/>
                    </a:p>
                  </a:txBody>
                  <a:tcPr marT="88900" marB="88900" marR="63500" marL="63500">
                    <a:lnL cap="flat" cmpd="sng">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381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57150">
                      <a:solidFill>
                        <a:srgbClr val="FF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57150">
                      <a:solidFill>
                        <a:srgbClr val="FF0000"/>
                      </a:solidFill>
                      <a:prstDash val="solid"/>
                      <a:round/>
                      <a:headEnd len="sm" w="sm" type="none"/>
                      <a:tailEnd len="sm" w="sm" type="none"/>
                    </a:lnL>
                    <a:lnR cap="flat" cmpd="sng" w="57150">
                      <a:solidFill>
                        <a:srgbClr val="FF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57150">
                      <a:solidFill>
                        <a:srgbClr val="FF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57150">
                      <a:solidFill>
                        <a:srgbClr val="FF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57150">
                      <a:solidFill>
                        <a:srgbClr val="FF0000"/>
                      </a:solidFill>
                      <a:prstDash val="solid"/>
                      <a:round/>
                      <a:headEnd len="sm" w="sm" type="none"/>
                      <a:tailEnd len="sm" w="sm" type="none"/>
                    </a:lnL>
                    <a:lnR cap="flat" cmpd="sng" w="57150">
                      <a:solidFill>
                        <a:srgbClr val="FF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57150">
                      <a:solidFill>
                        <a:srgbClr val="FF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365750">
                <a:tc>
                  <a:txBody>
                    <a:bodyPr>
                      <a:noAutofit/>
                    </a:bodyPr>
                    <a:lstStyle/>
                    <a:p>
                      <a:pPr indent="0" lvl="0" marL="0" rtl="0" algn="r">
                        <a:lnSpc>
                          <a:spcPct val="115000"/>
                        </a:lnSpc>
                        <a:spcBef>
                          <a:spcPts val="0"/>
                        </a:spcBef>
                        <a:spcAft>
                          <a:spcPts val="0"/>
                        </a:spcAft>
                        <a:buNone/>
                      </a:pPr>
                      <a:r>
                        <a:rPr b="1" lang="en" sz="1800"/>
                        <a:t>0</a:t>
                      </a:r>
                      <a:endParaRPr b="1" sz="1800"/>
                    </a:p>
                  </a:txBody>
                  <a:tcPr marT="88900" marB="88900" marR="63500" marL="63500">
                    <a:lnL cap="flat" cmpd="sng">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381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51125" y="0"/>
            <a:ext cx="4224900" cy="115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8D9C"/>
                </a:solidFill>
                <a:latin typeface="Proxima Nova"/>
                <a:ea typeface="Proxima Nova"/>
                <a:cs typeface="Proxima Nova"/>
                <a:sym typeface="Proxima Nova"/>
              </a:rPr>
              <a:t>Let’s try a longer</a:t>
            </a:r>
            <a:endParaRPr b="1" sz="3600">
              <a:solidFill>
                <a:srgbClr val="008D9C"/>
              </a:solidFill>
              <a:latin typeface="Proxima Nova"/>
              <a:ea typeface="Proxima Nova"/>
              <a:cs typeface="Proxima Nova"/>
              <a:sym typeface="Proxima Nova"/>
            </a:endParaRPr>
          </a:p>
          <a:p>
            <a:pPr indent="0" lvl="0" marL="0" rtl="0" algn="l">
              <a:spcBef>
                <a:spcPts val="0"/>
              </a:spcBef>
              <a:spcAft>
                <a:spcPts val="0"/>
              </a:spcAft>
              <a:buNone/>
            </a:pPr>
            <a:r>
              <a:rPr b="1" lang="en" sz="3600">
                <a:solidFill>
                  <a:srgbClr val="008D9C"/>
                </a:solidFill>
                <a:latin typeface="Proxima Nova"/>
                <a:ea typeface="Proxima Nova"/>
                <a:cs typeface="Proxima Nova"/>
                <a:sym typeface="Proxima Nova"/>
              </a:rPr>
              <a:t> sequence</a:t>
            </a:r>
            <a:endParaRPr b="1" sz="3600">
              <a:solidFill>
                <a:srgbClr val="008D9C"/>
              </a:solidFill>
              <a:latin typeface="Proxima Nova"/>
              <a:ea typeface="Proxima Nova"/>
              <a:cs typeface="Proxima Nova"/>
              <a:sym typeface="Proxima Nova"/>
            </a:endParaRPr>
          </a:p>
        </p:txBody>
      </p:sp>
      <p:sp>
        <p:nvSpPr>
          <p:cNvPr id="157" name="Google Shape;157;p27"/>
          <p:cNvSpPr txBox="1"/>
          <p:nvPr>
            <p:ph idx="1" type="body"/>
          </p:nvPr>
        </p:nvSpPr>
        <p:spPr>
          <a:xfrm>
            <a:off x="51125" y="1176175"/>
            <a:ext cx="4349100" cy="379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Proxima Nova"/>
                <a:ea typeface="Proxima Nova"/>
                <a:cs typeface="Proxima Nova"/>
                <a:sym typeface="Proxima Nova"/>
              </a:rPr>
              <a:t>Binary sequence: </a:t>
            </a:r>
            <a:endParaRPr sz="3000">
              <a:solidFill>
                <a:schemeClr val="dk1"/>
              </a:solidFill>
              <a:latin typeface="Proxima Nova"/>
              <a:ea typeface="Proxima Nova"/>
              <a:cs typeface="Proxima Nova"/>
              <a:sym typeface="Proxima Nova"/>
            </a:endParaRPr>
          </a:p>
          <a:p>
            <a:pPr indent="0" lvl="0" marL="0" rtl="0" algn="ctr">
              <a:spcBef>
                <a:spcPts val="1600"/>
              </a:spcBef>
              <a:spcAft>
                <a:spcPts val="0"/>
              </a:spcAft>
              <a:buNone/>
            </a:pPr>
            <a:r>
              <a:t/>
            </a:r>
            <a:endParaRPr sz="4800">
              <a:solidFill>
                <a:srgbClr val="D76597"/>
              </a:solidFill>
              <a:latin typeface="Proxima Nova"/>
              <a:ea typeface="Proxima Nova"/>
              <a:cs typeface="Proxima Nova"/>
              <a:sym typeface="Proxima Nova"/>
            </a:endParaRPr>
          </a:p>
          <a:p>
            <a:pPr indent="0" lvl="0" marL="0" rtl="0" algn="l">
              <a:lnSpc>
                <a:spcPct val="100000"/>
              </a:lnSpc>
              <a:spcBef>
                <a:spcPts val="1600"/>
              </a:spcBef>
              <a:spcAft>
                <a:spcPts val="0"/>
              </a:spcAft>
              <a:buNone/>
            </a:pPr>
            <a:r>
              <a:rPr lang="en" sz="3000">
                <a:solidFill>
                  <a:schemeClr val="dk1"/>
                </a:solidFill>
                <a:latin typeface="Proxima Nova"/>
                <a:ea typeface="Proxima Nova"/>
                <a:cs typeface="Proxima Nova"/>
                <a:sym typeface="Proxima Nova"/>
              </a:rPr>
              <a:t>Identify the color</a:t>
            </a:r>
            <a:r>
              <a:rPr b="1" lang="en" sz="3000" u="sng">
                <a:solidFill>
                  <a:schemeClr val="dk1"/>
                </a:solidFill>
                <a:latin typeface="Proxima Nova"/>
                <a:ea typeface="Proxima Nova"/>
                <a:cs typeface="Proxima Nova"/>
                <a:sym typeface="Proxima Nova"/>
              </a:rPr>
              <a:t>s:</a:t>
            </a:r>
            <a:endParaRPr b="1" sz="3000" u="sng">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b="1" lang="en" sz="4800">
                <a:solidFill>
                  <a:schemeClr val="dk1"/>
                </a:solidFill>
                <a:latin typeface="Proxima Nova"/>
                <a:ea typeface="Proxima Nova"/>
                <a:cs typeface="Proxima Nova"/>
                <a:sym typeface="Proxima Nova"/>
              </a:rPr>
              <a:t>111</a:t>
            </a:r>
            <a:r>
              <a:rPr b="1" lang="en" sz="4800">
                <a:solidFill>
                  <a:srgbClr val="FFFF00"/>
                </a:solidFill>
                <a:latin typeface="Proxima Nova"/>
                <a:ea typeface="Proxima Nova"/>
                <a:cs typeface="Proxima Nova"/>
                <a:sym typeface="Proxima Nova"/>
              </a:rPr>
              <a:t>011</a:t>
            </a:r>
            <a:r>
              <a:rPr b="1" lang="en" sz="4800">
                <a:solidFill>
                  <a:srgbClr val="FF0000"/>
                </a:solidFill>
                <a:latin typeface="Proxima Nova"/>
                <a:ea typeface="Proxima Nova"/>
                <a:cs typeface="Proxima Nova"/>
                <a:sym typeface="Proxima Nova"/>
              </a:rPr>
              <a:t>101</a:t>
            </a:r>
            <a:endParaRPr b="1" sz="4800">
              <a:solidFill>
                <a:srgbClr val="FF0000"/>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b="1" lang="en" sz="4000">
                <a:solidFill>
                  <a:schemeClr val="dk1"/>
                </a:solidFill>
                <a:latin typeface="Proxima Nova"/>
                <a:ea typeface="Proxima Nova"/>
                <a:cs typeface="Proxima Nova"/>
                <a:sym typeface="Proxima Nova"/>
              </a:rPr>
              <a:t>Black </a:t>
            </a:r>
            <a:r>
              <a:rPr b="1" lang="en" sz="4000">
                <a:solidFill>
                  <a:srgbClr val="FFFF00"/>
                </a:solidFill>
                <a:latin typeface="Proxima Nova"/>
                <a:ea typeface="Proxima Nova"/>
                <a:cs typeface="Proxima Nova"/>
                <a:sym typeface="Proxima Nova"/>
              </a:rPr>
              <a:t>Yellow</a:t>
            </a:r>
            <a:r>
              <a:rPr b="1" lang="en" sz="4000">
                <a:solidFill>
                  <a:schemeClr val="dk1"/>
                </a:solidFill>
                <a:latin typeface="Proxima Nova"/>
                <a:ea typeface="Proxima Nova"/>
                <a:cs typeface="Proxima Nova"/>
                <a:sym typeface="Proxima Nova"/>
              </a:rPr>
              <a:t> </a:t>
            </a:r>
            <a:r>
              <a:rPr b="1" lang="en" sz="4000">
                <a:solidFill>
                  <a:srgbClr val="FF0000"/>
                </a:solidFill>
                <a:latin typeface="Proxima Nova"/>
                <a:ea typeface="Proxima Nova"/>
                <a:cs typeface="Proxima Nova"/>
                <a:sym typeface="Proxima Nova"/>
              </a:rPr>
              <a:t>Red</a:t>
            </a:r>
            <a:endParaRPr b="1" sz="4000">
              <a:solidFill>
                <a:srgbClr val="D76597"/>
              </a:solidFill>
              <a:latin typeface="Proxima Nova"/>
              <a:ea typeface="Proxima Nova"/>
              <a:cs typeface="Proxima Nova"/>
              <a:sym typeface="Proxima Nova"/>
            </a:endParaRPr>
          </a:p>
        </p:txBody>
      </p:sp>
      <p:pic>
        <p:nvPicPr>
          <p:cNvPr id="158" name="Google Shape;158;p27"/>
          <p:cNvPicPr preferRelativeResize="0"/>
          <p:nvPr/>
        </p:nvPicPr>
        <p:blipFill rotWithShape="1">
          <a:blip r:embed="rId3">
            <a:alphaModFix/>
          </a:blip>
          <a:srcRect b="0" l="0" r="27341" t="0"/>
          <a:stretch/>
        </p:blipFill>
        <p:spPr>
          <a:xfrm>
            <a:off x="4468575" y="119600"/>
            <a:ext cx="4643675" cy="4789050"/>
          </a:xfrm>
          <a:prstGeom prst="rect">
            <a:avLst/>
          </a:prstGeom>
          <a:noFill/>
          <a:ln cap="flat" cmpd="sng" w="12700">
            <a:solidFill>
              <a:srgbClr val="000000"/>
            </a:solidFill>
            <a:prstDash val="solid"/>
            <a:miter lim="8000"/>
            <a:headEnd len="sm" w="sm" type="none"/>
            <a:tailEnd len="sm" w="sm" type="none"/>
          </a:ln>
        </p:spPr>
      </p:pic>
      <p:graphicFrame>
        <p:nvGraphicFramePr>
          <p:cNvPr id="159" name="Google Shape;159;p27"/>
          <p:cNvGraphicFramePr/>
          <p:nvPr/>
        </p:nvGraphicFramePr>
        <p:xfrm>
          <a:off x="242475" y="1758500"/>
          <a:ext cx="3000000" cy="3000000"/>
        </p:xfrm>
        <a:graphic>
          <a:graphicData uri="http://schemas.openxmlformats.org/drawingml/2006/table">
            <a:tbl>
              <a:tblPr>
                <a:noFill/>
                <a:tableStyleId>{9A41596A-BD8B-495E-9B46-F7242C94F954}</a:tableStyleId>
              </a:tblPr>
              <a:tblGrid>
                <a:gridCol w="327000"/>
                <a:gridCol w="362700"/>
                <a:gridCol w="362700"/>
                <a:gridCol w="362700"/>
                <a:gridCol w="362700"/>
                <a:gridCol w="362700"/>
                <a:gridCol w="362700"/>
                <a:gridCol w="362700"/>
                <a:gridCol w="362700"/>
                <a:gridCol w="362700"/>
              </a:tblGrid>
              <a:tr h="489550">
                <a:tc>
                  <a:txBody>
                    <a:bodyPr>
                      <a:noAutofit/>
                    </a:bodyPr>
                    <a:lstStyle/>
                    <a:p>
                      <a:pPr indent="0" lvl="0" marL="0" rtl="0" algn="r">
                        <a:lnSpc>
                          <a:spcPct val="115000"/>
                        </a:lnSpc>
                        <a:spcBef>
                          <a:spcPts val="0"/>
                        </a:spcBef>
                        <a:spcAft>
                          <a:spcPts val="0"/>
                        </a:spcAft>
                        <a:buNone/>
                      </a:pPr>
                      <a:r>
                        <a:rPr b="1" lang="en" sz="1800"/>
                        <a:t>1</a:t>
                      </a:r>
                      <a:endParaRPr b="1" sz="1800"/>
                    </a:p>
                  </a:txBody>
                  <a:tcPr marT="88900" marB="88900" marR="63500" marL="63500">
                    <a:lnL cap="flat" cmpd="sng">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381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r>
              <a:tr h="366375">
                <a:tc>
                  <a:txBody>
                    <a:bodyPr>
                      <a:noAutofit/>
                    </a:bodyPr>
                    <a:lstStyle/>
                    <a:p>
                      <a:pPr indent="0" lvl="0" marL="0" rtl="0" algn="r">
                        <a:lnSpc>
                          <a:spcPct val="115000"/>
                        </a:lnSpc>
                        <a:spcBef>
                          <a:spcPts val="0"/>
                        </a:spcBef>
                        <a:spcAft>
                          <a:spcPts val="0"/>
                        </a:spcAft>
                        <a:buNone/>
                      </a:pPr>
                      <a:r>
                        <a:rPr b="1" lang="en" sz="1100"/>
                        <a:t> </a:t>
                      </a:r>
                      <a:endParaRPr b="1" sz="1100"/>
                    </a:p>
                  </a:txBody>
                  <a:tcPr marT="88900" marB="88900" marR="63500" marL="63500">
                    <a:lnL cap="flat" cmpd="sng">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381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57150">
                      <a:solidFill>
                        <a:srgbClr val="FF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57150">
                      <a:solidFill>
                        <a:srgbClr val="FF0000"/>
                      </a:solidFill>
                      <a:prstDash val="solid"/>
                      <a:round/>
                      <a:headEnd len="sm" w="sm" type="none"/>
                      <a:tailEnd len="sm" w="sm" type="none"/>
                    </a:lnL>
                    <a:lnR cap="flat" cmpd="sng" w="57150">
                      <a:solidFill>
                        <a:srgbClr val="FF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57150">
                      <a:solidFill>
                        <a:srgbClr val="FF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57150">
                      <a:solidFill>
                        <a:srgbClr val="FF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57150">
                      <a:solidFill>
                        <a:srgbClr val="FF0000"/>
                      </a:solidFill>
                      <a:prstDash val="solid"/>
                      <a:round/>
                      <a:headEnd len="sm" w="sm" type="none"/>
                      <a:tailEnd len="sm" w="sm" type="none"/>
                    </a:lnL>
                    <a:lnR cap="flat" cmpd="sng" w="57150">
                      <a:solidFill>
                        <a:srgbClr val="FF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57150">
                      <a:solidFill>
                        <a:srgbClr val="FF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57150">
                      <a:solidFill>
                        <a:srgbClr val="FF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489550">
                <a:tc>
                  <a:txBody>
                    <a:bodyPr>
                      <a:noAutofit/>
                    </a:bodyPr>
                    <a:lstStyle/>
                    <a:p>
                      <a:pPr indent="0" lvl="0" marL="0" rtl="0" algn="r">
                        <a:lnSpc>
                          <a:spcPct val="115000"/>
                        </a:lnSpc>
                        <a:spcBef>
                          <a:spcPts val="0"/>
                        </a:spcBef>
                        <a:spcAft>
                          <a:spcPts val="0"/>
                        </a:spcAft>
                        <a:buNone/>
                      </a:pPr>
                      <a:r>
                        <a:rPr b="1" lang="en" sz="1800"/>
                        <a:t>0</a:t>
                      </a:r>
                      <a:endParaRPr b="1" sz="1800"/>
                    </a:p>
                  </a:txBody>
                  <a:tcPr marT="88900" marB="88900" marR="63500" marL="63500">
                    <a:lnL cap="flat" cmpd="sng">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381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57150">
                      <a:solidFill>
                        <a:srgbClr val="FF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c>
                  <a:txBody>
                    <a:bodyPr>
                      <a:noAutofit/>
                    </a:bodyPr>
                    <a:lstStyle/>
                    <a:p>
                      <a:pPr indent="0" lvl="0" marL="0" rtl="0" algn="l">
                        <a:spcBef>
                          <a:spcPts val="0"/>
                        </a:spcBef>
                        <a:spcAft>
                          <a:spcPts val="0"/>
                        </a:spcAft>
                        <a:buNone/>
                      </a:pPr>
                      <a:r>
                        <a:rPr lang="en" sz="600"/>
                        <a:t> </a:t>
                      </a:r>
                      <a:endParaRPr sz="600"/>
                    </a:p>
                  </a:txBody>
                  <a:tcPr marT="88900" marB="88900" marR="63500" marL="63500">
                    <a:lnL cap="flat" cmpd="sng" w="127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11700" y="196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8D9C"/>
                </a:solidFill>
                <a:latin typeface="Proxima Nova"/>
                <a:ea typeface="Proxima Nova"/>
                <a:cs typeface="Proxima Nova"/>
                <a:sym typeface="Proxima Nova"/>
              </a:rPr>
              <a:t>Our Task</a:t>
            </a:r>
            <a:endParaRPr b="1" sz="3600">
              <a:solidFill>
                <a:srgbClr val="008D9C"/>
              </a:solidFill>
              <a:latin typeface="Proxima Nova"/>
              <a:ea typeface="Proxima Nova"/>
              <a:cs typeface="Proxima Nova"/>
              <a:sym typeface="Proxima Nova"/>
            </a:endParaRPr>
          </a:p>
        </p:txBody>
      </p:sp>
      <p:sp>
        <p:nvSpPr>
          <p:cNvPr id="165" name="Google Shape;165;p28"/>
          <p:cNvSpPr txBox="1"/>
          <p:nvPr>
            <p:ph idx="1" type="body"/>
          </p:nvPr>
        </p:nvSpPr>
        <p:spPr>
          <a:xfrm>
            <a:off x="311700" y="951125"/>
            <a:ext cx="4862400" cy="39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Proxima Nova"/>
                <a:ea typeface="Proxima Nova"/>
                <a:cs typeface="Proxima Nova"/>
                <a:sym typeface="Proxima Nova"/>
              </a:rPr>
              <a:t>As a class, we will decode a series of binary sequences to create a Post-It mosaic.</a:t>
            </a:r>
            <a:endParaRPr sz="3000">
              <a:solidFill>
                <a:schemeClr val="dk1"/>
              </a:solidFill>
              <a:latin typeface="Proxima Nova"/>
              <a:ea typeface="Proxima Nova"/>
              <a:cs typeface="Proxima Nova"/>
              <a:sym typeface="Proxima Nova"/>
            </a:endParaRPr>
          </a:p>
          <a:p>
            <a:pPr indent="0" lvl="0" marL="0" rtl="0" algn="l">
              <a:spcBef>
                <a:spcPts val="1600"/>
              </a:spcBef>
              <a:spcAft>
                <a:spcPts val="1600"/>
              </a:spcAft>
              <a:buNone/>
            </a:pPr>
            <a:r>
              <a:rPr lang="en" sz="3000">
                <a:solidFill>
                  <a:schemeClr val="dk1"/>
                </a:solidFill>
                <a:latin typeface="Proxima Nova"/>
                <a:ea typeface="Proxima Nova"/>
                <a:cs typeface="Proxima Nova"/>
                <a:sym typeface="Proxima Nova"/>
              </a:rPr>
              <a:t>Each student is </a:t>
            </a:r>
            <a:r>
              <a:rPr lang="en" sz="3000">
                <a:solidFill>
                  <a:schemeClr val="dk1"/>
                </a:solidFill>
                <a:latin typeface="Proxima Nova"/>
                <a:ea typeface="Proxima Nova"/>
                <a:cs typeface="Proxima Nova"/>
                <a:sym typeface="Proxima Nova"/>
              </a:rPr>
              <a:t>responsible</a:t>
            </a:r>
            <a:r>
              <a:rPr lang="en" sz="3000">
                <a:solidFill>
                  <a:schemeClr val="dk1"/>
                </a:solidFill>
                <a:latin typeface="Proxima Nova"/>
                <a:ea typeface="Proxima Nova"/>
                <a:cs typeface="Proxima Nova"/>
                <a:sym typeface="Proxima Nova"/>
              </a:rPr>
              <a:t> for decoding a section of the grid.</a:t>
            </a:r>
            <a:endParaRPr sz="3000">
              <a:solidFill>
                <a:schemeClr val="dk1"/>
              </a:solidFill>
              <a:latin typeface="Proxima Nova"/>
              <a:ea typeface="Proxima Nova"/>
              <a:cs typeface="Proxima Nova"/>
              <a:sym typeface="Proxima Nova"/>
            </a:endParaRPr>
          </a:p>
        </p:txBody>
      </p:sp>
      <p:pic>
        <p:nvPicPr>
          <p:cNvPr id="166" name="Google Shape;166;p28"/>
          <p:cNvPicPr preferRelativeResize="0"/>
          <p:nvPr/>
        </p:nvPicPr>
        <p:blipFill>
          <a:blip r:embed="rId3">
            <a:alphaModFix/>
          </a:blip>
          <a:stretch>
            <a:fillRect/>
          </a:stretch>
        </p:blipFill>
        <p:spPr>
          <a:xfrm>
            <a:off x="5344911" y="0"/>
            <a:ext cx="3722265"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0" y="0"/>
            <a:ext cx="6612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8D9C"/>
                </a:solidFill>
                <a:latin typeface="Proxima Nova"/>
                <a:ea typeface="Proxima Nova"/>
                <a:cs typeface="Proxima Nova"/>
                <a:sym typeface="Proxima Nova"/>
              </a:rPr>
              <a:t>Example (not your mosaic)</a:t>
            </a:r>
            <a:endParaRPr b="1" sz="3600">
              <a:solidFill>
                <a:srgbClr val="008D9C"/>
              </a:solidFill>
              <a:latin typeface="Proxima Nova"/>
              <a:ea typeface="Proxima Nova"/>
              <a:cs typeface="Proxima Nova"/>
              <a:sym typeface="Proxima Nova"/>
            </a:endParaRPr>
          </a:p>
        </p:txBody>
      </p:sp>
      <p:sp>
        <p:nvSpPr>
          <p:cNvPr id="172" name="Google Shape;172;p29"/>
          <p:cNvSpPr txBox="1"/>
          <p:nvPr>
            <p:ph idx="1" type="body"/>
          </p:nvPr>
        </p:nvSpPr>
        <p:spPr>
          <a:xfrm>
            <a:off x="0" y="572700"/>
            <a:ext cx="6164400" cy="181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200">
                <a:solidFill>
                  <a:schemeClr val="dk1"/>
                </a:solidFill>
                <a:latin typeface="Proxima Nova"/>
                <a:ea typeface="Proxima Nova"/>
                <a:cs typeface="Proxima Nova"/>
                <a:sym typeface="Proxima Nova"/>
              </a:rPr>
              <a:t>You will get your own sequence graph:</a:t>
            </a:r>
            <a:endParaRPr sz="22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22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22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22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 sz="2200">
                <a:solidFill>
                  <a:schemeClr val="dk1"/>
                </a:solidFill>
                <a:latin typeface="Proxima Nova"/>
                <a:ea typeface="Proxima Nova"/>
                <a:cs typeface="Proxima Nova"/>
                <a:sym typeface="Proxima Nova"/>
              </a:rPr>
              <a:t>Use the logic map--&gt; to decode your color</a:t>
            </a:r>
            <a:endParaRPr sz="2200">
              <a:solidFill>
                <a:schemeClr val="dk1"/>
              </a:solidFill>
              <a:latin typeface="Proxima Nova"/>
              <a:ea typeface="Proxima Nova"/>
              <a:cs typeface="Proxima Nova"/>
              <a:sym typeface="Proxima Nova"/>
            </a:endParaRPr>
          </a:p>
        </p:txBody>
      </p:sp>
      <p:pic>
        <p:nvPicPr>
          <p:cNvPr id="173" name="Google Shape;173;p29"/>
          <p:cNvPicPr preferRelativeResize="0"/>
          <p:nvPr/>
        </p:nvPicPr>
        <p:blipFill>
          <a:blip r:embed="rId3">
            <a:alphaModFix/>
          </a:blip>
          <a:stretch>
            <a:fillRect/>
          </a:stretch>
        </p:blipFill>
        <p:spPr>
          <a:xfrm>
            <a:off x="239400" y="1033953"/>
            <a:ext cx="5600225" cy="942350"/>
          </a:xfrm>
          <a:prstGeom prst="rect">
            <a:avLst/>
          </a:prstGeom>
          <a:noFill/>
          <a:ln>
            <a:noFill/>
          </a:ln>
        </p:spPr>
      </p:pic>
      <p:pic>
        <p:nvPicPr>
          <p:cNvPr id="174" name="Google Shape;174;p29"/>
          <p:cNvPicPr preferRelativeResize="0"/>
          <p:nvPr/>
        </p:nvPicPr>
        <p:blipFill>
          <a:blip r:embed="rId4">
            <a:alphaModFix/>
          </a:blip>
          <a:stretch>
            <a:fillRect/>
          </a:stretch>
        </p:blipFill>
        <p:spPr>
          <a:xfrm>
            <a:off x="6164350" y="463450"/>
            <a:ext cx="2935600" cy="4563650"/>
          </a:xfrm>
          <a:prstGeom prst="rect">
            <a:avLst/>
          </a:prstGeom>
          <a:noFill/>
          <a:ln>
            <a:noFill/>
          </a:ln>
        </p:spPr>
      </p:pic>
      <p:graphicFrame>
        <p:nvGraphicFramePr>
          <p:cNvPr id="175" name="Google Shape;175;p29"/>
          <p:cNvGraphicFramePr/>
          <p:nvPr/>
        </p:nvGraphicFramePr>
        <p:xfrm>
          <a:off x="3622575" y="2384425"/>
          <a:ext cx="3000000" cy="3000000"/>
        </p:xfrm>
        <a:graphic>
          <a:graphicData uri="http://schemas.openxmlformats.org/drawingml/2006/table">
            <a:tbl>
              <a:tblPr>
                <a:noFill/>
                <a:tableStyleId>{E372CDDB-A7F7-443C-AA8B-20DD4498417E}</a:tableStyleId>
              </a:tblPr>
              <a:tblGrid>
                <a:gridCol w="527975"/>
                <a:gridCol w="597850"/>
                <a:gridCol w="706550"/>
              </a:tblGrid>
              <a:tr h="188450">
                <a:tc gridSpan="3">
                  <a:txBody>
                    <a:bodyPr>
                      <a:noAutofit/>
                    </a:bodyPr>
                    <a:lstStyle/>
                    <a:p>
                      <a:pPr indent="0" lvl="0" marL="0" rtl="0" algn="ctr">
                        <a:spcBef>
                          <a:spcPts val="0"/>
                        </a:spcBef>
                        <a:spcAft>
                          <a:spcPts val="0"/>
                        </a:spcAft>
                        <a:buNone/>
                      </a:pPr>
                      <a:r>
                        <a:rPr b="1" lang="en" sz="1200">
                          <a:latin typeface="Proxima Nova"/>
                          <a:ea typeface="Proxima Nova"/>
                          <a:cs typeface="Proxima Nova"/>
                          <a:sym typeface="Proxima Nova"/>
                        </a:rPr>
                        <a:t>Student 1</a:t>
                      </a:r>
                      <a:endParaRPr b="1" sz="1200">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hMerge="1"/>
                <a:tc hMerge="1"/>
              </a:tr>
              <a:tr h="188450">
                <a:tc>
                  <a:txBody>
                    <a:bodyPr>
                      <a:noAutofit/>
                    </a:bodyPr>
                    <a:lstStyle/>
                    <a:p>
                      <a:pPr indent="0" lvl="0" marL="0" rtl="0" algn="ctr">
                        <a:spcBef>
                          <a:spcPts val="0"/>
                        </a:spcBef>
                        <a:spcAft>
                          <a:spcPts val="0"/>
                        </a:spcAft>
                        <a:buNone/>
                      </a:pPr>
                      <a:r>
                        <a:rPr b="1" lang="en" sz="1200">
                          <a:latin typeface="Proxima Nova"/>
                          <a:ea typeface="Proxima Nova"/>
                          <a:cs typeface="Proxima Nova"/>
                          <a:sym typeface="Proxima Nova"/>
                        </a:rPr>
                        <a:t>Cell #</a:t>
                      </a:r>
                      <a:endParaRPr b="1" sz="1200">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b="1" lang="en" sz="1200">
                          <a:latin typeface="Proxima Nova"/>
                          <a:ea typeface="Proxima Nova"/>
                          <a:cs typeface="Proxima Nova"/>
                          <a:sym typeface="Proxima Nova"/>
                        </a:rPr>
                        <a:t>Binary</a:t>
                      </a:r>
                      <a:endParaRPr b="1" sz="1200">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b="1" lang="en" sz="1200">
                          <a:latin typeface="Proxima Nova"/>
                          <a:ea typeface="Proxima Nova"/>
                          <a:cs typeface="Proxima Nova"/>
                          <a:sym typeface="Proxima Nova"/>
                        </a:rPr>
                        <a:t>Color</a:t>
                      </a:r>
                      <a:endParaRPr b="1" sz="1200">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r>
              <a:tr h="188450">
                <a:tc>
                  <a:txBody>
                    <a:bodyPr>
                      <a:noAutofit/>
                    </a:bodyPr>
                    <a:lstStyle/>
                    <a:p>
                      <a:pPr indent="0" lvl="0" marL="0" rtl="0" algn="ctr">
                        <a:spcBef>
                          <a:spcPts val="0"/>
                        </a:spcBef>
                        <a:spcAft>
                          <a:spcPts val="0"/>
                        </a:spcAft>
                        <a:buNone/>
                      </a:pPr>
                      <a:r>
                        <a:rPr lang="en" sz="1000">
                          <a:latin typeface="Proxima Nova"/>
                          <a:ea typeface="Proxima Nova"/>
                          <a:cs typeface="Proxima Nova"/>
                          <a:sym typeface="Proxima Nova"/>
                        </a:rPr>
                        <a:t>A1</a:t>
                      </a:r>
                      <a:endParaRPr sz="1000">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010</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Green</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r>
              <a:tr h="188450">
                <a:tc>
                  <a:txBody>
                    <a:bodyPr>
                      <a:noAutofit/>
                    </a:bodyPr>
                    <a:lstStyle/>
                    <a:p>
                      <a:pPr indent="0" lvl="0" marL="0" rtl="0" algn="ctr">
                        <a:spcBef>
                          <a:spcPts val="0"/>
                        </a:spcBef>
                        <a:spcAft>
                          <a:spcPts val="0"/>
                        </a:spcAft>
                        <a:buNone/>
                      </a:pPr>
                      <a:r>
                        <a:rPr lang="en" sz="1000">
                          <a:latin typeface="Proxima Nova"/>
                          <a:ea typeface="Proxima Nova"/>
                          <a:cs typeface="Proxima Nova"/>
                          <a:sym typeface="Proxima Nova"/>
                        </a:rPr>
                        <a:t>B1</a:t>
                      </a:r>
                      <a:endParaRPr sz="1000">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010</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Green</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r>
              <a:tr h="188450">
                <a:tc>
                  <a:txBody>
                    <a:bodyPr>
                      <a:noAutofit/>
                    </a:bodyPr>
                    <a:lstStyle/>
                    <a:p>
                      <a:pPr indent="0" lvl="0" marL="0" rtl="0" algn="ctr">
                        <a:spcBef>
                          <a:spcPts val="0"/>
                        </a:spcBef>
                        <a:spcAft>
                          <a:spcPts val="0"/>
                        </a:spcAft>
                        <a:buNone/>
                      </a:pPr>
                      <a:r>
                        <a:rPr lang="en" sz="1000">
                          <a:latin typeface="Proxima Nova"/>
                          <a:ea typeface="Proxima Nova"/>
                          <a:cs typeface="Proxima Nova"/>
                          <a:sym typeface="Proxima Nova"/>
                        </a:rPr>
                        <a:t>C1</a:t>
                      </a:r>
                      <a:endParaRPr sz="1000">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010</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Green</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r>
              <a:tr h="188450">
                <a:tc>
                  <a:txBody>
                    <a:bodyPr>
                      <a:noAutofit/>
                    </a:bodyPr>
                    <a:lstStyle/>
                    <a:p>
                      <a:pPr indent="0" lvl="0" marL="0" rtl="0" algn="ctr">
                        <a:spcBef>
                          <a:spcPts val="0"/>
                        </a:spcBef>
                        <a:spcAft>
                          <a:spcPts val="0"/>
                        </a:spcAft>
                        <a:buNone/>
                      </a:pPr>
                      <a:r>
                        <a:rPr lang="en" sz="1000">
                          <a:latin typeface="Proxima Nova"/>
                          <a:ea typeface="Proxima Nova"/>
                          <a:cs typeface="Proxima Nova"/>
                          <a:sym typeface="Proxima Nova"/>
                        </a:rPr>
                        <a:t>D1</a:t>
                      </a:r>
                      <a:endParaRPr sz="1000">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111</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Black</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r>
              <a:tr h="188450">
                <a:tc>
                  <a:txBody>
                    <a:bodyPr>
                      <a:noAutofit/>
                    </a:bodyPr>
                    <a:lstStyle/>
                    <a:p>
                      <a:pPr indent="0" lvl="0" marL="0" rtl="0" algn="ctr">
                        <a:spcBef>
                          <a:spcPts val="0"/>
                        </a:spcBef>
                        <a:spcAft>
                          <a:spcPts val="0"/>
                        </a:spcAft>
                        <a:buNone/>
                      </a:pPr>
                      <a:r>
                        <a:rPr lang="en" sz="1000">
                          <a:latin typeface="Proxima Nova"/>
                          <a:ea typeface="Proxima Nova"/>
                          <a:cs typeface="Proxima Nova"/>
                          <a:sym typeface="Proxima Nova"/>
                        </a:rPr>
                        <a:t>A2</a:t>
                      </a:r>
                      <a:endParaRPr sz="1000">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111</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Black</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r>
              <a:tr h="188450">
                <a:tc>
                  <a:txBody>
                    <a:bodyPr>
                      <a:noAutofit/>
                    </a:bodyPr>
                    <a:lstStyle/>
                    <a:p>
                      <a:pPr indent="0" lvl="0" marL="0" rtl="0" algn="ctr">
                        <a:spcBef>
                          <a:spcPts val="0"/>
                        </a:spcBef>
                        <a:spcAft>
                          <a:spcPts val="0"/>
                        </a:spcAft>
                        <a:buNone/>
                      </a:pPr>
                      <a:r>
                        <a:rPr lang="en" sz="1000">
                          <a:latin typeface="Proxima Nova"/>
                          <a:ea typeface="Proxima Nova"/>
                          <a:cs typeface="Proxima Nova"/>
                          <a:sym typeface="Proxima Nova"/>
                        </a:rPr>
                        <a:t>B2</a:t>
                      </a:r>
                      <a:endParaRPr sz="1000">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010</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Green</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r>
              <a:tr h="188450">
                <a:tc>
                  <a:txBody>
                    <a:bodyPr>
                      <a:noAutofit/>
                    </a:bodyPr>
                    <a:lstStyle/>
                    <a:p>
                      <a:pPr indent="0" lvl="0" marL="0" rtl="0" algn="ctr">
                        <a:spcBef>
                          <a:spcPts val="0"/>
                        </a:spcBef>
                        <a:spcAft>
                          <a:spcPts val="0"/>
                        </a:spcAft>
                        <a:buNone/>
                      </a:pPr>
                      <a:r>
                        <a:rPr lang="en" sz="1000">
                          <a:latin typeface="Proxima Nova"/>
                          <a:ea typeface="Proxima Nova"/>
                          <a:cs typeface="Proxima Nova"/>
                          <a:sym typeface="Proxima Nova"/>
                        </a:rPr>
                        <a:t>C2</a:t>
                      </a:r>
                      <a:endParaRPr sz="1000">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010</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Green</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r>
              <a:tr h="188450">
                <a:tc>
                  <a:txBody>
                    <a:bodyPr>
                      <a:noAutofit/>
                    </a:bodyPr>
                    <a:lstStyle/>
                    <a:p>
                      <a:pPr indent="0" lvl="0" marL="0" rtl="0" algn="ctr">
                        <a:spcBef>
                          <a:spcPts val="0"/>
                        </a:spcBef>
                        <a:spcAft>
                          <a:spcPts val="0"/>
                        </a:spcAft>
                        <a:buNone/>
                      </a:pPr>
                      <a:r>
                        <a:rPr lang="en" sz="1000">
                          <a:latin typeface="Proxima Nova"/>
                          <a:ea typeface="Proxima Nova"/>
                          <a:cs typeface="Proxima Nova"/>
                          <a:sym typeface="Proxima Nova"/>
                        </a:rPr>
                        <a:t>D2</a:t>
                      </a:r>
                      <a:endParaRPr sz="1000">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111</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Black</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r>
              <a:tr h="188450">
                <a:tc>
                  <a:txBody>
                    <a:bodyPr>
                      <a:noAutofit/>
                    </a:bodyPr>
                    <a:lstStyle/>
                    <a:p>
                      <a:pPr indent="0" lvl="0" marL="0" rtl="0" algn="ctr">
                        <a:spcBef>
                          <a:spcPts val="0"/>
                        </a:spcBef>
                        <a:spcAft>
                          <a:spcPts val="0"/>
                        </a:spcAft>
                        <a:buNone/>
                      </a:pPr>
                      <a:r>
                        <a:rPr lang="en" sz="1000">
                          <a:latin typeface="Proxima Nova"/>
                          <a:ea typeface="Proxima Nova"/>
                          <a:cs typeface="Proxima Nova"/>
                          <a:sym typeface="Proxima Nova"/>
                        </a:rPr>
                        <a:t>A3</a:t>
                      </a:r>
                      <a:endParaRPr sz="1000">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010</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Green</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r>
              <a:tr h="188450">
                <a:tc>
                  <a:txBody>
                    <a:bodyPr>
                      <a:noAutofit/>
                    </a:bodyPr>
                    <a:lstStyle/>
                    <a:p>
                      <a:pPr indent="0" lvl="0" marL="0" rtl="0" algn="ctr">
                        <a:spcBef>
                          <a:spcPts val="0"/>
                        </a:spcBef>
                        <a:spcAft>
                          <a:spcPts val="0"/>
                        </a:spcAft>
                        <a:buNone/>
                      </a:pPr>
                      <a:r>
                        <a:rPr lang="en" sz="1000">
                          <a:latin typeface="Proxima Nova"/>
                          <a:ea typeface="Proxima Nova"/>
                          <a:cs typeface="Proxima Nova"/>
                          <a:sym typeface="Proxima Nova"/>
                        </a:rPr>
                        <a:t>B3</a:t>
                      </a:r>
                      <a:endParaRPr sz="1000">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111</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Black</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r>
              <a:tr h="188450">
                <a:tc>
                  <a:txBody>
                    <a:bodyPr>
                      <a:noAutofit/>
                    </a:bodyPr>
                    <a:lstStyle/>
                    <a:p>
                      <a:pPr indent="0" lvl="0" marL="0" rtl="0" algn="ctr">
                        <a:spcBef>
                          <a:spcPts val="0"/>
                        </a:spcBef>
                        <a:spcAft>
                          <a:spcPts val="0"/>
                        </a:spcAft>
                        <a:buNone/>
                      </a:pPr>
                      <a:r>
                        <a:rPr lang="en" sz="1000">
                          <a:latin typeface="Proxima Nova"/>
                          <a:ea typeface="Proxima Nova"/>
                          <a:cs typeface="Proxima Nova"/>
                          <a:sym typeface="Proxima Nova"/>
                        </a:rPr>
                        <a:t>C3</a:t>
                      </a:r>
                      <a:endParaRPr sz="1000">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010</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Green</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r>
              <a:tr h="188450">
                <a:tc>
                  <a:txBody>
                    <a:bodyPr>
                      <a:noAutofit/>
                    </a:bodyPr>
                    <a:lstStyle/>
                    <a:p>
                      <a:pPr indent="0" lvl="0" marL="0" rtl="0" algn="ctr">
                        <a:spcBef>
                          <a:spcPts val="0"/>
                        </a:spcBef>
                        <a:spcAft>
                          <a:spcPts val="0"/>
                        </a:spcAft>
                        <a:buNone/>
                      </a:pPr>
                      <a:r>
                        <a:rPr lang="en" sz="1000">
                          <a:latin typeface="Proxima Nova"/>
                          <a:ea typeface="Proxima Nova"/>
                          <a:cs typeface="Proxima Nova"/>
                          <a:sym typeface="Proxima Nova"/>
                        </a:rPr>
                        <a:t>D3</a:t>
                      </a:r>
                      <a:endParaRPr sz="1000">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010</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c>
                  <a:txBody>
                    <a:bodyPr>
                      <a:noAutofit/>
                    </a:bodyPr>
                    <a:lstStyle/>
                    <a:p>
                      <a:pPr indent="0" lvl="0" marL="0" rtl="0" algn="ctr">
                        <a:spcBef>
                          <a:spcPts val="0"/>
                        </a:spcBef>
                        <a:spcAft>
                          <a:spcPts val="0"/>
                        </a:spcAft>
                        <a:buNone/>
                      </a:pPr>
                      <a:r>
                        <a:rPr lang="en" sz="1000">
                          <a:solidFill>
                            <a:srgbClr val="FF0000"/>
                          </a:solidFill>
                          <a:latin typeface="Proxima Nova"/>
                          <a:ea typeface="Proxima Nova"/>
                          <a:cs typeface="Proxima Nova"/>
                          <a:sym typeface="Proxima Nova"/>
                        </a:rPr>
                        <a:t>Green</a:t>
                      </a:r>
                      <a:endParaRPr sz="1000">
                        <a:solidFill>
                          <a:srgbClr val="FF0000"/>
                        </a:solidFill>
                        <a:latin typeface="Proxima Nova"/>
                        <a:ea typeface="Proxima Nova"/>
                        <a:cs typeface="Proxima Nova"/>
                        <a:sym typeface="Proxima Nova"/>
                      </a:endParaRPr>
                    </a:p>
                  </a:txBody>
                  <a:tcPr marT="18300" marB="18300" marR="18300" marL="183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3F3F3"/>
                    </a:solidFill>
                  </a:tcPr>
                </a:tc>
              </a:tr>
            </a:tbl>
          </a:graphicData>
        </a:graphic>
      </p:graphicFrame>
      <p:pic>
        <p:nvPicPr>
          <p:cNvPr id="176" name="Google Shape;176;p29"/>
          <p:cNvPicPr preferRelativeResize="0"/>
          <p:nvPr/>
        </p:nvPicPr>
        <p:blipFill rotWithShape="1">
          <a:blip r:embed="rId5">
            <a:alphaModFix/>
          </a:blip>
          <a:srcRect b="0" l="0" r="27341" t="0"/>
          <a:stretch/>
        </p:blipFill>
        <p:spPr>
          <a:xfrm>
            <a:off x="197550" y="2388900"/>
            <a:ext cx="2558116" cy="2638200"/>
          </a:xfrm>
          <a:prstGeom prst="rect">
            <a:avLst/>
          </a:prstGeom>
          <a:noFill/>
          <a:ln cap="flat" cmpd="sng" w="12700">
            <a:solidFill>
              <a:srgbClr val="000000"/>
            </a:solidFill>
            <a:prstDash val="solid"/>
            <a:miter lim="8000"/>
            <a:headEnd len="sm" w="sm" type="none"/>
            <a:tailEnd len="sm" w="sm" type="none"/>
          </a:ln>
        </p:spPr>
      </p:pic>
      <p:cxnSp>
        <p:nvCxnSpPr>
          <p:cNvPr id="177" name="Google Shape;177;p29"/>
          <p:cNvCxnSpPr/>
          <p:nvPr/>
        </p:nvCxnSpPr>
        <p:spPr>
          <a:xfrm flipH="1" rot="10800000">
            <a:off x="5569775" y="1400900"/>
            <a:ext cx="791400" cy="13392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311700" y="43900"/>
            <a:ext cx="85206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8D9C"/>
                </a:solidFill>
                <a:latin typeface="Proxima Nova"/>
                <a:ea typeface="Proxima Nova"/>
                <a:cs typeface="Proxima Nova"/>
                <a:sym typeface="Proxima Nova"/>
              </a:rPr>
              <a:t>Student Set-Up</a:t>
            </a:r>
            <a:endParaRPr b="1" sz="3600">
              <a:solidFill>
                <a:srgbClr val="008D9C"/>
              </a:solidFill>
              <a:latin typeface="Proxima Nova"/>
              <a:ea typeface="Proxima Nova"/>
              <a:cs typeface="Proxima Nova"/>
              <a:sym typeface="Proxima Nova"/>
            </a:endParaRPr>
          </a:p>
        </p:txBody>
      </p:sp>
      <p:sp>
        <p:nvSpPr>
          <p:cNvPr id="183" name="Google Shape;183;p30"/>
          <p:cNvSpPr txBox="1"/>
          <p:nvPr>
            <p:ph idx="1" type="body"/>
          </p:nvPr>
        </p:nvSpPr>
        <p:spPr>
          <a:xfrm>
            <a:off x="5975700" y="609650"/>
            <a:ext cx="3168300" cy="40098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Proxima Nova"/>
                <a:ea typeface="Proxima Nova"/>
                <a:cs typeface="Proxima Nova"/>
                <a:sym typeface="Proxima Nova"/>
              </a:rPr>
              <a:t>Make sure your binary sequence and grid table match. </a:t>
            </a:r>
            <a:endParaRPr sz="2400">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sz="2400">
                <a:solidFill>
                  <a:schemeClr val="dk1"/>
                </a:solidFill>
                <a:latin typeface="Proxima Nova"/>
                <a:ea typeface="Proxima Nova"/>
                <a:cs typeface="Proxima Nova"/>
                <a:sym typeface="Proxima Nova"/>
              </a:rPr>
              <a:t> </a:t>
            </a:r>
            <a:endParaRPr sz="2400">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b="1" lang="en" sz="2400">
                <a:solidFill>
                  <a:schemeClr val="dk1"/>
                </a:solidFill>
                <a:latin typeface="Proxima Nova"/>
                <a:ea typeface="Proxima Nova"/>
                <a:cs typeface="Proxima Nova"/>
                <a:sym typeface="Proxima Nova"/>
              </a:rPr>
              <a:t>Student 1</a:t>
            </a:r>
            <a:r>
              <a:rPr lang="en" sz="2400">
                <a:solidFill>
                  <a:schemeClr val="dk1"/>
                </a:solidFill>
                <a:latin typeface="Proxima Nova"/>
                <a:ea typeface="Proxima Nova"/>
                <a:cs typeface="Proxima Nova"/>
                <a:sym typeface="Proxima Nova"/>
              </a:rPr>
              <a:t> </a:t>
            </a:r>
            <a:endParaRPr sz="2400">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sz="2400">
                <a:solidFill>
                  <a:schemeClr val="dk1"/>
                </a:solidFill>
                <a:latin typeface="Proxima Nova"/>
                <a:ea typeface="Proxima Nova"/>
                <a:cs typeface="Proxima Nova"/>
                <a:sym typeface="Proxima Nova"/>
              </a:rPr>
              <a:t>Sequence Graph </a:t>
            </a:r>
            <a:endParaRPr sz="2400">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sz="2400">
                <a:solidFill>
                  <a:schemeClr val="dk1"/>
                </a:solidFill>
                <a:latin typeface="Proxima Nova"/>
                <a:ea typeface="Proxima Nova"/>
                <a:cs typeface="Proxima Nova"/>
                <a:sym typeface="Proxima Nova"/>
              </a:rPr>
              <a:t>&amp; </a:t>
            </a:r>
            <a:endParaRPr sz="2400">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b="1" lang="en" sz="2400">
                <a:solidFill>
                  <a:schemeClr val="dk1"/>
                </a:solidFill>
                <a:latin typeface="Proxima Nova"/>
                <a:ea typeface="Proxima Nova"/>
                <a:cs typeface="Proxima Nova"/>
                <a:sym typeface="Proxima Nova"/>
              </a:rPr>
              <a:t>Student 1</a:t>
            </a:r>
            <a:r>
              <a:rPr lang="en" sz="2400">
                <a:solidFill>
                  <a:schemeClr val="dk1"/>
                </a:solidFill>
                <a:latin typeface="Proxima Nova"/>
                <a:ea typeface="Proxima Nova"/>
                <a:cs typeface="Proxima Nova"/>
                <a:sym typeface="Proxima Nova"/>
              </a:rPr>
              <a:t> </a:t>
            </a:r>
            <a:endParaRPr sz="2400">
              <a:solidFill>
                <a:schemeClr val="dk1"/>
              </a:solidFill>
              <a:latin typeface="Proxima Nova"/>
              <a:ea typeface="Proxima Nova"/>
              <a:cs typeface="Proxima Nova"/>
              <a:sym typeface="Proxima Nova"/>
            </a:endParaRPr>
          </a:p>
          <a:p>
            <a:pPr indent="0" lvl="0" marL="0" rtl="0" algn="ctr">
              <a:lnSpc>
                <a:spcPct val="100000"/>
              </a:lnSpc>
              <a:spcBef>
                <a:spcPts val="0"/>
              </a:spcBef>
              <a:spcAft>
                <a:spcPts val="0"/>
              </a:spcAft>
              <a:buNone/>
            </a:pPr>
            <a:r>
              <a:rPr lang="en" sz="2400">
                <a:solidFill>
                  <a:schemeClr val="dk1"/>
                </a:solidFill>
                <a:latin typeface="Proxima Nova"/>
                <a:ea typeface="Proxima Nova"/>
                <a:cs typeface="Proxima Nova"/>
                <a:sym typeface="Proxima Nova"/>
              </a:rPr>
              <a:t>Grid Table</a:t>
            </a:r>
            <a:endParaRPr sz="2400">
              <a:solidFill>
                <a:schemeClr val="dk1"/>
              </a:solidFill>
              <a:latin typeface="Proxima Nova"/>
              <a:ea typeface="Proxima Nova"/>
              <a:cs typeface="Proxima Nova"/>
              <a:sym typeface="Proxima Nova"/>
            </a:endParaRPr>
          </a:p>
        </p:txBody>
      </p:sp>
      <p:pic>
        <p:nvPicPr>
          <p:cNvPr id="184" name="Google Shape;184;p30"/>
          <p:cNvPicPr preferRelativeResize="0"/>
          <p:nvPr/>
        </p:nvPicPr>
        <p:blipFill>
          <a:blip r:embed="rId3">
            <a:alphaModFix/>
          </a:blip>
          <a:stretch>
            <a:fillRect/>
          </a:stretch>
        </p:blipFill>
        <p:spPr>
          <a:xfrm>
            <a:off x="46025" y="657600"/>
            <a:ext cx="5897350" cy="4423006"/>
          </a:xfrm>
          <a:prstGeom prst="rect">
            <a:avLst/>
          </a:prstGeom>
          <a:noFill/>
          <a:ln>
            <a:noFill/>
          </a:ln>
        </p:spPr>
      </p:pic>
      <p:cxnSp>
        <p:nvCxnSpPr>
          <p:cNvPr id="185" name="Google Shape;185;p30"/>
          <p:cNvCxnSpPr/>
          <p:nvPr/>
        </p:nvCxnSpPr>
        <p:spPr>
          <a:xfrm rot="10800000">
            <a:off x="5544325" y="1667250"/>
            <a:ext cx="1182000" cy="636600"/>
          </a:xfrm>
          <a:prstGeom prst="straightConnector1">
            <a:avLst/>
          </a:prstGeom>
          <a:noFill/>
          <a:ln cap="flat" cmpd="sng" w="38100">
            <a:solidFill>
              <a:srgbClr val="00FF00"/>
            </a:solidFill>
            <a:prstDash val="solid"/>
            <a:round/>
            <a:headEnd len="med" w="med" type="none"/>
            <a:tailEnd len="med" w="med" type="triangle"/>
          </a:ln>
        </p:spPr>
      </p:cxnSp>
      <p:cxnSp>
        <p:nvCxnSpPr>
          <p:cNvPr id="186" name="Google Shape;186;p30"/>
          <p:cNvCxnSpPr/>
          <p:nvPr/>
        </p:nvCxnSpPr>
        <p:spPr>
          <a:xfrm flipH="1">
            <a:off x="5752300" y="3480675"/>
            <a:ext cx="1014600" cy="202800"/>
          </a:xfrm>
          <a:prstGeom prst="straightConnector1">
            <a:avLst/>
          </a:prstGeom>
          <a:noFill/>
          <a:ln cap="flat" cmpd="sng" w="38100">
            <a:solidFill>
              <a:srgbClr val="00FF00"/>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1"/>
          <p:cNvSpPr txBox="1"/>
          <p:nvPr>
            <p:ph type="title"/>
          </p:nvPr>
        </p:nvSpPr>
        <p:spPr>
          <a:xfrm>
            <a:off x="149375" y="-25"/>
            <a:ext cx="5400000" cy="90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8D9C"/>
                </a:solidFill>
                <a:latin typeface="Proxima Nova"/>
                <a:ea typeface="Proxima Nova"/>
                <a:cs typeface="Proxima Nova"/>
                <a:sym typeface="Proxima Nova"/>
              </a:rPr>
              <a:t>Check your work with your teacher before adding your Post-Its to the mosaic.</a:t>
            </a:r>
            <a:endParaRPr b="1" sz="2400">
              <a:solidFill>
                <a:srgbClr val="008D9C"/>
              </a:solidFill>
              <a:latin typeface="Proxima Nova"/>
              <a:ea typeface="Proxima Nova"/>
              <a:cs typeface="Proxima Nova"/>
              <a:sym typeface="Proxima Nova"/>
            </a:endParaRPr>
          </a:p>
        </p:txBody>
      </p:sp>
      <p:graphicFrame>
        <p:nvGraphicFramePr>
          <p:cNvPr id="192" name="Google Shape;192;p31"/>
          <p:cNvGraphicFramePr/>
          <p:nvPr/>
        </p:nvGraphicFramePr>
        <p:xfrm>
          <a:off x="5838825" y="155370"/>
          <a:ext cx="3000000" cy="3000000"/>
        </p:xfrm>
        <a:graphic>
          <a:graphicData uri="http://schemas.openxmlformats.org/drawingml/2006/table">
            <a:tbl>
              <a:tblPr bandRow="1">
                <a:noFill/>
                <a:tableStyleId>{BB080AEB-E708-488E-9B80-A09278EC881C}</a:tableStyleId>
              </a:tblPr>
              <a:tblGrid>
                <a:gridCol w="1624975"/>
                <a:gridCol w="967050"/>
              </a:tblGrid>
              <a:tr h="304450">
                <a:tc gridSpan="2">
                  <a:txBody>
                    <a:bodyPr>
                      <a:noAutofit/>
                    </a:bodyPr>
                    <a:lstStyle/>
                    <a:p>
                      <a:pPr indent="0" lvl="0" marL="0" rtl="0" algn="ctr">
                        <a:spcBef>
                          <a:spcPts val="0"/>
                        </a:spcBef>
                        <a:spcAft>
                          <a:spcPts val="0"/>
                        </a:spcAft>
                        <a:buNone/>
                      </a:pPr>
                      <a:r>
                        <a:rPr b="1" lang="en" sz="2400">
                          <a:latin typeface="Lora"/>
                          <a:ea typeface="Lora"/>
                          <a:cs typeface="Lora"/>
                          <a:sym typeface="Lora"/>
                        </a:rPr>
                        <a:t>Color</a:t>
                      </a:r>
                      <a:endParaRPr b="1" sz="2400">
                        <a:latin typeface="Lora"/>
                        <a:ea typeface="Lora"/>
                        <a:cs typeface="Lora"/>
                        <a:sym typeface="Lora"/>
                      </a:endParaRPr>
                    </a:p>
                  </a:txBody>
                  <a:tcPr marT="0" marB="0" marR="68575" marL="68575">
                    <a:solidFill>
                      <a:srgbClr val="F3F3F3"/>
                    </a:solidFill>
                  </a:tcPr>
                </a:tc>
                <a:tc hMerge="1"/>
              </a:tr>
              <a:tr h="307650">
                <a:tc>
                  <a:txBody>
                    <a:bodyPr>
                      <a:noAutofit/>
                    </a:bodyPr>
                    <a:lstStyle/>
                    <a:p>
                      <a:pPr indent="0" lvl="0" marL="0" rtl="0" algn="ctr">
                        <a:spcBef>
                          <a:spcPts val="0"/>
                        </a:spcBef>
                        <a:spcAft>
                          <a:spcPts val="0"/>
                        </a:spcAft>
                        <a:buNone/>
                      </a:pPr>
                      <a:r>
                        <a:rPr lang="en" sz="2000">
                          <a:latin typeface="Lora"/>
                          <a:ea typeface="Lora"/>
                          <a:cs typeface="Lora"/>
                          <a:sym typeface="Lora"/>
                        </a:rPr>
                        <a:t>Hot Pink</a:t>
                      </a:r>
                      <a:endParaRPr sz="2000">
                        <a:latin typeface="Lora"/>
                        <a:ea typeface="Lora"/>
                        <a:cs typeface="Lora"/>
                        <a:sym typeface="Lora"/>
                      </a:endParaRPr>
                    </a:p>
                  </a:txBody>
                  <a:tcPr marT="0" marB="0" marR="68575" marL="68575" anchor="ctr">
                    <a:solidFill>
                      <a:srgbClr val="F3F3F3"/>
                    </a:solidFill>
                  </a:tcPr>
                </a:tc>
                <a:tc>
                  <a:txBody>
                    <a:bodyPr>
                      <a:noAutofit/>
                    </a:bodyPr>
                    <a:lstStyle/>
                    <a:p>
                      <a:pPr indent="0" lvl="0" marL="0" rtl="0" algn="ctr">
                        <a:spcBef>
                          <a:spcPts val="0"/>
                        </a:spcBef>
                        <a:spcAft>
                          <a:spcPts val="0"/>
                        </a:spcAft>
                        <a:buNone/>
                      </a:pPr>
                      <a:r>
                        <a:t/>
                      </a:r>
                      <a:endParaRPr sz="2400">
                        <a:latin typeface="Lora"/>
                        <a:ea typeface="Lora"/>
                        <a:cs typeface="Lora"/>
                        <a:sym typeface="Lora"/>
                      </a:endParaRPr>
                    </a:p>
                  </a:txBody>
                  <a:tcPr marT="0" marB="0" marR="68575" marL="68575">
                    <a:solidFill>
                      <a:srgbClr val="FF18A1"/>
                    </a:solidFill>
                  </a:tcPr>
                </a:tc>
              </a:tr>
              <a:tr h="307650">
                <a:tc>
                  <a:txBody>
                    <a:bodyPr>
                      <a:noAutofit/>
                    </a:bodyPr>
                    <a:lstStyle/>
                    <a:p>
                      <a:pPr indent="0" lvl="0" marL="0" rtl="0" algn="ctr">
                        <a:spcBef>
                          <a:spcPts val="0"/>
                        </a:spcBef>
                        <a:spcAft>
                          <a:spcPts val="0"/>
                        </a:spcAft>
                        <a:buNone/>
                      </a:pPr>
                      <a:r>
                        <a:rPr lang="en" sz="2000">
                          <a:latin typeface="Lora"/>
                          <a:ea typeface="Lora"/>
                          <a:cs typeface="Lora"/>
                          <a:sym typeface="Lora"/>
                        </a:rPr>
                        <a:t>Blue</a:t>
                      </a:r>
                      <a:endParaRPr sz="2000">
                        <a:latin typeface="Lora"/>
                        <a:ea typeface="Lora"/>
                        <a:cs typeface="Lora"/>
                        <a:sym typeface="Lora"/>
                      </a:endParaRPr>
                    </a:p>
                  </a:txBody>
                  <a:tcPr marT="0" marB="0" marR="68575" marL="68575" anchor="ctr">
                    <a:solidFill>
                      <a:srgbClr val="F3F3F3"/>
                    </a:solidFill>
                  </a:tcPr>
                </a:tc>
                <a:tc>
                  <a:txBody>
                    <a:bodyPr>
                      <a:noAutofit/>
                    </a:bodyPr>
                    <a:lstStyle/>
                    <a:p>
                      <a:pPr indent="0" lvl="0" marL="0" rtl="0" algn="ctr">
                        <a:spcBef>
                          <a:spcPts val="0"/>
                        </a:spcBef>
                        <a:spcAft>
                          <a:spcPts val="0"/>
                        </a:spcAft>
                        <a:buNone/>
                      </a:pPr>
                      <a:r>
                        <a:t/>
                      </a:r>
                      <a:endParaRPr sz="2400">
                        <a:latin typeface="Lora"/>
                        <a:ea typeface="Lora"/>
                        <a:cs typeface="Lora"/>
                        <a:sym typeface="Lora"/>
                      </a:endParaRPr>
                    </a:p>
                  </a:txBody>
                  <a:tcPr marT="0" marB="0" marR="68575" marL="68575">
                    <a:solidFill>
                      <a:srgbClr val="00CCF9"/>
                    </a:solidFill>
                  </a:tcPr>
                </a:tc>
              </a:tr>
              <a:tr h="307650">
                <a:tc>
                  <a:txBody>
                    <a:bodyPr>
                      <a:noAutofit/>
                    </a:bodyPr>
                    <a:lstStyle/>
                    <a:p>
                      <a:pPr indent="0" lvl="0" marL="0" rtl="0" algn="ctr">
                        <a:spcBef>
                          <a:spcPts val="0"/>
                        </a:spcBef>
                        <a:spcAft>
                          <a:spcPts val="0"/>
                        </a:spcAft>
                        <a:buNone/>
                      </a:pPr>
                      <a:r>
                        <a:rPr lang="en" sz="2000">
                          <a:latin typeface="Lora"/>
                          <a:ea typeface="Lora"/>
                          <a:cs typeface="Lora"/>
                          <a:sym typeface="Lora"/>
                        </a:rPr>
                        <a:t>Orange</a:t>
                      </a:r>
                      <a:endParaRPr sz="2000">
                        <a:latin typeface="Lora"/>
                        <a:ea typeface="Lora"/>
                        <a:cs typeface="Lora"/>
                        <a:sym typeface="Lora"/>
                      </a:endParaRPr>
                    </a:p>
                  </a:txBody>
                  <a:tcPr marT="0" marB="0" marR="68575" marL="68575" anchor="ctr">
                    <a:solidFill>
                      <a:srgbClr val="F3F3F3"/>
                    </a:solidFill>
                  </a:tcPr>
                </a:tc>
                <a:tc>
                  <a:txBody>
                    <a:bodyPr>
                      <a:noAutofit/>
                    </a:bodyPr>
                    <a:lstStyle/>
                    <a:p>
                      <a:pPr indent="0" lvl="0" marL="0" rtl="0" algn="ctr">
                        <a:spcBef>
                          <a:spcPts val="0"/>
                        </a:spcBef>
                        <a:spcAft>
                          <a:spcPts val="0"/>
                        </a:spcAft>
                        <a:buNone/>
                      </a:pPr>
                      <a:r>
                        <a:t/>
                      </a:r>
                      <a:endParaRPr sz="2400">
                        <a:latin typeface="Lora"/>
                        <a:ea typeface="Lora"/>
                        <a:cs typeface="Lora"/>
                        <a:sym typeface="Lora"/>
                      </a:endParaRPr>
                    </a:p>
                  </a:txBody>
                  <a:tcPr marT="0" marB="0" marR="68575" marL="68575">
                    <a:solidFill>
                      <a:srgbClr val="FFBC1B"/>
                    </a:solidFill>
                  </a:tcPr>
                </a:tc>
              </a:tr>
              <a:tr h="307650">
                <a:tc>
                  <a:txBody>
                    <a:bodyPr>
                      <a:noAutofit/>
                    </a:bodyPr>
                    <a:lstStyle/>
                    <a:p>
                      <a:pPr indent="0" lvl="0" marL="0" rtl="0" algn="ctr">
                        <a:spcBef>
                          <a:spcPts val="0"/>
                        </a:spcBef>
                        <a:spcAft>
                          <a:spcPts val="0"/>
                        </a:spcAft>
                        <a:buNone/>
                      </a:pPr>
                      <a:r>
                        <a:rPr lang="en" sz="2000">
                          <a:latin typeface="Lora"/>
                          <a:ea typeface="Lora"/>
                          <a:cs typeface="Lora"/>
                          <a:sym typeface="Lora"/>
                        </a:rPr>
                        <a:t>Green</a:t>
                      </a:r>
                      <a:endParaRPr sz="2000">
                        <a:latin typeface="Lora"/>
                        <a:ea typeface="Lora"/>
                        <a:cs typeface="Lora"/>
                        <a:sym typeface="Lora"/>
                      </a:endParaRPr>
                    </a:p>
                  </a:txBody>
                  <a:tcPr marT="0" marB="0" marR="68575" marL="68575" anchor="ctr">
                    <a:solidFill>
                      <a:srgbClr val="F3F3F3"/>
                    </a:solidFill>
                  </a:tcPr>
                </a:tc>
                <a:tc>
                  <a:txBody>
                    <a:bodyPr>
                      <a:noAutofit/>
                    </a:bodyPr>
                    <a:lstStyle/>
                    <a:p>
                      <a:pPr indent="0" lvl="0" marL="0" rtl="0" algn="ctr">
                        <a:spcBef>
                          <a:spcPts val="0"/>
                        </a:spcBef>
                        <a:spcAft>
                          <a:spcPts val="0"/>
                        </a:spcAft>
                        <a:buNone/>
                      </a:pPr>
                      <a:r>
                        <a:t/>
                      </a:r>
                      <a:endParaRPr sz="2400">
                        <a:latin typeface="Lora"/>
                        <a:ea typeface="Lora"/>
                        <a:cs typeface="Lora"/>
                        <a:sym typeface="Lora"/>
                      </a:endParaRPr>
                    </a:p>
                  </a:txBody>
                  <a:tcPr marT="0" marB="0" marR="68575" marL="68575">
                    <a:solidFill>
                      <a:srgbClr val="7CD83A"/>
                    </a:solidFill>
                  </a:tcPr>
                </a:tc>
              </a:tr>
              <a:tr h="307650">
                <a:tc>
                  <a:txBody>
                    <a:bodyPr>
                      <a:noAutofit/>
                    </a:bodyPr>
                    <a:lstStyle/>
                    <a:p>
                      <a:pPr indent="0" lvl="0" marL="0" rtl="0" algn="ctr">
                        <a:spcBef>
                          <a:spcPts val="0"/>
                        </a:spcBef>
                        <a:spcAft>
                          <a:spcPts val="0"/>
                        </a:spcAft>
                        <a:buNone/>
                      </a:pPr>
                      <a:r>
                        <a:rPr lang="en" sz="2000">
                          <a:latin typeface="Lora"/>
                          <a:ea typeface="Lora"/>
                          <a:cs typeface="Lora"/>
                          <a:sym typeface="Lora"/>
                        </a:rPr>
                        <a:t>Fuchsia</a:t>
                      </a:r>
                      <a:endParaRPr sz="2000">
                        <a:latin typeface="Lora"/>
                        <a:ea typeface="Lora"/>
                        <a:cs typeface="Lora"/>
                        <a:sym typeface="Lora"/>
                      </a:endParaRPr>
                    </a:p>
                  </a:txBody>
                  <a:tcPr marT="0" marB="0" marR="68575" marL="68575" anchor="ctr">
                    <a:solidFill>
                      <a:srgbClr val="F3F3F3"/>
                    </a:solidFill>
                  </a:tcPr>
                </a:tc>
                <a:tc>
                  <a:txBody>
                    <a:bodyPr>
                      <a:noAutofit/>
                    </a:bodyPr>
                    <a:lstStyle/>
                    <a:p>
                      <a:pPr indent="0" lvl="0" marL="0" rtl="0" algn="ctr">
                        <a:spcBef>
                          <a:spcPts val="0"/>
                        </a:spcBef>
                        <a:spcAft>
                          <a:spcPts val="0"/>
                        </a:spcAft>
                        <a:buNone/>
                      </a:pPr>
                      <a:r>
                        <a:t/>
                      </a:r>
                      <a:endParaRPr sz="2400">
                        <a:latin typeface="Lora"/>
                        <a:ea typeface="Lora"/>
                        <a:cs typeface="Lora"/>
                        <a:sym typeface="Lora"/>
                      </a:endParaRPr>
                    </a:p>
                  </a:txBody>
                  <a:tcPr marT="0" marB="0" marR="68575" marL="68575">
                    <a:solidFill>
                      <a:srgbClr val="CA1F70"/>
                    </a:solidFill>
                  </a:tcPr>
                </a:tc>
              </a:tr>
              <a:tr h="307650">
                <a:tc>
                  <a:txBody>
                    <a:bodyPr>
                      <a:noAutofit/>
                    </a:bodyPr>
                    <a:lstStyle/>
                    <a:p>
                      <a:pPr indent="0" lvl="0" marL="0" rtl="0" algn="ctr">
                        <a:spcBef>
                          <a:spcPts val="0"/>
                        </a:spcBef>
                        <a:spcAft>
                          <a:spcPts val="0"/>
                        </a:spcAft>
                        <a:buNone/>
                      </a:pPr>
                      <a:r>
                        <a:rPr lang="en" sz="2000">
                          <a:latin typeface="Lora"/>
                          <a:ea typeface="Lora"/>
                          <a:cs typeface="Lora"/>
                          <a:sym typeface="Lora"/>
                        </a:rPr>
                        <a:t>Olive</a:t>
                      </a:r>
                      <a:endParaRPr sz="2000">
                        <a:latin typeface="Lora"/>
                        <a:ea typeface="Lora"/>
                        <a:cs typeface="Lora"/>
                        <a:sym typeface="Lora"/>
                      </a:endParaRPr>
                    </a:p>
                  </a:txBody>
                  <a:tcPr marT="0" marB="0" marR="68575" marL="68575" anchor="ctr">
                    <a:solidFill>
                      <a:srgbClr val="F3F3F3"/>
                    </a:solidFill>
                  </a:tcPr>
                </a:tc>
                <a:tc>
                  <a:txBody>
                    <a:bodyPr>
                      <a:noAutofit/>
                    </a:bodyPr>
                    <a:lstStyle/>
                    <a:p>
                      <a:pPr indent="0" lvl="0" marL="0" rtl="0" algn="ctr">
                        <a:spcBef>
                          <a:spcPts val="0"/>
                        </a:spcBef>
                        <a:spcAft>
                          <a:spcPts val="0"/>
                        </a:spcAft>
                        <a:buNone/>
                      </a:pPr>
                      <a:r>
                        <a:t/>
                      </a:r>
                      <a:endParaRPr sz="2400">
                        <a:latin typeface="Lora"/>
                        <a:ea typeface="Lora"/>
                        <a:cs typeface="Lora"/>
                        <a:sym typeface="Lora"/>
                      </a:endParaRPr>
                    </a:p>
                  </a:txBody>
                  <a:tcPr marT="0" marB="0" marR="68575" marL="68575">
                    <a:solidFill>
                      <a:srgbClr val="AFBF00"/>
                    </a:solidFill>
                  </a:tcPr>
                </a:tc>
              </a:tr>
              <a:tr h="307650">
                <a:tc>
                  <a:txBody>
                    <a:bodyPr>
                      <a:noAutofit/>
                    </a:bodyPr>
                    <a:lstStyle/>
                    <a:p>
                      <a:pPr indent="0" lvl="0" marL="0" rtl="0" algn="ctr">
                        <a:spcBef>
                          <a:spcPts val="0"/>
                        </a:spcBef>
                        <a:spcAft>
                          <a:spcPts val="0"/>
                        </a:spcAft>
                        <a:buNone/>
                      </a:pPr>
                      <a:r>
                        <a:rPr lang="en" sz="2000">
                          <a:latin typeface="Lora"/>
                          <a:ea typeface="Lora"/>
                          <a:cs typeface="Lora"/>
                          <a:sym typeface="Lora"/>
                        </a:rPr>
                        <a:t>Gold</a:t>
                      </a:r>
                      <a:endParaRPr sz="2000">
                        <a:latin typeface="Lora"/>
                        <a:ea typeface="Lora"/>
                        <a:cs typeface="Lora"/>
                        <a:sym typeface="Lora"/>
                      </a:endParaRPr>
                    </a:p>
                  </a:txBody>
                  <a:tcPr marT="0" marB="0" marR="68575" marL="68575" anchor="ctr">
                    <a:solidFill>
                      <a:srgbClr val="F3F3F3"/>
                    </a:solidFill>
                  </a:tcPr>
                </a:tc>
                <a:tc>
                  <a:txBody>
                    <a:bodyPr>
                      <a:noAutofit/>
                    </a:bodyPr>
                    <a:lstStyle/>
                    <a:p>
                      <a:pPr indent="0" lvl="0" marL="0" rtl="0" algn="ctr">
                        <a:spcBef>
                          <a:spcPts val="0"/>
                        </a:spcBef>
                        <a:spcAft>
                          <a:spcPts val="0"/>
                        </a:spcAft>
                        <a:buNone/>
                      </a:pPr>
                      <a:r>
                        <a:t/>
                      </a:r>
                      <a:endParaRPr sz="2400">
                        <a:latin typeface="Lora"/>
                        <a:ea typeface="Lora"/>
                        <a:cs typeface="Lora"/>
                        <a:sym typeface="Lora"/>
                      </a:endParaRPr>
                    </a:p>
                  </a:txBody>
                  <a:tcPr marT="0" marB="0" marR="68575" marL="68575">
                    <a:solidFill>
                      <a:srgbClr val="FFE94E"/>
                    </a:solidFill>
                  </a:tcPr>
                </a:tc>
              </a:tr>
              <a:tr h="307650">
                <a:tc>
                  <a:txBody>
                    <a:bodyPr>
                      <a:noAutofit/>
                    </a:bodyPr>
                    <a:lstStyle/>
                    <a:p>
                      <a:pPr indent="0" lvl="0" marL="0" rtl="0" algn="ctr">
                        <a:spcBef>
                          <a:spcPts val="0"/>
                        </a:spcBef>
                        <a:spcAft>
                          <a:spcPts val="0"/>
                        </a:spcAft>
                        <a:buNone/>
                      </a:pPr>
                      <a:r>
                        <a:rPr lang="en" sz="2000">
                          <a:latin typeface="Lora"/>
                          <a:ea typeface="Lora"/>
                          <a:cs typeface="Lora"/>
                          <a:sym typeface="Lora"/>
                        </a:rPr>
                        <a:t>Red</a:t>
                      </a:r>
                      <a:endParaRPr sz="2000">
                        <a:latin typeface="Lora"/>
                        <a:ea typeface="Lora"/>
                        <a:cs typeface="Lora"/>
                        <a:sym typeface="Lora"/>
                      </a:endParaRPr>
                    </a:p>
                  </a:txBody>
                  <a:tcPr marT="0" marB="0" marR="68575" marL="68575" anchor="ctr">
                    <a:solidFill>
                      <a:srgbClr val="F3F3F3"/>
                    </a:solidFill>
                  </a:tcPr>
                </a:tc>
                <a:tc>
                  <a:txBody>
                    <a:bodyPr>
                      <a:noAutofit/>
                    </a:bodyPr>
                    <a:lstStyle/>
                    <a:p>
                      <a:pPr indent="0" lvl="0" marL="0" rtl="0" algn="ctr">
                        <a:spcBef>
                          <a:spcPts val="0"/>
                        </a:spcBef>
                        <a:spcAft>
                          <a:spcPts val="0"/>
                        </a:spcAft>
                        <a:buNone/>
                      </a:pPr>
                      <a:r>
                        <a:t/>
                      </a:r>
                      <a:endParaRPr sz="2400">
                        <a:latin typeface="Lora"/>
                        <a:ea typeface="Lora"/>
                        <a:cs typeface="Lora"/>
                        <a:sym typeface="Lora"/>
                      </a:endParaRPr>
                    </a:p>
                  </a:txBody>
                  <a:tcPr marT="0" marB="0" marR="68575" marL="68575">
                    <a:solidFill>
                      <a:srgbClr val="DA4E19"/>
                    </a:solidFill>
                  </a:tcPr>
                </a:tc>
              </a:tr>
              <a:tr h="307650">
                <a:tc>
                  <a:txBody>
                    <a:bodyPr>
                      <a:noAutofit/>
                    </a:bodyPr>
                    <a:lstStyle/>
                    <a:p>
                      <a:pPr indent="0" lvl="0" marL="0" rtl="0" algn="ctr">
                        <a:spcBef>
                          <a:spcPts val="0"/>
                        </a:spcBef>
                        <a:spcAft>
                          <a:spcPts val="0"/>
                        </a:spcAft>
                        <a:buNone/>
                      </a:pPr>
                      <a:r>
                        <a:rPr lang="en" sz="2000">
                          <a:latin typeface="Lora"/>
                          <a:ea typeface="Lora"/>
                          <a:cs typeface="Lora"/>
                          <a:sym typeface="Lora"/>
                        </a:rPr>
                        <a:t>Pink</a:t>
                      </a:r>
                      <a:endParaRPr sz="2000">
                        <a:latin typeface="Lora"/>
                        <a:ea typeface="Lora"/>
                        <a:cs typeface="Lora"/>
                        <a:sym typeface="Lora"/>
                      </a:endParaRPr>
                    </a:p>
                  </a:txBody>
                  <a:tcPr marT="0" marB="0" marR="68575" marL="68575" anchor="ctr">
                    <a:solidFill>
                      <a:srgbClr val="F3F3F3"/>
                    </a:solidFill>
                  </a:tcPr>
                </a:tc>
                <a:tc>
                  <a:txBody>
                    <a:bodyPr>
                      <a:noAutofit/>
                    </a:bodyPr>
                    <a:lstStyle/>
                    <a:p>
                      <a:pPr indent="0" lvl="0" marL="0" rtl="0" algn="ctr">
                        <a:spcBef>
                          <a:spcPts val="0"/>
                        </a:spcBef>
                        <a:spcAft>
                          <a:spcPts val="0"/>
                        </a:spcAft>
                        <a:buNone/>
                      </a:pPr>
                      <a:r>
                        <a:t/>
                      </a:r>
                      <a:endParaRPr sz="2400">
                        <a:latin typeface="Lora"/>
                        <a:ea typeface="Lora"/>
                        <a:cs typeface="Lora"/>
                        <a:sym typeface="Lora"/>
                      </a:endParaRPr>
                    </a:p>
                  </a:txBody>
                  <a:tcPr marT="0" marB="0" marR="68575" marL="68575">
                    <a:solidFill>
                      <a:srgbClr val="FF87DC"/>
                    </a:solidFill>
                  </a:tcPr>
                </a:tc>
              </a:tr>
              <a:tr h="307650">
                <a:tc>
                  <a:txBody>
                    <a:bodyPr>
                      <a:noAutofit/>
                    </a:bodyPr>
                    <a:lstStyle/>
                    <a:p>
                      <a:pPr indent="0" lvl="0" marL="0" rtl="0" algn="ctr">
                        <a:spcBef>
                          <a:spcPts val="0"/>
                        </a:spcBef>
                        <a:spcAft>
                          <a:spcPts val="0"/>
                        </a:spcAft>
                        <a:buNone/>
                      </a:pPr>
                      <a:r>
                        <a:rPr lang="en" sz="2000">
                          <a:latin typeface="Lora"/>
                          <a:ea typeface="Lora"/>
                          <a:cs typeface="Lora"/>
                          <a:sym typeface="Lora"/>
                        </a:rPr>
                        <a:t>Teal</a:t>
                      </a:r>
                      <a:endParaRPr sz="2000">
                        <a:latin typeface="Lora"/>
                        <a:ea typeface="Lora"/>
                        <a:cs typeface="Lora"/>
                        <a:sym typeface="Lora"/>
                      </a:endParaRPr>
                    </a:p>
                  </a:txBody>
                  <a:tcPr marT="0" marB="0" marR="68575" marL="68575" anchor="ctr">
                    <a:solidFill>
                      <a:srgbClr val="F3F3F3"/>
                    </a:solidFill>
                  </a:tcPr>
                </a:tc>
                <a:tc>
                  <a:txBody>
                    <a:bodyPr>
                      <a:noAutofit/>
                    </a:bodyPr>
                    <a:lstStyle/>
                    <a:p>
                      <a:pPr indent="0" lvl="0" marL="0" rtl="0" algn="ctr">
                        <a:spcBef>
                          <a:spcPts val="0"/>
                        </a:spcBef>
                        <a:spcAft>
                          <a:spcPts val="0"/>
                        </a:spcAft>
                        <a:buNone/>
                      </a:pPr>
                      <a:r>
                        <a:t/>
                      </a:r>
                      <a:endParaRPr sz="2400">
                        <a:latin typeface="Lora"/>
                        <a:ea typeface="Lora"/>
                        <a:cs typeface="Lora"/>
                        <a:sym typeface="Lora"/>
                      </a:endParaRPr>
                    </a:p>
                  </a:txBody>
                  <a:tcPr marT="0" marB="0" marR="68575" marL="68575">
                    <a:solidFill>
                      <a:srgbClr val="5FFFD2"/>
                    </a:solidFill>
                  </a:tcPr>
                </a:tc>
              </a:tr>
              <a:tr h="307650">
                <a:tc>
                  <a:txBody>
                    <a:bodyPr>
                      <a:noAutofit/>
                    </a:bodyPr>
                    <a:lstStyle/>
                    <a:p>
                      <a:pPr indent="0" lvl="0" marL="0" rtl="0" algn="ctr">
                        <a:spcBef>
                          <a:spcPts val="0"/>
                        </a:spcBef>
                        <a:spcAft>
                          <a:spcPts val="0"/>
                        </a:spcAft>
                        <a:buNone/>
                      </a:pPr>
                      <a:r>
                        <a:rPr lang="en" sz="2000">
                          <a:latin typeface="Lora"/>
                          <a:ea typeface="Lora"/>
                          <a:cs typeface="Lora"/>
                          <a:sym typeface="Lora"/>
                        </a:rPr>
                        <a:t>Tangerine</a:t>
                      </a:r>
                      <a:endParaRPr sz="2000">
                        <a:latin typeface="Lora"/>
                        <a:ea typeface="Lora"/>
                        <a:cs typeface="Lora"/>
                        <a:sym typeface="Lora"/>
                      </a:endParaRPr>
                    </a:p>
                  </a:txBody>
                  <a:tcPr marT="0" marB="0" marR="68575" marL="68575" anchor="ctr">
                    <a:solidFill>
                      <a:srgbClr val="F3F3F3"/>
                    </a:solidFill>
                  </a:tcPr>
                </a:tc>
                <a:tc>
                  <a:txBody>
                    <a:bodyPr>
                      <a:noAutofit/>
                    </a:bodyPr>
                    <a:lstStyle/>
                    <a:p>
                      <a:pPr indent="0" lvl="0" marL="0" rtl="0" algn="ctr">
                        <a:spcBef>
                          <a:spcPts val="0"/>
                        </a:spcBef>
                        <a:spcAft>
                          <a:spcPts val="0"/>
                        </a:spcAft>
                        <a:buNone/>
                      </a:pPr>
                      <a:r>
                        <a:t/>
                      </a:r>
                      <a:endParaRPr sz="2400">
                        <a:latin typeface="Lora"/>
                        <a:ea typeface="Lora"/>
                        <a:cs typeface="Lora"/>
                        <a:sym typeface="Lora"/>
                      </a:endParaRPr>
                    </a:p>
                  </a:txBody>
                  <a:tcPr marT="0" marB="0" marR="68575" marL="68575">
                    <a:solidFill>
                      <a:srgbClr val="FFBC1B"/>
                    </a:solidFill>
                  </a:tcPr>
                </a:tc>
              </a:tr>
              <a:tr h="307650">
                <a:tc>
                  <a:txBody>
                    <a:bodyPr>
                      <a:noAutofit/>
                    </a:bodyPr>
                    <a:lstStyle/>
                    <a:p>
                      <a:pPr indent="0" lvl="0" marL="0" rtl="0" algn="ctr">
                        <a:spcBef>
                          <a:spcPts val="0"/>
                        </a:spcBef>
                        <a:spcAft>
                          <a:spcPts val="0"/>
                        </a:spcAft>
                        <a:buNone/>
                      </a:pPr>
                      <a:r>
                        <a:rPr lang="en" sz="2000">
                          <a:latin typeface="Lora"/>
                          <a:ea typeface="Lora"/>
                          <a:cs typeface="Lora"/>
                          <a:sym typeface="Lora"/>
                        </a:rPr>
                        <a:t>Lime</a:t>
                      </a:r>
                      <a:endParaRPr sz="2000">
                        <a:latin typeface="Lora"/>
                        <a:ea typeface="Lora"/>
                        <a:cs typeface="Lora"/>
                        <a:sym typeface="Lora"/>
                      </a:endParaRPr>
                    </a:p>
                  </a:txBody>
                  <a:tcPr marT="0" marB="0" marR="68575" marL="68575" anchor="ctr">
                    <a:solidFill>
                      <a:srgbClr val="F3F3F3"/>
                    </a:solidFill>
                  </a:tcPr>
                </a:tc>
                <a:tc>
                  <a:txBody>
                    <a:bodyPr>
                      <a:noAutofit/>
                    </a:bodyPr>
                    <a:lstStyle/>
                    <a:p>
                      <a:pPr indent="0" lvl="0" marL="0" rtl="0" algn="ctr">
                        <a:spcBef>
                          <a:spcPts val="0"/>
                        </a:spcBef>
                        <a:spcAft>
                          <a:spcPts val="0"/>
                        </a:spcAft>
                        <a:buNone/>
                      </a:pPr>
                      <a:r>
                        <a:t/>
                      </a:r>
                      <a:endParaRPr sz="2400">
                        <a:latin typeface="Lora"/>
                        <a:ea typeface="Lora"/>
                        <a:cs typeface="Lora"/>
                        <a:sym typeface="Lora"/>
                      </a:endParaRPr>
                    </a:p>
                  </a:txBody>
                  <a:tcPr marT="0" marB="0" marR="68575" marL="68575">
                    <a:solidFill>
                      <a:srgbClr val="00FA00"/>
                    </a:solidFill>
                  </a:tcPr>
                </a:tc>
              </a:tr>
            </a:tbl>
          </a:graphicData>
        </a:graphic>
      </p:graphicFrame>
      <p:pic>
        <p:nvPicPr>
          <p:cNvPr id="193" name="Google Shape;193;p31"/>
          <p:cNvPicPr preferRelativeResize="0"/>
          <p:nvPr/>
        </p:nvPicPr>
        <p:blipFill>
          <a:blip r:embed="rId3">
            <a:alphaModFix/>
          </a:blip>
          <a:stretch>
            <a:fillRect/>
          </a:stretch>
        </p:blipFill>
        <p:spPr>
          <a:xfrm>
            <a:off x="1814002" y="883075"/>
            <a:ext cx="2955550" cy="4084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1807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008D9C"/>
                </a:solidFill>
                <a:latin typeface="Proxima Nova"/>
                <a:ea typeface="Proxima Nova"/>
                <a:cs typeface="Proxima Nova"/>
                <a:sym typeface="Proxima Nova"/>
              </a:rPr>
              <a:t>How Exactly Does BINARY CODE Work?</a:t>
            </a:r>
            <a:endParaRPr b="1" sz="3000">
              <a:solidFill>
                <a:srgbClr val="008D9C"/>
              </a:solidFill>
              <a:latin typeface="Proxima Nova"/>
              <a:ea typeface="Proxima Nova"/>
              <a:cs typeface="Proxima Nova"/>
              <a:sym typeface="Proxima Nova"/>
            </a:endParaRPr>
          </a:p>
        </p:txBody>
      </p:sp>
      <p:pic>
        <p:nvPicPr>
          <p:cNvPr descr="Check out our Patreon page: https://www.patreon.com/teded&#10;&#10;View full lesson: https://ed.ted.com/lessons/how-exactly-does-binary-code-work-jose-americo-n-l-f-freitas&#10;&#10;Imagine trying to use words to describe every scene in a film, every note in a song, or every street in your town. Now imagine trying to do it using only the numbers 1 and 0. Every time you use the Internet to watch a movie, listen to music, or check directions, that’s exactly what your device is doing, using the language of binary code. José Américo N L F de Freitas explains how binary works.&#10;&#10;Lesson by José Américo N L F de Freitas, animation by Qa'ed Mai.&#10;&#10;Thank you so much to our patrons for your support! Without you this video would not be possible! Bev Millar, Rishi Pasham, Jhuval, SookKwan Loong, Daniel Day, Nick Johnson, Bruno Pinho, Javier Aldavaz, Rodrigo Carballo, Marc Veale, Boytsov Ilya, maxi kobi einy, Misaki Sato, Craig Sheldon, Andrew Bosco, Catherine Sverko, Nik Maier, Mark Morris, Tamás Drávai, Adi V, Peter Liu, Leora Allen, Hiroshi Uchiyama, Michal Salman, Julie Cummings-Debrot, Gilly , Ka-Hei Law, Maya Toll, Aleksandar Srbinovski, Ricardo Rendon Cepeda, Renhe Ji, Andrés Melo Gámez, Tim Leistikow, Moonlight , Shawar Khan, Chris, Megan Douglas, Barbara Smalley, Filip Dabrowski, Joe Giamartino, Clair Chen, Vik Nagjee, Karen Goepen-Wee, Della Palacios, and Bah Becerra." id="62" name="Google Shape;62;p14" title="How exactly does binary code work? - José Américo N L F de Freitas">
            <a:hlinkClick r:id="rId3"/>
          </p:cNvPr>
          <p:cNvPicPr preferRelativeResize="0"/>
          <p:nvPr/>
        </p:nvPicPr>
        <p:blipFill>
          <a:blip r:embed="rId4">
            <a:alphaModFix/>
          </a:blip>
          <a:stretch>
            <a:fillRect/>
          </a:stretch>
        </p:blipFill>
        <p:spPr>
          <a:xfrm>
            <a:off x="1884563" y="753450"/>
            <a:ext cx="5374874" cy="40311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pic>
        <p:nvPicPr>
          <p:cNvPr id="198" name="Google Shape;198;p32"/>
          <p:cNvPicPr preferRelativeResize="0"/>
          <p:nvPr/>
        </p:nvPicPr>
        <p:blipFill rotWithShape="1">
          <a:blip r:embed="rId3">
            <a:alphaModFix/>
          </a:blip>
          <a:srcRect b="8157" l="6569" r="4048" t="10270"/>
          <a:stretch/>
        </p:blipFill>
        <p:spPr>
          <a:xfrm>
            <a:off x="1134375" y="233125"/>
            <a:ext cx="6832950" cy="4677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1489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008D9C"/>
                </a:solidFill>
                <a:latin typeface="Proxima Nova"/>
                <a:ea typeface="Proxima Nova"/>
                <a:cs typeface="Proxima Nova"/>
                <a:sym typeface="Proxima Nova"/>
              </a:rPr>
              <a:t>Your Task</a:t>
            </a:r>
            <a:endParaRPr b="1" sz="3600">
              <a:solidFill>
                <a:srgbClr val="008D9C"/>
              </a:solidFill>
              <a:latin typeface="Proxima Nova"/>
              <a:ea typeface="Proxima Nova"/>
              <a:cs typeface="Proxima Nova"/>
              <a:sym typeface="Proxima Nova"/>
            </a:endParaRPr>
          </a:p>
        </p:txBody>
      </p:sp>
      <p:sp>
        <p:nvSpPr>
          <p:cNvPr id="68" name="Google Shape;68;p15"/>
          <p:cNvSpPr txBox="1"/>
          <p:nvPr>
            <p:ph idx="1" type="body"/>
          </p:nvPr>
        </p:nvSpPr>
        <p:spPr>
          <a:xfrm>
            <a:off x="311700" y="721625"/>
            <a:ext cx="4189500" cy="422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dk1"/>
                </a:solidFill>
                <a:latin typeface="Proxima Nova"/>
                <a:ea typeface="Proxima Nova"/>
                <a:cs typeface="Proxima Nova"/>
                <a:sym typeface="Proxima Nova"/>
              </a:rPr>
              <a:t>In this activity, you will act as digital-analog converters to decode binary pulses into colored pixels. You’ll use binary coding to represent pathways through a series of “high” and “low” choices, which represent the path to take on a logic map:</a:t>
            </a:r>
            <a:endParaRPr sz="2400">
              <a:latin typeface="Proxima Nova"/>
              <a:ea typeface="Proxima Nova"/>
              <a:cs typeface="Proxima Nova"/>
              <a:sym typeface="Proxima Nova"/>
            </a:endParaRPr>
          </a:p>
        </p:txBody>
      </p:sp>
      <p:pic>
        <p:nvPicPr>
          <p:cNvPr id="69" name="Google Shape;69;p15"/>
          <p:cNvPicPr preferRelativeResize="0"/>
          <p:nvPr/>
        </p:nvPicPr>
        <p:blipFill rotWithShape="1">
          <a:blip r:embed="rId3">
            <a:alphaModFix/>
          </a:blip>
          <a:srcRect b="0" l="0" r="22993" t="0"/>
          <a:stretch/>
        </p:blipFill>
        <p:spPr>
          <a:xfrm>
            <a:off x="4653600" y="874025"/>
            <a:ext cx="4189500" cy="4076872"/>
          </a:xfrm>
          <a:prstGeom prst="rect">
            <a:avLst/>
          </a:prstGeom>
          <a:noFill/>
          <a:ln cap="flat" cmpd="sng" w="12700">
            <a:solidFill>
              <a:srgbClr val="000000"/>
            </a:solidFill>
            <a:prstDash val="solid"/>
            <a:miter lim="8000"/>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196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8D9C"/>
                </a:solidFill>
                <a:latin typeface="Proxima Nova"/>
                <a:ea typeface="Proxima Nova"/>
                <a:cs typeface="Proxima Nova"/>
                <a:sym typeface="Proxima Nova"/>
              </a:rPr>
              <a:t>Let’s Practice</a:t>
            </a:r>
            <a:endParaRPr b="1" sz="3600">
              <a:solidFill>
                <a:srgbClr val="008D9C"/>
              </a:solidFill>
              <a:latin typeface="Proxima Nova"/>
              <a:ea typeface="Proxima Nova"/>
              <a:cs typeface="Proxima Nova"/>
              <a:sym typeface="Proxima Nova"/>
            </a:endParaRPr>
          </a:p>
        </p:txBody>
      </p:sp>
      <p:sp>
        <p:nvSpPr>
          <p:cNvPr id="75" name="Google Shape;75;p16"/>
          <p:cNvSpPr txBox="1"/>
          <p:nvPr>
            <p:ph idx="1" type="body"/>
          </p:nvPr>
        </p:nvSpPr>
        <p:spPr>
          <a:xfrm>
            <a:off x="311700" y="951125"/>
            <a:ext cx="3467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Proxima Nova"/>
                <a:ea typeface="Proxima Nova"/>
                <a:cs typeface="Proxima Nova"/>
                <a:sym typeface="Proxima Nova"/>
              </a:rPr>
              <a:t>B</a:t>
            </a:r>
            <a:r>
              <a:rPr lang="en" sz="3000">
                <a:solidFill>
                  <a:schemeClr val="dk1"/>
                </a:solidFill>
                <a:latin typeface="Proxima Nova"/>
                <a:ea typeface="Proxima Nova"/>
                <a:cs typeface="Proxima Nova"/>
                <a:sym typeface="Proxima Nova"/>
              </a:rPr>
              <a:t>inary sequence: </a:t>
            </a:r>
            <a:endParaRPr sz="3000">
              <a:solidFill>
                <a:schemeClr val="dk1"/>
              </a:solidFill>
              <a:latin typeface="Proxima Nova"/>
              <a:ea typeface="Proxima Nova"/>
              <a:cs typeface="Proxima Nova"/>
              <a:sym typeface="Proxima Nova"/>
            </a:endParaRPr>
          </a:p>
          <a:p>
            <a:pPr indent="0" lvl="0" marL="0" rtl="0" algn="ctr">
              <a:spcBef>
                <a:spcPts val="1600"/>
              </a:spcBef>
              <a:spcAft>
                <a:spcPts val="0"/>
              </a:spcAft>
              <a:buNone/>
            </a:pPr>
            <a:r>
              <a:rPr lang="en" sz="4800">
                <a:solidFill>
                  <a:schemeClr val="dk1"/>
                </a:solidFill>
                <a:latin typeface="Proxima Nova"/>
                <a:ea typeface="Proxima Nova"/>
                <a:cs typeface="Proxima Nova"/>
                <a:sym typeface="Proxima Nova"/>
              </a:rPr>
              <a:t>010</a:t>
            </a:r>
            <a:endParaRPr sz="4800">
              <a:solidFill>
                <a:schemeClr val="dk1"/>
              </a:solidFill>
              <a:latin typeface="Proxima Nova"/>
              <a:ea typeface="Proxima Nova"/>
              <a:cs typeface="Proxima Nova"/>
              <a:sym typeface="Proxima Nova"/>
            </a:endParaRPr>
          </a:p>
          <a:p>
            <a:pPr indent="0" lvl="0" marL="0" rtl="0" algn="l">
              <a:spcBef>
                <a:spcPts val="1600"/>
              </a:spcBef>
              <a:spcAft>
                <a:spcPts val="1600"/>
              </a:spcAft>
              <a:buNone/>
            </a:pPr>
            <a:r>
              <a:rPr lang="en" sz="3000">
                <a:solidFill>
                  <a:schemeClr val="dk1"/>
                </a:solidFill>
                <a:latin typeface="Proxima Nova"/>
                <a:ea typeface="Proxima Nova"/>
                <a:cs typeface="Proxima Nova"/>
                <a:sym typeface="Proxima Nova"/>
              </a:rPr>
              <a:t>Identify the color:</a:t>
            </a:r>
            <a:endParaRPr sz="3000">
              <a:solidFill>
                <a:schemeClr val="dk1"/>
              </a:solidFill>
              <a:latin typeface="Proxima Nova"/>
              <a:ea typeface="Proxima Nova"/>
              <a:cs typeface="Proxima Nova"/>
              <a:sym typeface="Proxima Nova"/>
            </a:endParaRPr>
          </a:p>
        </p:txBody>
      </p:sp>
      <p:pic>
        <p:nvPicPr>
          <p:cNvPr id="76" name="Google Shape;76;p16"/>
          <p:cNvPicPr preferRelativeResize="0"/>
          <p:nvPr/>
        </p:nvPicPr>
        <p:blipFill rotWithShape="1">
          <a:blip r:embed="rId3">
            <a:alphaModFix/>
          </a:blip>
          <a:srcRect b="0" l="0" r="22993" t="0"/>
          <a:stretch/>
        </p:blipFill>
        <p:spPr>
          <a:xfrm>
            <a:off x="3837875" y="80226"/>
            <a:ext cx="5005225" cy="4870675"/>
          </a:xfrm>
          <a:prstGeom prst="rect">
            <a:avLst/>
          </a:prstGeom>
          <a:noFill/>
          <a:ln cap="flat" cmpd="sng" w="12700">
            <a:solidFill>
              <a:srgbClr val="000000"/>
            </a:solidFill>
            <a:prstDash val="solid"/>
            <a:miter lim="8000"/>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196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8D9C"/>
                </a:solidFill>
                <a:latin typeface="Proxima Nova"/>
                <a:ea typeface="Proxima Nova"/>
                <a:cs typeface="Proxima Nova"/>
                <a:sym typeface="Proxima Nova"/>
              </a:rPr>
              <a:t>Let’s Practice</a:t>
            </a:r>
            <a:endParaRPr b="1" sz="3600">
              <a:solidFill>
                <a:srgbClr val="008D9C"/>
              </a:solidFill>
              <a:latin typeface="Proxima Nova"/>
              <a:ea typeface="Proxima Nova"/>
              <a:cs typeface="Proxima Nova"/>
              <a:sym typeface="Proxima Nova"/>
            </a:endParaRPr>
          </a:p>
        </p:txBody>
      </p:sp>
      <p:sp>
        <p:nvSpPr>
          <p:cNvPr id="82" name="Google Shape;82;p17"/>
          <p:cNvSpPr txBox="1"/>
          <p:nvPr>
            <p:ph idx="1" type="body"/>
          </p:nvPr>
        </p:nvSpPr>
        <p:spPr>
          <a:xfrm>
            <a:off x="0" y="863550"/>
            <a:ext cx="3375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chemeClr val="dk1"/>
                </a:solidFill>
                <a:latin typeface="Proxima Nova"/>
                <a:ea typeface="Proxima Nova"/>
                <a:cs typeface="Proxima Nova"/>
                <a:sym typeface="Proxima Nova"/>
              </a:rPr>
              <a:t>Binary sequence: </a:t>
            </a:r>
            <a:endParaRPr sz="3000">
              <a:solidFill>
                <a:schemeClr val="dk1"/>
              </a:solidFill>
              <a:latin typeface="Proxima Nova"/>
              <a:ea typeface="Proxima Nova"/>
              <a:cs typeface="Proxima Nova"/>
              <a:sym typeface="Proxima Nova"/>
            </a:endParaRPr>
          </a:p>
          <a:p>
            <a:pPr indent="0" lvl="0" marL="0" rtl="0" algn="ctr">
              <a:spcBef>
                <a:spcPts val="1600"/>
              </a:spcBef>
              <a:spcAft>
                <a:spcPts val="0"/>
              </a:spcAft>
              <a:buClr>
                <a:schemeClr val="dk1"/>
              </a:buClr>
              <a:buSzPts val="1100"/>
              <a:buFont typeface="Arial"/>
              <a:buNone/>
            </a:pPr>
            <a:r>
              <a:rPr lang="en" sz="4800">
                <a:solidFill>
                  <a:schemeClr val="dk1"/>
                </a:solidFill>
                <a:latin typeface="Proxima Nova"/>
                <a:ea typeface="Proxima Nova"/>
                <a:cs typeface="Proxima Nova"/>
                <a:sym typeface="Proxima Nova"/>
              </a:rPr>
              <a:t>010</a:t>
            </a:r>
            <a:endParaRPr sz="3000">
              <a:solidFill>
                <a:schemeClr val="dk1"/>
              </a:solidFill>
              <a:latin typeface="Proxima Nova"/>
              <a:ea typeface="Proxima Nova"/>
              <a:cs typeface="Proxima Nova"/>
              <a:sym typeface="Proxima Nova"/>
            </a:endParaRPr>
          </a:p>
          <a:p>
            <a:pPr indent="0" lvl="0" marL="0" rtl="0" algn="l">
              <a:spcBef>
                <a:spcPts val="1600"/>
              </a:spcBef>
              <a:spcAft>
                <a:spcPts val="0"/>
              </a:spcAft>
              <a:buNone/>
            </a:pPr>
            <a:r>
              <a:rPr lang="en" sz="3000">
                <a:solidFill>
                  <a:schemeClr val="dk1"/>
                </a:solidFill>
                <a:latin typeface="Proxima Nova"/>
                <a:ea typeface="Proxima Nova"/>
                <a:cs typeface="Proxima Nova"/>
                <a:sym typeface="Proxima Nova"/>
              </a:rPr>
              <a:t>Identify the color:</a:t>
            </a:r>
            <a:endParaRPr sz="3000">
              <a:solidFill>
                <a:schemeClr val="dk1"/>
              </a:solidFill>
              <a:latin typeface="Proxima Nova"/>
              <a:ea typeface="Proxima Nova"/>
              <a:cs typeface="Proxima Nova"/>
              <a:sym typeface="Proxima Nova"/>
            </a:endParaRPr>
          </a:p>
          <a:p>
            <a:pPr indent="0" lvl="0" marL="0" rtl="0" algn="ctr">
              <a:spcBef>
                <a:spcPts val="1600"/>
              </a:spcBef>
              <a:spcAft>
                <a:spcPts val="1600"/>
              </a:spcAft>
              <a:buNone/>
            </a:pPr>
            <a:r>
              <a:rPr lang="en" sz="4800">
                <a:solidFill>
                  <a:srgbClr val="38761D"/>
                </a:solidFill>
                <a:latin typeface="Proxima Nova"/>
                <a:ea typeface="Proxima Nova"/>
                <a:cs typeface="Proxima Nova"/>
                <a:sym typeface="Proxima Nova"/>
              </a:rPr>
              <a:t>GREEN</a:t>
            </a:r>
            <a:endParaRPr sz="4800">
              <a:solidFill>
                <a:srgbClr val="38761D"/>
              </a:solidFill>
              <a:latin typeface="Proxima Nova"/>
              <a:ea typeface="Proxima Nova"/>
              <a:cs typeface="Proxima Nova"/>
              <a:sym typeface="Proxima Nova"/>
            </a:endParaRPr>
          </a:p>
        </p:txBody>
      </p:sp>
      <p:pic>
        <p:nvPicPr>
          <p:cNvPr id="83" name="Google Shape;83;p17"/>
          <p:cNvPicPr preferRelativeResize="0"/>
          <p:nvPr/>
        </p:nvPicPr>
        <p:blipFill rotWithShape="1">
          <a:blip r:embed="rId3">
            <a:alphaModFix/>
          </a:blip>
          <a:srcRect b="0" l="7821" r="14665" t="38057"/>
          <a:stretch/>
        </p:blipFill>
        <p:spPr>
          <a:xfrm>
            <a:off x="3375750" y="1154500"/>
            <a:ext cx="5685105" cy="3416400"/>
          </a:xfrm>
          <a:prstGeom prst="rect">
            <a:avLst/>
          </a:prstGeom>
          <a:noFill/>
          <a:ln cap="flat" cmpd="sng" w="12700">
            <a:solidFill>
              <a:srgbClr val="000000"/>
            </a:solidFill>
            <a:prstDash val="solid"/>
            <a:miter lim="8000"/>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196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8D9C"/>
                </a:solidFill>
                <a:latin typeface="Proxima Nova"/>
                <a:ea typeface="Proxima Nova"/>
                <a:cs typeface="Proxima Nova"/>
                <a:sym typeface="Proxima Nova"/>
              </a:rPr>
              <a:t>Your Turn:</a:t>
            </a:r>
            <a:endParaRPr b="1" sz="3600">
              <a:solidFill>
                <a:srgbClr val="008D9C"/>
              </a:solidFill>
              <a:latin typeface="Proxima Nova"/>
              <a:ea typeface="Proxima Nova"/>
              <a:cs typeface="Proxima Nova"/>
              <a:sym typeface="Proxima Nova"/>
            </a:endParaRPr>
          </a:p>
        </p:txBody>
      </p:sp>
      <p:sp>
        <p:nvSpPr>
          <p:cNvPr id="89" name="Google Shape;89;p18"/>
          <p:cNvSpPr txBox="1"/>
          <p:nvPr>
            <p:ph idx="1" type="body"/>
          </p:nvPr>
        </p:nvSpPr>
        <p:spPr>
          <a:xfrm>
            <a:off x="311700" y="951125"/>
            <a:ext cx="3467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chemeClr val="dk1"/>
                </a:solidFill>
                <a:latin typeface="Proxima Nova"/>
                <a:ea typeface="Proxima Nova"/>
                <a:cs typeface="Proxima Nova"/>
                <a:sym typeface="Proxima Nova"/>
              </a:rPr>
              <a:t>Binary sequence: </a:t>
            </a:r>
            <a:endParaRPr sz="3000">
              <a:solidFill>
                <a:schemeClr val="dk1"/>
              </a:solidFill>
              <a:latin typeface="Proxima Nova"/>
              <a:ea typeface="Proxima Nova"/>
              <a:cs typeface="Proxima Nova"/>
              <a:sym typeface="Proxima Nova"/>
            </a:endParaRPr>
          </a:p>
          <a:p>
            <a:pPr indent="0" lvl="0" marL="0" rtl="0" algn="ctr">
              <a:spcBef>
                <a:spcPts val="1600"/>
              </a:spcBef>
              <a:spcAft>
                <a:spcPts val="0"/>
              </a:spcAft>
              <a:buNone/>
            </a:pPr>
            <a:r>
              <a:rPr lang="en" sz="4800">
                <a:solidFill>
                  <a:schemeClr val="dk1"/>
                </a:solidFill>
                <a:latin typeface="Proxima Nova"/>
                <a:ea typeface="Proxima Nova"/>
                <a:cs typeface="Proxima Nova"/>
                <a:sym typeface="Proxima Nova"/>
              </a:rPr>
              <a:t>111</a:t>
            </a:r>
            <a:endParaRPr sz="3000">
              <a:solidFill>
                <a:schemeClr val="dk1"/>
              </a:solidFill>
              <a:latin typeface="Proxima Nova"/>
              <a:ea typeface="Proxima Nova"/>
              <a:cs typeface="Proxima Nova"/>
              <a:sym typeface="Proxima Nova"/>
            </a:endParaRPr>
          </a:p>
          <a:p>
            <a:pPr indent="0" lvl="0" marL="0" rtl="0" algn="l">
              <a:spcBef>
                <a:spcPts val="1600"/>
              </a:spcBef>
              <a:spcAft>
                <a:spcPts val="1600"/>
              </a:spcAft>
              <a:buNone/>
            </a:pPr>
            <a:r>
              <a:rPr lang="en" sz="3000">
                <a:solidFill>
                  <a:schemeClr val="dk1"/>
                </a:solidFill>
                <a:latin typeface="Proxima Nova"/>
                <a:ea typeface="Proxima Nova"/>
                <a:cs typeface="Proxima Nova"/>
                <a:sym typeface="Proxima Nova"/>
              </a:rPr>
              <a:t>Identify the color:</a:t>
            </a:r>
            <a:endParaRPr sz="3000">
              <a:solidFill>
                <a:schemeClr val="dk1"/>
              </a:solidFill>
              <a:latin typeface="Proxima Nova"/>
              <a:ea typeface="Proxima Nova"/>
              <a:cs typeface="Proxima Nova"/>
              <a:sym typeface="Proxima Nova"/>
            </a:endParaRPr>
          </a:p>
        </p:txBody>
      </p:sp>
      <p:pic>
        <p:nvPicPr>
          <p:cNvPr id="90" name="Google Shape;90;p18"/>
          <p:cNvPicPr preferRelativeResize="0"/>
          <p:nvPr/>
        </p:nvPicPr>
        <p:blipFill rotWithShape="1">
          <a:blip r:embed="rId3">
            <a:alphaModFix/>
          </a:blip>
          <a:srcRect b="0" l="0" r="22993" t="0"/>
          <a:stretch/>
        </p:blipFill>
        <p:spPr>
          <a:xfrm>
            <a:off x="3837875" y="156426"/>
            <a:ext cx="5005225" cy="4870675"/>
          </a:xfrm>
          <a:prstGeom prst="rect">
            <a:avLst/>
          </a:prstGeom>
          <a:noFill/>
          <a:ln cap="flat" cmpd="sng" w="12700">
            <a:solidFill>
              <a:srgbClr val="000000"/>
            </a:solidFill>
            <a:prstDash val="solid"/>
            <a:miter lim="8000"/>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ph type="title"/>
          </p:nvPr>
        </p:nvSpPr>
        <p:spPr>
          <a:xfrm>
            <a:off x="169550" y="101550"/>
            <a:ext cx="2862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8D9C"/>
                </a:solidFill>
                <a:latin typeface="Proxima Nova"/>
                <a:ea typeface="Proxima Nova"/>
                <a:cs typeface="Proxima Nova"/>
                <a:sym typeface="Proxima Nova"/>
              </a:rPr>
              <a:t>Your Turn:</a:t>
            </a:r>
            <a:endParaRPr b="1" sz="3600">
              <a:solidFill>
                <a:srgbClr val="008D9C"/>
              </a:solidFill>
              <a:latin typeface="Proxima Nova"/>
              <a:ea typeface="Proxima Nova"/>
              <a:cs typeface="Proxima Nova"/>
              <a:sym typeface="Proxima Nova"/>
            </a:endParaRPr>
          </a:p>
        </p:txBody>
      </p:sp>
      <p:sp>
        <p:nvSpPr>
          <p:cNvPr id="96" name="Google Shape;96;p19"/>
          <p:cNvSpPr txBox="1"/>
          <p:nvPr>
            <p:ph idx="1" type="body"/>
          </p:nvPr>
        </p:nvSpPr>
        <p:spPr>
          <a:xfrm>
            <a:off x="169550" y="797150"/>
            <a:ext cx="3467100" cy="4012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3000">
                <a:solidFill>
                  <a:schemeClr val="dk1"/>
                </a:solidFill>
                <a:latin typeface="Proxima Nova"/>
                <a:ea typeface="Proxima Nova"/>
                <a:cs typeface="Proxima Nova"/>
                <a:sym typeface="Proxima Nova"/>
              </a:rPr>
              <a:t>Binary sequence: </a:t>
            </a:r>
            <a:endParaRPr sz="3000">
              <a:solidFill>
                <a:schemeClr val="dk1"/>
              </a:solidFill>
              <a:latin typeface="Proxima Nova"/>
              <a:ea typeface="Proxima Nova"/>
              <a:cs typeface="Proxima Nova"/>
              <a:sym typeface="Proxima Nova"/>
            </a:endParaRPr>
          </a:p>
          <a:p>
            <a:pPr indent="0" lvl="0" marL="0" rtl="0" algn="ctr">
              <a:lnSpc>
                <a:spcPct val="100000"/>
              </a:lnSpc>
              <a:spcBef>
                <a:spcPts val="1600"/>
              </a:spcBef>
              <a:spcAft>
                <a:spcPts val="0"/>
              </a:spcAft>
              <a:buClr>
                <a:schemeClr val="dk1"/>
              </a:buClr>
              <a:buSzPts val="1100"/>
              <a:buFont typeface="Arial"/>
              <a:buNone/>
            </a:pPr>
            <a:r>
              <a:rPr lang="en" sz="4800">
                <a:solidFill>
                  <a:schemeClr val="dk1"/>
                </a:solidFill>
                <a:latin typeface="Proxima Nova"/>
                <a:ea typeface="Proxima Nova"/>
                <a:cs typeface="Proxima Nova"/>
                <a:sym typeface="Proxima Nova"/>
              </a:rPr>
              <a:t>111</a:t>
            </a:r>
            <a:endParaRPr sz="3000">
              <a:solidFill>
                <a:schemeClr val="dk1"/>
              </a:solidFill>
              <a:latin typeface="Proxima Nova"/>
              <a:ea typeface="Proxima Nova"/>
              <a:cs typeface="Proxima Nova"/>
              <a:sym typeface="Proxima Nova"/>
            </a:endParaRPr>
          </a:p>
          <a:p>
            <a:pPr indent="0" lvl="0" marL="0" rtl="0" algn="l">
              <a:lnSpc>
                <a:spcPct val="100000"/>
              </a:lnSpc>
              <a:spcBef>
                <a:spcPts val="1600"/>
              </a:spcBef>
              <a:spcAft>
                <a:spcPts val="0"/>
              </a:spcAft>
              <a:buNone/>
            </a:pPr>
            <a:r>
              <a:rPr lang="en" sz="3000">
                <a:solidFill>
                  <a:schemeClr val="dk1"/>
                </a:solidFill>
                <a:latin typeface="Proxima Nova"/>
                <a:ea typeface="Proxima Nova"/>
                <a:cs typeface="Proxima Nova"/>
                <a:sym typeface="Proxima Nova"/>
              </a:rPr>
              <a:t>Identify the color:</a:t>
            </a:r>
            <a:endParaRPr sz="3000">
              <a:solidFill>
                <a:schemeClr val="dk1"/>
              </a:solidFill>
              <a:latin typeface="Proxima Nova"/>
              <a:ea typeface="Proxima Nova"/>
              <a:cs typeface="Proxima Nova"/>
              <a:sym typeface="Proxima Nova"/>
            </a:endParaRPr>
          </a:p>
          <a:p>
            <a:pPr indent="0" lvl="0" marL="0" rtl="0" algn="ctr">
              <a:lnSpc>
                <a:spcPct val="100000"/>
              </a:lnSpc>
              <a:spcBef>
                <a:spcPts val="1600"/>
              </a:spcBef>
              <a:spcAft>
                <a:spcPts val="0"/>
              </a:spcAft>
              <a:buNone/>
            </a:pPr>
            <a:r>
              <a:rPr lang="en" sz="4800">
                <a:solidFill>
                  <a:schemeClr val="dk1"/>
                </a:solidFill>
                <a:latin typeface="Proxima Nova"/>
                <a:ea typeface="Proxima Nova"/>
                <a:cs typeface="Proxima Nova"/>
                <a:sym typeface="Proxima Nova"/>
              </a:rPr>
              <a:t>Up, up, up</a:t>
            </a:r>
            <a:endParaRPr sz="4800">
              <a:solidFill>
                <a:schemeClr val="dk1"/>
              </a:solidFill>
              <a:latin typeface="Proxima Nova"/>
              <a:ea typeface="Proxima Nova"/>
              <a:cs typeface="Proxima Nova"/>
              <a:sym typeface="Proxima Nova"/>
            </a:endParaRPr>
          </a:p>
          <a:p>
            <a:pPr indent="0" lvl="0" marL="0" rtl="0" algn="ctr">
              <a:lnSpc>
                <a:spcPct val="100000"/>
              </a:lnSpc>
              <a:spcBef>
                <a:spcPts val="1600"/>
              </a:spcBef>
              <a:spcAft>
                <a:spcPts val="1600"/>
              </a:spcAft>
              <a:buNone/>
            </a:pPr>
            <a:r>
              <a:rPr b="1" lang="en" sz="4800">
                <a:solidFill>
                  <a:schemeClr val="dk1"/>
                </a:solidFill>
                <a:latin typeface="Proxima Nova"/>
                <a:ea typeface="Proxima Nova"/>
                <a:cs typeface="Proxima Nova"/>
                <a:sym typeface="Proxima Nova"/>
              </a:rPr>
              <a:t>BLACK</a:t>
            </a:r>
            <a:endParaRPr b="1" sz="4800">
              <a:solidFill>
                <a:schemeClr val="dk1"/>
              </a:solidFill>
              <a:latin typeface="Proxima Nova"/>
              <a:ea typeface="Proxima Nova"/>
              <a:cs typeface="Proxima Nova"/>
              <a:sym typeface="Proxima Nova"/>
            </a:endParaRPr>
          </a:p>
        </p:txBody>
      </p:sp>
      <p:pic>
        <p:nvPicPr>
          <p:cNvPr id="97" name="Google Shape;97;p19"/>
          <p:cNvPicPr preferRelativeResize="0"/>
          <p:nvPr/>
        </p:nvPicPr>
        <p:blipFill rotWithShape="1">
          <a:blip r:embed="rId3">
            <a:alphaModFix/>
          </a:blip>
          <a:srcRect b="0" l="0" r="22993" t="0"/>
          <a:stretch/>
        </p:blipFill>
        <p:spPr>
          <a:xfrm>
            <a:off x="3837875" y="156426"/>
            <a:ext cx="5005225" cy="4870675"/>
          </a:xfrm>
          <a:prstGeom prst="rect">
            <a:avLst/>
          </a:prstGeom>
          <a:noFill/>
          <a:ln cap="flat" cmpd="sng" w="12700">
            <a:solidFill>
              <a:srgbClr val="000000"/>
            </a:solidFill>
            <a:prstDash val="solid"/>
            <a:miter lim="8000"/>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51125" y="54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8D9C"/>
                </a:solidFill>
                <a:latin typeface="Proxima Nova"/>
                <a:ea typeface="Proxima Nova"/>
                <a:cs typeface="Proxima Nova"/>
                <a:sym typeface="Proxima Nova"/>
              </a:rPr>
              <a:t>Let’s try a longer</a:t>
            </a:r>
            <a:endParaRPr b="1" sz="3600">
              <a:solidFill>
                <a:srgbClr val="008D9C"/>
              </a:solidFill>
              <a:latin typeface="Proxima Nova"/>
              <a:ea typeface="Proxima Nova"/>
              <a:cs typeface="Proxima Nova"/>
              <a:sym typeface="Proxima Nova"/>
            </a:endParaRPr>
          </a:p>
          <a:p>
            <a:pPr indent="0" lvl="0" marL="0" rtl="0" algn="l">
              <a:spcBef>
                <a:spcPts val="0"/>
              </a:spcBef>
              <a:spcAft>
                <a:spcPts val="0"/>
              </a:spcAft>
              <a:buNone/>
            </a:pPr>
            <a:r>
              <a:rPr b="1" lang="en" sz="3600">
                <a:solidFill>
                  <a:srgbClr val="008D9C"/>
                </a:solidFill>
                <a:latin typeface="Proxima Nova"/>
                <a:ea typeface="Proxima Nova"/>
                <a:cs typeface="Proxima Nova"/>
                <a:sym typeface="Proxima Nova"/>
              </a:rPr>
              <a:t> sequence</a:t>
            </a:r>
            <a:endParaRPr b="1" sz="3600">
              <a:solidFill>
                <a:srgbClr val="008D9C"/>
              </a:solidFill>
              <a:latin typeface="Proxima Nova"/>
              <a:ea typeface="Proxima Nova"/>
              <a:cs typeface="Proxima Nova"/>
              <a:sym typeface="Proxima Nova"/>
            </a:endParaRPr>
          </a:p>
        </p:txBody>
      </p:sp>
      <p:sp>
        <p:nvSpPr>
          <p:cNvPr id="103" name="Google Shape;103;p20"/>
          <p:cNvSpPr txBox="1"/>
          <p:nvPr>
            <p:ph idx="1" type="body"/>
          </p:nvPr>
        </p:nvSpPr>
        <p:spPr>
          <a:xfrm>
            <a:off x="69675" y="1352250"/>
            <a:ext cx="3798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Proxima Nova"/>
                <a:ea typeface="Proxima Nova"/>
                <a:cs typeface="Proxima Nova"/>
                <a:sym typeface="Proxima Nova"/>
              </a:rPr>
              <a:t>B</a:t>
            </a:r>
            <a:r>
              <a:rPr lang="en" sz="3000">
                <a:solidFill>
                  <a:schemeClr val="dk1"/>
                </a:solidFill>
                <a:latin typeface="Proxima Nova"/>
                <a:ea typeface="Proxima Nova"/>
                <a:cs typeface="Proxima Nova"/>
                <a:sym typeface="Proxima Nova"/>
              </a:rPr>
              <a:t>inary sequence: </a:t>
            </a:r>
            <a:endParaRPr sz="3000">
              <a:solidFill>
                <a:schemeClr val="dk1"/>
              </a:solidFill>
              <a:latin typeface="Proxima Nova"/>
              <a:ea typeface="Proxima Nova"/>
              <a:cs typeface="Proxima Nova"/>
              <a:sym typeface="Proxima Nova"/>
            </a:endParaRPr>
          </a:p>
          <a:p>
            <a:pPr indent="0" lvl="0" marL="0" rtl="0" algn="ctr">
              <a:spcBef>
                <a:spcPts val="1600"/>
              </a:spcBef>
              <a:spcAft>
                <a:spcPts val="0"/>
              </a:spcAft>
              <a:buNone/>
            </a:pPr>
            <a:r>
              <a:rPr lang="en" sz="4800">
                <a:solidFill>
                  <a:schemeClr val="dk1"/>
                </a:solidFill>
                <a:latin typeface="Proxima Nova"/>
                <a:ea typeface="Proxima Nova"/>
                <a:cs typeface="Proxima Nova"/>
                <a:sym typeface="Proxima Nova"/>
              </a:rPr>
              <a:t>101011110</a:t>
            </a:r>
            <a:endParaRPr sz="4800">
              <a:solidFill>
                <a:schemeClr val="dk1"/>
              </a:solidFill>
              <a:latin typeface="Proxima Nova"/>
              <a:ea typeface="Proxima Nova"/>
              <a:cs typeface="Proxima Nova"/>
              <a:sym typeface="Proxima Nova"/>
            </a:endParaRPr>
          </a:p>
          <a:p>
            <a:pPr indent="0" lvl="0" marL="0" rtl="0" algn="l">
              <a:spcBef>
                <a:spcPts val="1600"/>
              </a:spcBef>
              <a:spcAft>
                <a:spcPts val="1600"/>
              </a:spcAft>
              <a:buNone/>
            </a:pPr>
            <a:r>
              <a:rPr lang="en" sz="3000">
                <a:solidFill>
                  <a:schemeClr val="dk1"/>
                </a:solidFill>
                <a:latin typeface="Proxima Nova"/>
                <a:ea typeface="Proxima Nova"/>
                <a:cs typeface="Proxima Nova"/>
                <a:sym typeface="Proxima Nova"/>
              </a:rPr>
              <a:t>Identify the color</a:t>
            </a:r>
            <a:r>
              <a:rPr b="1" lang="en" sz="3000" u="sng">
                <a:solidFill>
                  <a:schemeClr val="dk1"/>
                </a:solidFill>
                <a:latin typeface="Proxima Nova"/>
                <a:ea typeface="Proxima Nova"/>
                <a:cs typeface="Proxima Nova"/>
                <a:sym typeface="Proxima Nova"/>
              </a:rPr>
              <a:t>s:</a:t>
            </a:r>
            <a:endParaRPr b="1" sz="3000" u="sng">
              <a:solidFill>
                <a:schemeClr val="dk1"/>
              </a:solidFill>
              <a:latin typeface="Proxima Nova"/>
              <a:ea typeface="Proxima Nova"/>
              <a:cs typeface="Proxima Nova"/>
              <a:sym typeface="Proxima Nova"/>
            </a:endParaRPr>
          </a:p>
        </p:txBody>
      </p:sp>
      <p:pic>
        <p:nvPicPr>
          <p:cNvPr id="104" name="Google Shape;104;p20"/>
          <p:cNvPicPr preferRelativeResize="0"/>
          <p:nvPr/>
        </p:nvPicPr>
        <p:blipFill rotWithShape="1">
          <a:blip r:embed="rId3">
            <a:alphaModFix/>
          </a:blip>
          <a:srcRect b="0" l="0" r="22993" t="0"/>
          <a:stretch/>
        </p:blipFill>
        <p:spPr>
          <a:xfrm>
            <a:off x="3920320" y="-32800"/>
            <a:ext cx="5241005" cy="5100100"/>
          </a:xfrm>
          <a:prstGeom prst="rect">
            <a:avLst/>
          </a:prstGeom>
          <a:noFill/>
          <a:ln cap="flat" cmpd="sng" w="12700">
            <a:solidFill>
              <a:srgbClr val="000000"/>
            </a:solidFill>
            <a:prstDash val="solid"/>
            <a:miter lim="8000"/>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51125" y="54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8D9C"/>
                </a:solidFill>
                <a:latin typeface="Proxima Nova"/>
                <a:ea typeface="Proxima Nova"/>
                <a:cs typeface="Proxima Nova"/>
                <a:sym typeface="Proxima Nova"/>
              </a:rPr>
              <a:t>Let’s try a longer</a:t>
            </a:r>
            <a:endParaRPr b="1" sz="3600">
              <a:solidFill>
                <a:srgbClr val="008D9C"/>
              </a:solidFill>
              <a:latin typeface="Proxima Nova"/>
              <a:ea typeface="Proxima Nova"/>
              <a:cs typeface="Proxima Nova"/>
              <a:sym typeface="Proxima Nova"/>
            </a:endParaRPr>
          </a:p>
          <a:p>
            <a:pPr indent="0" lvl="0" marL="0" rtl="0" algn="l">
              <a:spcBef>
                <a:spcPts val="0"/>
              </a:spcBef>
              <a:spcAft>
                <a:spcPts val="0"/>
              </a:spcAft>
              <a:buNone/>
            </a:pPr>
            <a:r>
              <a:rPr b="1" lang="en" sz="3600">
                <a:solidFill>
                  <a:srgbClr val="008D9C"/>
                </a:solidFill>
                <a:latin typeface="Proxima Nova"/>
                <a:ea typeface="Proxima Nova"/>
                <a:cs typeface="Proxima Nova"/>
                <a:sym typeface="Proxima Nova"/>
              </a:rPr>
              <a:t> sequence</a:t>
            </a:r>
            <a:endParaRPr b="1" sz="3600">
              <a:solidFill>
                <a:srgbClr val="008D9C"/>
              </a:solidFill>
              <a:latin typeface="Proxima Nova"/>
              <a:ea typeface="Proxima Nova"/>
              <a:cs typeface="Proxima Nova"/>
              <a:sym typeface="Proxima Nova"/>
            </a:endParaRPr>
          </a:p>
        </p:txBody>
      </p:sp>
      <p:sp>
        <p:nvSpPr>
          <p:cNvPr id="110" name="Google Shape;110;p21"/>
          <p:cNvSpPr txBox="1"/>
          <p:nvPr>
            <p:ph idx="1" type="body"/>
          </p:nvPr>
        </p:nvSpPr>
        <p:spPr>
          <a:xfrm>
            <a:off x="0" y="1199850"/>
            <a:ext cx="4157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Proxima Nova"/>
                <a:ea typeface="Proxima Nova"/>
                <a:cs typeface="Proxima Nova"/>
                <a:sym typeface="Proxima Nova"/>
              </a:rPr>
              <a:t>Binary sequence: </a:t>
            </a:r>
            <a:endParaRPr sz="3000">
              <a:solidFill>
                <a:schemeClr val="dk1"/>
              </a:solidFill>
              <a:latin typeface="Proxima Nova"/>
              <a:ea typeface="Proxima Nova"/>
              <a:cs typeface="Proxima Nova"/>
              <a:sym typeface="Proxima Nova"/>
            </a:endParaRPr>
          </a:p>
          <a:p>
            <a:pPr indent="0" lvl="0" marL="0" rtl="0" algn="ctr">
              <a:spcBef>
                <a:spcPts val="1600"/>
              </a:spcBef>
              <a:spcAft>
                <a:spcPts val="0"/>
              </a:spcAft>
              <a:buNone/>
            </a:pPr>
            <a:r>
              <a:rPr lang="en" sz="4800">
                <a:solidFill>
                  <a:srgbClr val="FF0000"/>
                </a:solidFill>
                <a:latin typeface="Proxima Nova"/>
                <a:ea typeface="Proxima Nova"/>
                <a:cs typeface="Proxima Nova"/>
                <a:sym typeface="Proxima Nova"/>
              </a:rPr>
              <a:t>101</a:t>
            </a:r>
            <a:r>
              <a:rPr lang="en" sz="4800">
                <a:solidFill>
                  <a:srgbClr val="FFFF00"/>
                </a:solidFill>
                <a:latin typeface="Proxima Nova"/>
                <a:ea typeface="Proxima Nova"/>
                <a:cs typeface="Proxima Nova"/>
                <a:sym typeface="Proxima Nova"/>
              </a:rPr>
              <a:t>011</a:t>
            </a:r>
            <a:r>
              <a:rPr lang="en" sz="4800">
                <a:solidFill>
                  <a:srgbClr val="D76597"/>
                </a:solidFill>
                <a:latin typeface="Proxima Nova"/>
                <a:ea typeface="Proxima Nova"/>
                <a:cs typeface="Proxima Nova"/>
                <a:sym typeface="Proxima Nova"/>
              </a:rPr>
              <a:t>110</a:t>
            </a:r>
            <a:endParaRPr sz="4800">
              <a:solidFill>
                <a:srgbClr val="D76597"/>
              </a:solidFill>
              <a:latin typeface="Proxima Nova"/>
              <a:ea typeface="Proxima Nova"/>
              <a:cs typeface="Proxima Nova"/>
              <a:sym typeface="Proxima Nova"/>
            </a:endParaRPr>
          </a:p>
          <a:p>
            <a:pPr indent="0" lvl="0" marL="0" rtl="0" algn="l">
              <a:spcBef>
                <a:spcPts val="1600"/>
              </a:spcBef>
              <a:spcAft>
                <a:spcPts val="0"/>
              </a:spcAft>
              <a:buNone/>
            </a:pPr>
            <a:r>
              <a:rPr lang="en" sz="3000">
                <a:solidFill>
                  <a:schemeClr val="dk1"/>
                </a:solidFill>
                <a:latin typeface="Proxima Nova"/>
                <a:ea typeface="Proxima Nova"/>
                <a:cs typeface="Proxima Nova"/>
                <a:sym typeface="Proxima Nova"/>
              </a:rPr>
              <a:t>Identify the color</a:t>
            </a:r>
            <a:r>
              <a:rPr b="1" lang="en" sz="3000" u="sng">
                <a:solidFill>
                  <a:schemeClr val="dk1"/>
                </a:solidFill>
                <a:latin typeface="Proxima Nova"/>
                <a:ea typeface="Proxima Nova"/>
                <a:cs typeface="Proxima Nova"/>
                <a:sym typeface="Proxima Nova"/>
              </a:rPr>
              <a:t>s:</a:t>
            </a:r>
            <a:endParaRPr b="1" sz="3000" u="sng">
              <a:solidFill>
                <a:schemeClr val="dk1"/>
              </a:solidFill>
              <a:latin typeface="Proxima Nova"/>
              <a:ea typeface="Proxima Nova"/>
              <a:cs typeface="Proxima Nova"/>
              <a:sym typeface="Proxima Nova"/>
            </a:endParaRPr>
          </a:p>
          <a:p>
            <a:pPr indent="0" lvl="0" marL="0" rtl="0" algn="ctr">
              <a:spcBef>
                <a:spcPts val="1600"/>
              </a:spcBef>
              <a:spcAft>
                <a:spcPts val="1600"/>
              </a:spcAft>
              <a:buNone/>
            </a:pPr>
            <a:r>
              <a:rPr b="1" lang="en" sz="4000">
                <a:solidFill>
                  <a:srgbClr val="FF0000"/>
                </a:solidFill>
                <a:latin typeface="Proxima Nova"/>
                <a:ea typeface="Proxima Nova"/>
                <a:cs typeface="Proxima Nova"/>
                <a:sym typeface="Proxima Nova"/>
              </a:rPr>
              <a:t>Red</a:t>
            </a:r>
            <a:r>
              <a:rPr b="1" lang="en" sz="4000">
                <a:solidFill>
                  <a:schemeClr val="dk1"/>
                </a:solidFill>
                <a:latin typeface="Proxima Nova"/>
                <a:ea typeface="Proxima Nova"/>
                <a:cs typeface="Proxima Nova"/>
                <a:sym typeface="Proxima Nova"/>
              </a:rPr>
              <a:t> </a:t>
            </a:r>
            <a:r>
              <a:rPr b="1" lang="en" sz="4000">
                <a:solidFill>
                  <a:srgbClr val="FFFF00"/>
                </a:solidFill>
                <a:latin typeface="Proxima Nova"/>
                <a:ea typeface="Proxima Nova"/>
                <a:cs typeface="Proxima Nova"/>
                <a:sym typeface="Proxima Nova"/>
              </a:rPr>
              <a:t>Yellow </a:t>
            </a:r>
            <a:r>
              <a:rPr b="1" lang="en" sz="4000">
                <a:solidFill>
                  <a:srgbClr val="D76597"/>
                </a:solidFill>
                <a:latin typeface="Proxima Nova"/>
                <a:ea typeface="Proxima Nova"/>
                <a:cs typeface="Proxima Nova"/>
                <a:sym typeface="Proxima Nova"/>
              </a:rPr>
              <a:t>Pink</a:t>
            </a:r>
            <a:endParaRPr b="1" sz="4000">
              <a:solidFill>
                <a:srgbClr val="D76597"/>
              </a:solidFill>
              <a:latin typeface="Proxima Nova"/>
              <a:ea typeface="Proxima Nova"/>
              <a:cs typeface="Proxima Nova"/>
              <a:sym typeface="Proxima Nova"/>
            </a:endParaRPr>
          </a:p>
        </p:txBody>
      </p:sp>
      <p:pic>
        <p:nvPicPr>
          <p:cNvPr id="111" name="Google Shape;111;p21"/>
          <p:cNvPicPr preferRelativeResize="0"/>
          <p:nvPr/>
        </p:nvPicPr>
        <p:blipFill rotWithShape="1">
          <a:blip r:embed="rId3">
            <a:alphaModFix/>
          </a:blip>
          <a:srcRect b="0" l="0" r="22993" t="0"/>
          <a:stretch/>
        </p:blipFill>
        <p:spPr>
          <a:xfrm>
            <a:off x="4239975" y="119600"/>
            <a:ext cx="4921350" cy="4789050"/>
          </a:xfrm>
          <a:prstGeom prst="rect">
            <a:avLst/>
          </a:prstGeom>
          <a:noFill/>
          <a:ln cap="flat" cmpd="sng" w="12700">
            <a:solidFill>
              <a:srgbClr val="000000"/>
            </a:solidFill>
            <a:prstDash val="solid"/>
            <a:miter lim="8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