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custom-properties+xml" PartName="/docProps/custom.xml"/>
</Types>
</file>

<file path=_rels/.rels><?xml version="1.0" encoding="UTF-8" standalone="yes" ?><Relationships xmlns="http://schemas.openxmlformats.org/package/2006/relationships"><Relationship Id="rId1" Target="ppt/presentation.xml" Type="http://schemas.openxmlformats.org/officeDocument/2006/relationships/officeDocument"/><Relationship Id="rId2"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10058400" cx="7772400"/>
  <p:notesSz cx="6858000" cy="9144000"/>
  <p:embeddedFontLst>
    <p:embeddedFont>
      <p:font typeface="Proxima Nova"/>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FE3BBF9-6284-45DC-B8B2-7BB0A892D6F3}">
  <a:tblStyle styleId="{EFE3BBF9-6284-45DC-B8B2-7BB0A892D6F3}"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C78E97E3-18C8-4391-AC5C-A340C66A3242}"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ProximaNova-bold.fntdata"/><Relationship Id="rId12" Type="http://schemas.openxmlformats.org/officeDocument/2006/relationships/slide" Target="slides/slide7.xml"/><Relationship Id="rId34" Type="http://schemas.openxmlformats.org/officeDocument/2006/relationships/font" Target="fonts/ProximaNova-regular.fntdata"/><Relationship Id="rId15" Type="http://schemas.openxmlformats.org/officeDocument/2006/relationships/slide" Target="slides/slide10.xml"/><Relationship Id="rId37" Type="http://schemas.openxmlformats.org/officeDocument/2006/relationships/font" Target="fonts/ProximaNova-boldItalic.fntdata"/><Relationship Id="rId14" Type="http://schemas.openxmlformats.org/officeDocument/2006/relationships/slide" Target="slides/slide9.xml"/><Relationship Id="rId36" Type="http://schemas.openxmlformats.org/officeDocument/2006/relationships/font" Target="fonts/ProximaNova-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photos/leather-background-structure-orange-2719497/"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photos/leather-background-structure-orange-2719497/"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photos/leather-background-structure-orange-2719497/"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photos/leather-background-structure-orange-2719497/"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https://pixabay.com/photos/leather-background-structure-orange-2719497/</a:t>
            </a:r>
            <a:endParaRPr/>
          </a:p>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9: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0: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1: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2: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5ea5cace8c_0_0:notes"/>
          <p:cNvSpPr/>
          <p:nvPr>
            <p:ph idx="2" type="sldImg"/>
          </p:nvPr>
        </p:nvSpPr>
        <p:spPr>
          <a:xfrm>
            <a:off x="2236788" y="1143000"/>
            <a:ext cx="2384400" cy="30861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5ea5cace8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g5ea5cace8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5ea5cace8c_0_90:notes"/>
          <p:cNvSpPr/>
          <p:nvPr>
            <p:ph idx="2" type="sldImg"/>
          </p:nvPr>
        </p:nvSpPr>
        <p:spPr>
          <a:xfrm>
            <a:off x="2236788" y="1143000"/>
            <a:ext cx="2384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g5ea5cace8c_0_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https://pixabay.com/photos/leather-background-structure-orange-2719497/</a:t>
            </a:r>
            <a:endParaRPr/>
          </a:p>
          <a:p>
            <a:pPr indent="0" lvl="0" marL="0" rtl="0" algn="l">
              <a:spcBef>
                <a:spcPts val="0"/>
              </a:spcBef>
              <a:spcAft>
                <a:spcPts val="0"/>
              </a:spcAft>
              <a:buNone/>
            </a:pPr>
            <a:r>
              <a:t/>
            </a:r>
            <a:endParaRPr/>
          </a:p>
        </p:txBody>
      </p:sp>
      <p:sp>
        <p:nvSpPr>
          <p:cNvPr id="252" name="Google Shape;252;g5ea5cace8c_0_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5ea5cace8c_0_6:notes"/>
          <p:cNvSpPr/>
          <p:nvPr>
            <p:ph idx="2" type="sldImg"/>
          </p:nvPr>
        </p:nvSpPr>
        <p:spPr>
          <a:xfrm>
            <a:off x="2236788" y="1143000"/>
            <a:ext cx="2384400" cy="30861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5ea5cace8c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g5ea5cace8c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5ea5cace8c_0_16:notes"/>
          <p:cNvSpPr/>
          <p:nvPr>
            <p:ph idx="2" type="sldImg"/>
          </p:nvPr>
        </p:nvSpPr>
        <p:spPr>
          <a:xfrm>
            <a:off x="2236788" y="1143000"/>
            <a:ext cx="2384400" cy="30861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5ea5cace8c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g5ea5cace8c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5ea5cace8c_0_43:notes"/>
          <p:cNvSpPr/>
          <p:nvPr>
            <p:ph idx="2" type="sldImg"/>
          </p:nvPr>
        </p:nvSpPr>
        <p:spPr>
          <a:xfrm>
            <a:off x="2236788" y="1143000"/>
            <a:ext cx="2384400" cy="30861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5ea5cace8c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g5ea5cace8c_0_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5ea5cace8c_0_97:notes"/>
          <p:cNvSpPr/>
          <p:nvPr>
            <p:ph idx="2" type="sldImg"/>
          </p:nvPr>
        </p:nvSpPr>
        <p:spPr>
          <a:xfrm>
            <a:off x="2236788" y="1143000"/>
            <a:ext cx="2384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g5ea5cace8c_0_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https://pixabay.com/photos/leather-background-structure-orange-2719497/</a:t>
            </a:r>
            <a:endParaRPr/>
          </a:p>
          <a:p>
            <a:pPr indent="0" lvl="0" marL="0" rtl="0" algn="l">
              <a:spcBef>
                <a:spcPts val="0"/>
              </a:spcBef>
              <a:spcAft>
                <a:spcPts val="0"/>
              </a:spcAft>
              <a:buNone/>
            </a:pPr>
            <a:r>
              <a:t/>
            </a:r>
            <a:endParaRPr/>
          </a:p>
        </p:txBody>
      </p:sp>
      <p:sp>
        <p:nvSpPr>
          <p:cNvPr id="293" name="Google Shape;293;g5ea5cace8c_0_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5ea5cace8c_0_51:notes"/>
          <p:cNvSpPr/>
          <p:nvPr>
            <p:ph idx="2" type="sldImg"/>
          </p:nvPr>
        </p:nvSpPr>
        <p:spPr>
          <a:xfrm>
            <a:off x="2236788" y="1143000"/>
            <a:ext cx="2384400" cy="30861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5ea5cace8c_0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g5ea5cace8c_0_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5ea5cace8c_0_58:notes"/>
          <p:cNvSpPr/>
          <p:nvPr>
            <p:ph idx="2" type="sldImg"/>
          </p:nvPr>
        </p:nvSpPr>
        <p:spPr>
          <a:xfrm>
            <a:off x="2236788" y="1143000"/>
            <a:ext cx="2384400" cy="30861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5ea5cace8c_0_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g5ea5cace8c_0_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5ea5cace8c_0_70:notes"/>
          <p:cNvSpPr/>
          <p:nvPr>
            <p:ph idx="2" type="sldImg"/>
          </p:nvPr>
        </p:nvSpPr>
        <p:spPr>
          <a:xfrm>
            <a:off x="2236788" y="1143000"/>
            <a:ext cx="2384400" cy="30861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5ea5cace8c_0_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g5ea5cace8c_0_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g5ea5cace8c_0_83:notes"/>
          <p:cNvSpPr/>
          <p:nvPr>
            <p:ph idx="2" type="sldImg"/>
          </p:nvPr>
        </p:nvSpPr>
        <p:spPr>
          <a:xfrm>
            <a:off x="2236788" y="1143000"/>
            <a:ext cx="2384400" cy="30861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5ea5cace8c_0_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g5ea5cace8c_0_8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5c134283d3_0_12:notes"/>
          <p:cNvSpPr/>
          <p:nvPr>
            <p:ph idx="2" type="sldImg"/>
          </p:nvPr>
        </p:nvSpPr>
        <p:spPr>
          <a:xfrm>
            <a:off x="2236788" y="1143000"/>
            <a:ext cx="2384400" cy="30861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5c134283d3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g5c134283d3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5c134283d3_0_18:notes"/>
          <p:cNvSpPr/>
          <p:nvPr>
            <p:ph idx="2" type="sldImg"/>
          </p:nvPr>
        </p:nvSpPr>
        <p:spPr>
          <a:xfrm>
            <a:off x="2236788" y="1143000"/>
            <a:ext cx="2384400" cy="30861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5c134283d3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g5c134283d3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g5c134283d3_0_23:notes"/>
          <p:cNvSpPr/>
          <p:nvPr>
            <p:ph idx="2" type="sldImg"/>
          </p:nvPr>
        </p:nvSpPr>
        <p:spPr>
          <a:xfrm>
            <a:off x="2236788" y="1143000"/>
            <a:ext cx="2384400" cy="30861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5c134283d3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g5c134283d3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5c134283d3_0_28:notes"/>
          <p:cNvSpPr/>
          <p:nvPr>
            <p:ph idx="2" type="sldImg"/>
          </p:nvPr>
        </p:nvSpPr>
        <p:spPr>
          <a:xfrm>
            <a:off x="2236788" y="1143000"/>
            <a:ext cx="2384400" cy="30861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5c134283d3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g5c134283d3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5c134283d3_0_33:notes"/>
          <p:cNvSpPr/>
          <p:nvPr>
            <p:ph idx="2" type="sldImg"/>
          </p:nvPr>
        </p:nvSpPr>
        <p:spPr>
          <a:xfrm>
            <a:off x="2236788" y="1143000"/>
            <a:ext cx="2384400" cy="30861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5c134283d3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g5c134283d3_0_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4: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5c53fe074b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g5c53fe074b_0_4:notes"/>
          <p:cNvSpPr/>
          <p:nvPr>
            <p:ph idx="2" type="sldImg"/>
          </p:nvPr>
        </p:nvSpPr>
        <p:spPr>
          <a:xfrm>
            <a:off x="2236788" y="1143000"/>
            <a:ext cx="2384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5: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https://pixabay.com/photos/leather-background-structure-orange-2719497/</a:t>
            </a:r>
            <a:endParaRPr/>
          </a:p>
          <a:p>
            <a:pPr indent="0" lvl="0" marL="0" rtl="0" algn="l">
              <a:spcBef>
                <a:spcPts val="0"/>
              </a:spcBef>
              <a:spcAft>
                <a:spcPts val="0"/>
              </a:spcAft>
              <a:buNone/>
            </a:pPr>
            <a:r>
              <a:t/>
            </a:r>
            <a:endParaRPr/>
          </a:p>
        </p:txBody>
      </p:sp>
      <p:sp>
        <p:nvSpPr>
          <p:cNvPr id="133" name="Google Shape;13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6: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7: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8: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582930" y="1646133"/>
            <a:ext cx="6606540" cy="3501812"/>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5100"/>
              <a:buFont typeface="Calibri"/>
              <a:buNone/>
              <a:defRPr sz="5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971550" y="5282989"/>
            <a:ext cx="5829300" cy="2428451"/>
          </a:xfrm>
          <a:prstGeom prst="rect">
            <a:avLst/>
          </a:prstGeom>
          <a:noFill/>
          <a:ln>
            <a:noFill/>
          </a:ln>
        </p:spPr>
        <p:txBody>
          <a:bodyPr anchorCtr="0" anchor="t" bIns="45700" lIns="91425" spcFirstLastPara="1" rIns="91425" wrap="square" tIns="45700">
            <a:noAutofit/>
          </a:bodyPr>
          <a:lstStyle>
            <a:lvl1pPr lvl="0" algn="ctr">
              <a:lnSpc>
                <a:spcPct val="90000"/>
              </a:lnSpc>
              <a:spcBef>
                <a:spcPts val="850"/>
              </a:spcBef>
              <a:spcAft>
                <a:spcPts val="0"/>
              </a:spcAft>
              <a:buClr>
                <a:schemeClr val="dk1"/>
              </a:buClr>
              <a:buSzPts val="2040"/>
              <a:buNone/>
              <a:defRPr sz="2040"/>
            </a:lvl1pPr>
            <a:lvl2pPr lvl="1" algn="ctr">
              <a:lnSpc>
                <a:spcPct val="90000"/>
              </a:lnSpc>
              <a:spcBef>
                <a:spcPts val="425"/>
              </a:spcBef>
              <a:spcAft>
                <a:spcPts val="0"/>
              </a:spcAft>
              <a:buClr>
                <a:schemeClr val="dk1"/>
              </a:buClr>
              <a:buSzPts val="1700"/>
              <a:buNone/>
              <a:defRPr sz="1700"/>
            </a:lvl2pPr>
            <a:lvl3pPr lvl="2" algn="ctr">
              <a:lnSpc>
                <a:spcPct val="90000"/>
              </a:lnSpc>
              <a:spcBef>
                <a:spcPts val="425"/>
              </a:spcBef>
              <a:spcAft>
                <a:spcPts val="0"/>
              </a:spcAft>
              <a:buClr>
                <a:schemeClr val="dk1"/>
              </a:buClr>
              <a:buSzPts val="1530"/>
              <a:buNone/>
              <a:defRPr sz="1530"/>
            </a:lvl3pPr>
            <a:lvl4pPr lvl="3" algn="ctr">
              <a:lnSpc>
                <a:spcPct val="90000"/>
              </a:lnSpc>
              <a:spcBef>
                <a:spcPts val="425"/>
              </a:spcBef>
              <a:spcAft>
                <a:spcPts val="0"/>
              </a:spcAft>
              <a:buClr>
                <a:schemeClr val="dk1"/>
              </a:buClr>
              <a:buSzPts val="1360"/>
              <a:buNone/>
              <a:defRPr sz="1360"/>
            </a:lvl4pPr>
            <a:lvl5pPr lvl="4" algn="ctr">
              <a:lnSpc>
                <a:spcPct val="90000"/>
              </a:lnSpc>
              <a:spcBef>
                <a:spcPts val="425"/>
              </a:spcBef>
              <a:spcAft>
                <a:spcPts val="0"/>
              </a:spcAft>
              <a:buClr>
                <a:schemeClr val="dk1"/>
              </a:buClr>
              <a:buSzPts val="1360"/>
              <a:buNone/>
              <a:defRPr sz="1360"/>
            </a:lvl5pPr>
            <a:lvl6pPr lvl="5" algn="ctr">
              <a:lnSpc>
                <a:spcPct val="90000"/>
              </a:lnSpc>
              <a:spcBef>
                <a:spcPts val="425"/>
              </a:spcBef>
              <a:spcAft>
                <a:spcPts val="0"/>
              </a:spcAft>
              <a:buClr>
                <a:schemeClr val="dk1"/>
              </a:buClr>
              <a:buSzPts val="1360"/>
              <a:buNone/>
              <a:defRPr sz="1360"/>
            </a:lvl6pPr>
            <a:lvl7pPr lvl="6" algn="ctr">
              <a:lnSpc>
                <a:spcPct val="90000"/>
              </a:lnSpc>
              <a:spcBef>
                <a:spcPts val="425"/>
              </a:spcBef>
              <a:spcAft>
                <a:spcPts val="0"/>
              </a:spcAft>
              <a:buClr>
                <a:schemeClr val="dk1"/>
              </a:buClr>
              <a:buSzPts val="1360"/>
              <a:buNone/>
              <a:defRPr sz="1360"/>
            </a:lvl7pPr>
            <a:lvl8pPr lvl="7" algn="ctr">
              <a:lnSpc>
                <a:spcPct val="90000"/>
              </a:lnSpc>
              <a:spcBef>
                <a:spcPts val="425"/>
              </a:spcBef>
              <a:spcAft>
                <a:spcPts val="0"/>
              </a:spcAft>
              <a:buClr>
                <a:schemeClr val="dk1"/>
              </a:buClr>
              <a:buSzPts val="1360"/>
              <a:buNone/>
              <a:defRPr sz="1360"/>
            </a:lvl8pPr>
            <a:lvl9pPr lvl="8" algn="ctr">
              <a:lnSpc>
                <a:spcPct val="90000"/>
              </a:lnSpc>
              <a:spcBef>
                <a:spcPts val="425"/>
              </a:spcBef>
              <a:spcAft>
                <a:spcPts val="0"/>
              </a:spcAft>
              <a:buClr>
                <a:schemeClr val="dk1"/>
              </a:buClr>
              <a:buSzPts val="1360"/>
              <a:buNone/>
              <a:defRPr sz="1360"/>
            </a:lvl9pPr>
          </a:lstStyle>
          <a:p/>
        </p:txBody>
      </p:sp>
      <p:sp>
        <p:nvSpPr>
          <p:cNvPr id="18" name="Google Shape;18;p2"/>
          <p:cNvSpPr txBox="1"/>
          <p:nvPr>
            <p:ph idx="10" type="dt"/>
          </p:nvPr>
        </p:nvSpPr>
        <p:spPr>
          <a:xfrm>
            <a:off x="534353" y="9322649"/>
            <a:ext cx="1748790" cy="53551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2574608" y="9322649"/>
            <a:ext cx="2623185" cy="5355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5489258" y="9322649"/>
            <a:ext cx="1748790" cy="5355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534353" y="535520"/>
            <a:ext cx="6703695" cy="194415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695219" y="2516718"/>
            <a:ext cx="6381962" cy="670369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75" name="Google Shape;75;p11"/>
          <p:cNvSpPr txBox="1"/>
          <p:nvPr>
            <p:ph idx="10" type="dt"/>
          </p:nvPr>
        </p:nvSpPr>
        <p:spPr>
          <a:xfrm>
            <a:off x="534353" y="9322649"/>
            <a:ext cx="1748790" cy="53551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2574608" y="9322649"/>
            <a:ext cx="2623185" cy="5355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5489258" y="9322649"/>
            <a:ext cx="1748790" cy="5355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2138073" y="3959570"/>
            <a:ext cx="8524029" cy="1675924"/>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262353" y="2332224"/>
            <a:ext cx="8524029" cy="493061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81" name="Google Shape;81;p12"/>
          <p:cNvSpPr txBox="1"/>
          <p:nvPr>
            <p:ph idx="10" type="dt"/>
          </p:nvPr>
        </p:nvSpPr>
        <p:spPr>
          <a:xfrm>
            <a:off x="534353" y="9322649"/>
            <a:ext cx="1748790" cy="53551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2574608" y="9322649"/>
            <a:ext cx="2623185" cy="5355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5489258" y="9322649"/>
            <a:ext cx="1748790" cy="5355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534353" y="535520"/>
            <a:ext cx="6703695" cy="194415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534353" y="2677584"/>
            <a:ext cx="6703695" cy="638196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24" name="Google Shape;24;p3"/>
          <p:cNvSpPr txBox="1"/>
          <p:nvPr>
            <p:ph idx="10" type="dt"/>
          </p:nvPr>
        </p:nvSpPr>
        <p:spPr>
          <a:xfrm>
            <a:off x="534353" y="9322649"/>
            <a:ext cx="1748790" cy="53551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2574608" y="9322649"/>
            <a:ext cx="2623185" cy="5355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5489258" y="9322649"/>
            <a:ext cx="1748790" cy="5355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530306" y="2507618"/>
            <a:ext cx="6703695" cy="4184014"/>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5100"/>
              <a:buFont typeface="Calibri"/>
              <a:buNone/>
              <a:defRPr sz="5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530306" y="6731215"/>
            <a:ext cx="6703695" cy="220027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850"/>
              </a:spcBef>
              <a:spcAft>
                <a:spcPts val="0"/>
              </a:spcAft>
              <a:buClr>
                <a:schemeClr val="dk1"/>
              </a:buClr>
              <a:buSzPts val="2040"/>
              <a:buNone/>
              <a:defRPr sz="2040">
                <a:solidFill>
                  <a:schemeClr val="dk1"/>
                </a:solidFill>
              </a:defRPr>
            </a:lvl1pPr>
            <a:lvl2pPr indent="-228600" lvl="1" marL="914400" algn="l">
              <a:lnSpc>
                <a:spcPct val="90000"/>
              </a:lnSpc>
              <a:spcBef>
                <a:spcPts val="425"/>
              </a:spcBef>
              <a:spcAft>
                <a:spcPts val="0"/>
              </a:spcAft>
              <a:buClr>
                <a:srgbClr val="888888"/>
              </a:buClr>
              <a:buSzPts val="1700"/>
              <a:buNone/>
              <a:defRPr sz="1700">
                <a:solidFill>
                  <a:srgbClr val="888888"/>
                </a:solidFill>
              </a:defRPr>
            </a:lvl2pPr>
            <a:lvl3pPr indent="-228600" lvl="2" marL="1371600" algn="l">
              <a:lnSpc>
                <a:spcPct val="90000"/>
              </a:lnSpc>
              <a:spcBef>
                <a:spcPts val="425"/>
              </a:spcBef>
              <a:spcAft>
                <a:spcPts val="0"/>
              </a:spcAft>
              <a:buClr>
                <a:srgbClr val="888888"/>
              </a:buClr>
              <a:buSzPts val="1530"/>
              <a:buNone/>
              <a:defRPr sz="1530">
                <a:solidFill>
                  <a:srgbClr val="888888"/>
                </a:solidFill>
              </a:defRPr>
            </a:lvl3pPr>
            <a:lvl4pPr indent="-228600" lvl="3" marL="1828800" algn="l">
              <a:lnSpc>
                <a:spcPct val="90000"/>
              </a:lnSpc>
              <a:spcBef>
                <a:spcPts val="425"/>
              </a:spcBef>
              <a:spcAft>
                <a:spcPts val="0"/>
              </a:spcAft>
              <a:buClr>
                <a:srgbClr val="888888"/>
              </a:buClr>
              <a:buSzPts val="1360"/>
              <a:buNone/>
              <a:defRPr sz="1360">
                <a:solidFill>
                  <a:srgbClr val="888888"/>
                </a:solidFill>
              </a:defRPr>
            </a:lvl4pPr>
            <a:lvl5pPr indent="-228600" lvl="4" marL="2286000" algn="l">
              <a:lnSpc>
                <a:spcPct val="90000"/>
              </a:lnSpc>
              <a:spcBef>
                <a:spcPts val="425"/>
              </a:spcBef>
              <a:spcAft>
                <a:spcPts val="0"/>
              </a:spcAft>
              <a:buClr>
                <a:srgbClr val="888888"/>
              </a:buClr>
              <a:buSzPts val="1360"/>
              <a:buNone/>
              <a:defRPr sz="1360">
                <a:solidFill>
                  <a:srgbClr val="888888"/>
                </a:solidFill>
              </a:defRPr>
            </a:lvl5pPr>
            <a:lvl6pPr indent="-228600" lvl="5" marL="2743200" algn="l">
              <a:lnSpc>
                <a:spcPct val="90000"/>
              </a:lnSpc>
              <a:spcBef>
                <a:spcPts val="425"/>
              </a:spcBef>
              <a:spcAft>
                <a:spcPts val="0"/>
              </a:spcAft>
              <a:buClr>
                <a:srgbClr val="888888"/>
              </a:buClr>
              <a:buSzPts val="1360"/>
              <a:buNone/>
              <a:defRPr sz="1360">
                <a:solidFill>
                  <a:srgbClr val="888888"/>
                </a:solidFill>
              </a:defRPr>
            </a:lvl6pPr>
            <a:lvl7pPr indent="-228600" lvl="6" marL="3200400" algn="l">
              <a:lnSpc>
                <a:spcPct val="90000"/>
              </a:lnSpc>
              <a:spcBef>
                <a:spcPts val="425"/>
              </a:spcBef>
              <a:spcAft>
                <a:spcPts val="0"/>
              </a:spcAft>
              <a:buClr>
                <a:srgbClr val="888888"/>
              </a:buClr>
              <a:buSzPts val="1360"/>
              <a:buNone/>
              <a:defRPr sz="1360">
                <a:solidFill>
                  <a:srgbClr val="888888"/>
                </a:solidFill>
              </a:defRPr>
            </a:lvl7pPr>
            <a:lvl8pPr indent="-228600" lvl="7" marL="3657600" algn="l">
              <a:lnSpc>
                <a:spcPct val="90000"/>
              </a:lnSpc>
              <a:spcBef>
                <a:spcPts val="425"/>
              </a:spcBef>
              <a:spcAft>
                <a:spcPts val="0"/>
              </a:spcAft>
              <a:buClr>
                <a:srgbClr val="888888"/>
              </a:buClr>
              <a:buSzPts val="1360"/>
              <a:buNone/>
              <a:defRPr sz="1360">
                <a:solidFill>
                  <a:srgbClr val="888888"/>
                </a:solidFill>
              </a:defRPr>
            </a:lvl8pPr>
            <a:lvl9pPr indent="-228600" lvl="8" marL="4114800" algn="l">
              <a:lnSpc>
                <a:spcPct val="90000"/>
              </a:lnSpc>
              <a:spcBef>
                <a:spcPts val="425"/>
              </a:spcBef>
              <a:spcAft>
                <a:spcPts val="0"/>
              </a:spcAft>
              <a:buClr>
                <a:srgbClr val="888888"/>
              </a:buClr>
              <a:buSzPts val="1360"/>
              <a:buNone/>
              <a:defRPr sz="1360">
                <a:solidFill>
                  <a:srgbClr val="888888"/>
                </a:solidFill>
              </a:defRPr>
            </a:lvl9pPr>
          </a:lstStyle>
          <a:p/>
        </p:txBody>
      </p:sp>
      <p:sp>
        <p:nvSpPr>
          <p:cNvPr id="30" name="Google Shape;30;p4"/>
          <p:cNvSpPr txBox="1"/>
          <p:nvPr>
            <p:ph idx="10" type="dt"/>
          </p:nvPr>
        </p:nvSpPr>
        <p:spPr>
          <a:xfrm>
            <a:off x="534353" y="9322649"/>
            <a:ext cx="1748790" cy="53551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2574608" y="9322649"/>
            <a:ext cx="2623185" cy="5355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5489258" y="9322649"/>
            <a:ext cx="1748790" cy="5355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534353" y="535520"/>
            <a:ext cx="6703695" cy="194415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534353" y="2677584"/>
            <a:ext cx="3303270" cy="638196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36" name="Google Shape;36;p5"/>
          <p:cNvSpPr txBox="1"/>
          <p:nvPr>
            <p:ph idx="2" type="body"/>
          </p:nvPr>
        </p:nvSpPr>
        <p:spPr>
          <a:xfrm>
            <a:off x="3934778" y="2677584"/>
            <a:ext cx="3303270" cy="638196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37" name="Google Shape;37;p5"/>
          <p:cNvSpPr txBox="1"/>
          <p:nvPr>
            <p:ph idx="10" type="dt"/>
          </p:nvPr>
        </p:nvSpPr>
        <p:spPr>
          <a:xfrm>
            <a:off x="534353" y="9322649"/>
            <a:ext cx="1748790" cy="53551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2574608" y="9322649"/>
            <a:ext cx="2623185" cy="5355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5489258" y="9322649"/>
            <a:ext cx="1748790" cy="5355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535366" y="535520"/>
            <a:ext cx="6703695" cy="194415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535366" y="2465706"/>
            <a:ext cx="3288089" cy="120840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850"/>
              </a:spcBef>
              <a:spcAft>
                <a:spcPts val="0"/>
              </a:spcAft>
              <a:buClr>
                <a:schemeClr val="dk1"/>
              </a:buClr>
              <a:buSzPts val="2040"/>
              <a:buNone/>
              <a:defRPr b="1" sz="2040"/>
            </a:lvl1pPr>
            <a:lvl2pPr indent="-228600" lvl="1" marL="914400" algn="l">
              <a:lnSpc>
                <a:spcPct val="90000"/>
              </a:lnSpc>
              <a:spcBef>
                <a:spcPts val="425"/>
              </a:spcBef>
              <a:spcAft>
                <a:spcPts val="0"/>
              </a:spcAft>
              <a:buClr>
                <a:schemeClr val="dk1"/>
              </a:buClr>
              <a:buSzPts val="1700"/>
              <a:buNone/>
              <a:defRPr b="1" sz="1700"/>
            </a:lvl2pPr>
            <a:lvl3pPr indent="-228600" lvl="2" marL="1371600" algn="l">
              <a:lnSpc>
                <a:spcPct val="90000"/>
              </a:lnSpc>
              <a:spcBef>
                <a:spcPts val="425"/>
              </a:spcBef>
              <a:spcAft>
                <a:spcPts val="0"/>
              </a:spcAft>
              <a:buClr>
                <a:schemeClr val="dk1"/>
              </a:buClr>
              <a:buSzPts val="1530"/>
              <a:buNone/>
              <a:defRPr b="1" sz="1530"/>
            </a:lvl3pPr>
            <a:lvl4pPr indent="-228600" lvl="3" marL="1828800" algn="l">
              <a:lnSpc>
                <a:spcPct val="90000"/>
              </a:lnSpc>
              <a:spcBef>
                <a:spcPts val="425"/>
              </a:spcBef>
              <a:spcAft>
                <a:spcPts val="0"/>
              </a:spcAft>
              <a:buClr>
                <a:schemeClr val="dk1"/>
              </a:buClr>
              <a:buSzPts val="1360"/>
              <a:buNone/>
              <a:defRPr b="1" sz="1360"/>
            </a:lvl4pPr>
            <a:lvl5pPr indent="-228600" lvl="4" marL="2286000" algn="l">
              <a:lnSpc>
                <a:spcPct val="90000"/>
              </a:lnSpc>
              <a:spcBef>
                <a:spcPts val="425"/>
              </a:spcBef>
              <a:spcAft>
                <a:spcPts val="0"/>
              </a:spcAft>
              <a:buClr>
                <a:schemeClr val="dk1"/>
              </a:buClr>
              <a:buSzPts val="1360"/>
              <a:buNone/>
              <a:defRPr b="1" sz="1360"/>
            </a:lvl5pPr>
            <a:lvl6pPr indent="-228600" lvl="5" marL="2743200" algn="l">
              <a:lnSpc>
                <a:spcPct val="90000"/>
              </a:lnSpc>
              <a:spcBef>
                <a:spcPts val="425"/>
              </a:spcBef>
              <a:spcAft>
                <a:spcPts val="0"/>
              </a:spcAft>
              <a:buClr>
                <a:schemeClr val="dk1"/>
              </a:buClr>
              <a:buSzPts val="1360"/>
              <a:buNone/>
              <a:defRPr b="1" sz="1360"/>
            </a:lvl6pPr>
            <a:lvl7pPr indent="-228600" lvl="6" marL="3200400" algn="l">
              <a:lnSpc>
                <a:spcPct val="90000"/>
              </a:lnSpc>
              <a:spcBef>
                <a:spcPts val="425"/>
              </a:spcBef>
              <a:spcAft>
                <a:spcPts val="0"/>
              </a:spcAft>
              <a:buClr>
                <a:schemeClr val="dk1"/>
              </a:buClr>
              <a:buSzPts val="1360"/>
              <a:buNone/>
              <a:defRPr b="1" sz="1360"/>
            </a:lvl7pPr>
            <a:lvl8pPr indent="-228600" lvl="7" marL="3657600" algn="l">
              <a:lnSpc>
                <a:spcPct val="90000"/>
              </a:lnSpc>
              <a:spcBef>
                <a:spcPts val="425"/>
              </a:spcBef>
              <a:spcAft>
                <a:spcPts val="0"/>
              </a:spcAft>
              <a:buClr>
                <a:schemeClr val="dk1"/>
              </a:buClr>
              <a:buSzPts val="1360"/>
              <a:buNone/>
              <a:defRPr b="1" sz="1360"/>
            </a:lvl8pPr>
            <a:lvl9pPr indent="-228600" lvl="8" marL="4114800" algn="l">
              <a:lnSpc>
                <a:spcPct val="90000"/>
              </a:lnSpc>
              <a:spcBef>
                <a:spcPts val="425"/>
              </a:spcBef>
              <a:spcAft>
                <a:spcPts val="0"/>
              </a:spcAft>
              <a:buClr>
                <a:schemeClr val="dk1"/>
              </a:buClr>
              <a:buSzPts val="1360"/>
              <a:buNone/>
              <a:defRPr b="1" sz="1360"/>
            </a:lvl9pPr>
          </a:lstStyle>
          <a:p/>
        </p:txBody>
      </p:sp>
      <p:sp>
        <p:nvSpPr>
          <p:cNvPr id="43" name="Google Shape;43;p6"/>
          <p:cNvSpPr txBox="1"/>
          <p:nvPr>
            <p:ph idx="2" type="body"/>
          </p:nvPr>
        </p:nvSpPr>
        <p:spPr>
          <a:xfrm>
            <a:off x="535366" y="3674110"/>
            <a:ext cx="3288089" cy="540406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44" name="Google Shape;44;p6"/>
          <p:cNvSpPr txBox="1"/>
          <p:nvPr>
            <p:ph idx="3" type="body"/>
          </p:nvPr>
        </p:nvSpPr>
        <p:spPr>
          <a:xfrm>
            <a:off x="3934778" y="2465706"/>
            <a:ext cx="3304282" cy="120840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850"/>
              </a:spcBef>
              <a:spcAft>
                <a:spcPts val="0"/>
              </a:spcAft>
              <a:buClr>
                <a:schemeClr val="dk1"/>
              </a:buClr>
              <a:buSzPts val="2040"/>
              <a:buNone/>
              <a:defRPr b="1" sz="2040"/>
            </a:lvl1pPr>
            <a:lvl2pPr indent="-228600" lvl="1" marL="914400" algn="l">
              <a:lnSpc>
                <a:spcPct val="90000"/>
              </a:lnSpc>
              <a:spcBef>
                <a:spcPts val="425"/>
              </a:spcBef>
              <a:spcAft>
                <a:spcPts val="0"/>
              </a:spcAft>
              <a:buClr>
                <a:schemeClr val="dk1"/>
              </a:buClr>
              <a:buSzPts val="1700"/>
              <a:buNone/>
              <a:defRPr b="1" sz="1700"/>
            </a:lvl2pPr>
            <a:lvl3pPr indent="-228600" lvl="2" marL="1371600" algn="l">
              <a:lnSpc>
                <a:spcPct val="90000"/>
              </a:lnSpc>
              <a:spcBef>
                <a:spcPts val="425"/>
              </a:spcBef>
              <a:spcAft>
                <a:spcPts val="0"/>
              </a:spcAft>
              <a:buClr>
                <a:schemeClr val="dk1"/>
              </a:buClr>
              <a:buSzPts val="1530"/>
              <a:buNone/>
              <a:defRPr b="1" sz="1530"/>
            </a:lvl3pPr>
            <a:lvl4pPr indent="-228600" lvl="3" marL="1828800" algn="l">
              <a:lnSpc>
                <a:spcPct val="90000"/>
              </a:lnSpc>
              <a:spcBef>
                <a:spcPts val="425"/>
              </a:spcBef>
              <a:spcAft>
                <a:spcPts val="0"/>
              </a:spcAft>
              <a:buClr>
                <a:schemeClr val="dk1"/>
              </a:buClr>
              <a:buSzPts val="1360"/>
              <a:buNone/>
              <a:defRPr b="1" sz="1360"/>
            </a:lvl4pPr>
            <a:lvl5pPr indent="-228600" lvl="4" marL="2286000" algn="l">
              <a:lnSpc>
                <a:spcPct val="90000"/>
              </a:lnSpc>
              <a:spcBef>
                <a:spcPts val="425"/>
              </a:spcBef>
              <a:spcAft>
                <a:spcPts val="0"/>
              </a:spcAft>
              <a:buClr>
                <a:schemeClr val="dk1"/>
              </a:buClr>
              <a:buSzPts val="1360"/>
              <a:buNone/>
              <a:defRPr b="1" sz="1360"/>
            </a:lvl5pPr>
            <a:lvl6pPr indent="-228600" lvl="5" marL="2743200" algn="l">
              <a:lnSpc>
                <a:spcPct val="90000"/>
              </a:lnSpc>
              <a:spcBef>
                <a:spcPts val="425"/>
              </a:spcBef>
              <a:spcAft>
                <a:spcPts val="0"/>
              </a:spcAft>
              <a:buClr>
                <a:schemeClr val="dk1"/>
              </a:buClr>
              <a:buSzPts val="1360"/>
              <a:buNone/>
              <a:defRPr b="1" sz="1360"/>
            </a:lvl6pPr>
            <a:lvl7pPr indent="-228600" lvl="6" marL="3200400" algn="l">
              <a:lnSpc>
                <a:spcPct val="90000"/>
              </a:lnSpc>
              <a:spcBef>
                <a:spcPts val="425"/>
              </a:spcBef>
              <a:spcAft>
                <a:spcPts val="0"/>
              </a:spcAft>
              <a:buClr>
                <a:schemeClr val="dk1"/>
              </a:buClr>
              <a:buSzPts val="1360"/>
              <a:buNone/>
              <a:defRPr b="1" sz="1360"/>
            </a:lvl7pPr>
            <a:lvl8pPr indent="-228600" lvl="7" marL="3657600" algn="l">
              <a:lnSpc>
                <a:spcPct val="90000"/>
              </a:lnSpc>
              <a:spcBef>
                <a:spcPts val="425"/>
              </a:spcBef>
              <a:spcAft>
                <a:spcPts val="0"/>
              </a:spcAft>
              <a:buClr>
                <a:schemeClr val="dk1"/>
              </a:buClr>
              <a:buSzPts val="1360"/>
              <a:buNone/>
              <a:defRPr b="1" sz="1360"/>
            </a:lvl8pPr>
            <a:lvl9pPr indent="-228600" lvl="8" marL="4114800" algn="l">
              <a:lnSpc>
                <a:spcPct val="90000"/>
              </a:lnSpc>
              <a:spcBef>
                <a:spcPts val="425"/>
              </a:spcBef>
              <a:spcAft>
                <a:spcPts val="0"/>
              </a:spcAft>
              <a:buClr>
                <a:schemeClr val="dk1"/>
              </a:buClr>
              <a:buSzPts val="1360"/>
              <a:buNone/>
              <a:defRPr b="1" sz="1360"/>
            </a:lvl9pPr>
          </a:lstStyle>
          <a:p/>
        </p:txBody>
      </p:sp>
      <p:sp>
        <p:nvSpPr>
          <p:cNvPr id="45" name="Google Shape;45;p6"/>
          <p:cNvSpPr txBox="1"/>
          <p:nvPr>
            <p:ph idx="4" type="body"/>
          </p:nvPr>
        </p:nvSpPr>
        <p:spPr>
          <a:xfrm>
            <a:off x="3934778" y="3674110"/>
            <a:ext cx="3304282" cy="540406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46" name="Google Shape;46;p6"/>
          <p:cNvSpPr txBox="1"/>
          <p:nvPr>
            <p:ph idx="10" type="dt"/>
          </p:nvPr>
        </p:nvSpPr>
        <p:spPr>
          <a:xfrm>
            <a:off x="534353" y="9322649"/>
            <a:ext cx="1748790" cy="53551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2574608" y="9322649"/>
            <a:ext cx="2623185" cy="5355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5489258" y="9322649"/>
            <a:ext cx="1748790" cy="5355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534353" y="535520"/>
            <a:ext cx="6703695" cy="194415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534353" y="9322649"/>
            <a:ext cx="1748790" cy="53551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2574608" y="9322649"/>
            <a:ext cx="2623185" cy="5355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5489258" y="9322649"/>
            <a:ext cx="1748790" cy="5355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534353" y="9322649"/>
            <a:ext cx="1748790" cy="53551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2574608" y="9322649"/>
            <a:ext cx="2623185" cy="5355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5489258" y="9322649"/>
            <a:ext cx="1748790" cy="5355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535366" y="670560"/>
            <a:ext cx="2506801" cy="234696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720"/>
              <a:buFont typeface="Calibri"/>
              <a:buNone/>
              <a:defRPr sz="27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304282" y="1448227"/>
            <a:ext cx="3934778" cy="7147982"/>
          </a:xfrm>
          <a:prstGeom prst="rect">
            <a:avLst/>
          </a:prstGeom>
          <a:noFill/>
          <a:ln>
            <a:noFill/>
          </a:ln>
        </p:spPr>
        <p:txBody>
          <a:bodyPr anchorCtr="0" anchor="t" bIns="45700" lIns="91425" spcFirstLastPara="1" rIns="91425" wrap="square" tIns="45700">
            <a:noAutofit/>
          </a:bodyPr>
          <a:lstStyle>
            <a:lvl1pPr indent="-401320" lvl="0" marL="457200" algn="l">
              <a:lnSpc>
                <a:spcPct val="90000"/>
              </a:lnSpc>
              <a:spcBef>
                <a:spcPts val="850"/>
              </a:spcBef>
              <a:spcAft>
                <a:spcPts val="0"/>
              </a:spcAft>
              <a:buClr>
                <a:schemeClr val="dk1"/>
              </a:buClr>
              <a:buSzPts val="2720"/>
              <a:buChar char="•"/>
              <a:defRPr sz="2720"/>
            </a:lvl1pPr>
            <a:lvl2pPr indent="-379730" lvl="1" marL="914400" algn="l">
              <a:lnSpc>
                <a:spcPct val="90000"/>
              </a:lnSpc>
              <a:spcBef>
                <a:spcPts val="425"/>
              </a:spcBef>
              <a:spcAft>
                <a:spcPts val="0"/>
              </a:spcAft>
              <a:buClr>
                <a:schemeClr val="dk1"/>
              </a:buClr>
              <a:buSzPts val="2380"/>
              <a:buChar char="•"/>
              <a:defRPr sz="2380"/>
            </a:lvl2pPr>
            <a:lvl3pPr indent="-358139" lvl="2" marL="1371600" algn="l">
              <a:lnSpc>
                <a:spcPct val="90000"/>
              </a:lnSpc>
              <a:spcBef>
                <a:spcPts val="425"/>
              </a:spcBef>
              <a:spcAft>
                <a:spcPts val="0"/>
              </a:spcAft>
              <a:buClr>
                <a:schemeClr val="dk1"/>
              </a:buClr>
              <a:buSzPts val="2040"/>
              <a:buChar char="•"/>
              <a:defRPr sz="2040"/>
            </a:lvl3pPr>
            <a:lvl4pPr indent="-336550" lvl="3" marL="1828800" algn="l">
              <a:lnSpc>
                <a:spcPct val="90000"/>
              </a:lnSpc>
              <a:spcBef>
                <a:spcPts val="425"/>
              </a:spcBef>
              <a:spcAft>
                <a:spcPts val="0"/>
              </a:spcAft>
              <a:buClr>
                <a:schemeClr val="dk1"/>
              </a:buClr>
              <a:buSzPts val="1700"/>
              <a:buChar char="•"/>
              <a:defRPr sz="1700"/>
            </a:lvl4pPr>
            <a:lvl5pPr indent="-336550" lvl="4" marL="2286000" algn="l">
              <a:lnSpc>
                <a:spcPct val="90000"/>
              </a:lnSpc>
              <a:spcBef>
                <a:spcPts val="425"/>
              </a:spcBef>
              <a:spcAft>
                <a:spcPts val="0"/>
              </a:spcAft>
              <a:buClr>
                <a:schemeClr val="dk1"/>
              </a:buClr>
              <a:buSzPts val="1700"/>
              <a:buChar char="•"/>
              <a:defRPr sz="1700"/>
            </a:lvl5pPr>
            <a:lvl6pPr indent="-336550" lvl="5" marL="2743200" algn="l">
              <a:lnSpc>
                <a:spcPct val="90000"/>
              </a:lnSpc>
              <a:spcBef>
                <a:spcPts val="425"/>
              </a:spcBef>
              <a:spcAft>
                <a:spcPts val="0"/>
              </a:spcAft>
              <a:buClr>
                <a:schemeClr val="dk1"/>
              </a:buClr>
              <a:buSzPts val="1700"/>
              <a:buChar char="•"/>
              <a:defRPr sz="1700"/>
            </a:lvl6pPr>
            <a:lvl7pPr indent="-336550" lvl="6" marL="3200400" algn="l">
              <a:lnSpc>
                <a:spcPct val="90000"/>
              </a:lnSpc>
              <a:spcBef>
                <a:spcPts val="425"/>
              </a:spcBef>
              <a:spcAft>
                <a:spcPts val="0"/>
              </a:spcAft>
              <a:buClr>
                <a:schemeClr val="dk1"/>
              </a:buClr>
              <a:buSzPts val="1700"/>
              <a:buChar char="•"/>
              <a:defRPr sz="1700"/>
            </a:lvl7pPr>
            <a:lvl8pPr indent="-336550" lvl="7" marL="3657600" algn="l">
              <a:lnSpc>
                <a:spcPct val="90000"/>
              </a:lnSpc>
              <a:spcBef>
                <a:spcPts val="425"/>
              </a:spcBef>
              <a:spcAft>
                <a:spcPts val="0"/>
              </a:spcAft>
              <a:buClr>
                <a:schemeClr val="dk1"/>
              </a:buClr>
              <a:buSzPts val="1700"/>
              <a:buChar char="•"/>
              <a:defRPr sz="1700"/>
            </a:lvl8pPr>
            <a:lvl9pPr indent="-336550" lvl="8" marL="4114800" algn="l">
              <a:lnSpc>
                <a:spcPct val="90000"/>
              </a:lnSpc>
              <a:spcBef>
                <a:spcPts val="425"/>
              </a:spcBef>
              <a:spcAft>
                <a:spcPts val="0"/>
              </a:spcAft>
              <a:buClr>
                <a:schemeClr val="dk1"/>
              </a:buClr>
              <a:buSzPts val="1700"/>
              <a:buChar char="•"/>
              <a:defRPr sz="1700"/>
            </a:lvl9pPr>
          </a:lstStyle>
          <a:p/>
        </p:txBody>
      </p:sp>
      <p:sp>
        <p:nvSpPr>
          <p:cNvPr id="61" name="Google Shape;61;p9"/>
          <p:cNvSpPr txBox="1"/>
          <p:nvPr>
            <p:ph idx="2" type="body"/>
          </p:nvPr>
        </p:nvSpPr>
        <p:spPr>
          <a:xfrm>
            <a:off x="535366" y="3017520"/>
            <a:ext cx="2506801" cy="559032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850"/>
              </a:spcBef>
              <a:spcAft>
                <a:spcPts val="0"/>
              </a:spcAft>
              <a:buClr>
                <a:schemeClr val="dk1"/>
              </a:buClr>
              <a:buSzPts val="1360"/>
              <a:buNone/>
              <a:defRPr sz="1360"/>
            </a:lvl1pPr>
            <a:lvl2pPr indent="-228600" lvl="1" marL="914400" algn="l">
              <a:lnSpc>
                <a:spcPct val="90000"/>
              </a:lnSpc>
              <a:spcBef>
                <a:spcPts val="425"/>
              </a:spcBef>
              <a:spcAft>
                <a:spcPts val="0"/>
              </a:spcAft>
              <a:buClr>
                <a:schemeClr val="dk1"/>
              </a:buClr>
              <a:buSzPts val="1190"/>
              <a:buNone/>
              <a:defRPr sz="1190"/>
            </a:lvl2pPr>
            <a:lvl3pPr indent="-228600" lvl="2" marL="1371600" algn="l">
              <a:lnSpc>
                <a:spcPct val="90000"/>
              </a:lnSpc>
              <a:spcBef>
                <a:spcPts val="425"/>
              </a:spcBef>
              <a:spcAft>
                <a:spcPts val="0"/>
              </a:spcAft>
              <a:buClr>
                <a:schemeClr val="dk1"/>
              </a:buClr>
              <a:buSzPts val="1020"/>
              <a:buNone/>
              <a:defRPr sz="1020"/>
            </a:lvl3pPr>
            <a:lvl4pPr indent="-228600" lvl="3" marL="1828800" algn="l">
              <a:lnSpc>
                <a:spcPct val="90000"/>
              </a:lnSpc>
              <a:spcBef>
                <a:spcPts val="425"/>
              </a:spcBef>
              <a:spcAft>
                <a:spcPts val="0"/>
              </a:spcAft>
              <a:buClr>
                <a:schemeClr val="dk1"/>
              </a:buClr>
              <a:buSzPts val="850"/>
              <a:buNone/>
              <a:defRPr sz="850"/>
            </a:lvl4pPr>
            <a:lvl5pPr indent="-228600" lvl="4" marL="2286000" algn="l">
              <a:lnSpc>
                <a:spcPct val="90000"/>
              </a:lnSpc>
              <a:spcBef>
                <a:spcPts val="425"/>
              </a:spcBef>
              <a:spcAft>
                <a:spcPts val="0"/>
              </a:spcAft>
              <a:buClr>
                <a:schemeClr val="dk1"/>
              </a:buClr>
              <a:buSzPts val="850"/>
              <a:buNone/>
              <a:defRPr sz="850"/>
            </a:lvl5pPr>
            <a:lvl6pPr indent="-228600" lvl="5" marL="2743200" algn="l">
              <a:lnSpc>
                <a:spcPct val="90000"/>
              </a:lnSpc>
              <a:spcBef>
                <a:spcPts val="425"/>
              </a:spcBef>
              <a:spcAft>
                <a:spcPts val="0"/>
              </a:spcAft>
              <a:buClr>
                <a:schemeClr val="dk1"/>
              </a:buClr>
              <a:buSzPts val="850"/>
              <a:buNone/>
              <a:defRPr sz="850"/>
            </a:lvl6pPr>
            <a:lvl7pPr indent="-228600" lvl="6" marL="3200400" algn="l">
              <a:lnSpc>
                <a:spcPct val="90000"/>
              </a:lnSpc>
              <a:spcBef>
                <a:spcPts val="425"/>
              </a:spcBef>
              <a:spcAft>
                <a:spcPts val="0"/>
              </a:spcAft>
              <a:buClr>
                <a:schemeClr val="dk1"/>
              </a:buClr>
              <a:buSzPts val="850"/>
              <a:buNone/>
              <a:defRPr sz="850"/>
            </a:lvl7pPr>
            <a:lvl8pPr indent="-228600" lvl="7" marL="3657600" algn="l">
              <a:lnSpc>
                <a:spcPct val="90000"/>
              </a:lnSpc>
              <a:spcBef>
                <a:spcPts val="425"/>
              </a:spcBef>
              <a:spcAft>
                <a:spcPts val="0"/>
              </a:spcAft>
              <a:buClr>
                <a:schemeClr val="dk1"/>
              </a:buClr>
              <a:buSzPts val="850"/>
              <a:buNone/>
              <a:defRPr sz="850"/>
            </a:lvl8pPr>
            <a:lvl9pPr indent="-228600" lvl="8" marL="4114800" algn="l">
              <a:lnSpc>
                <a:spcPct val="90000"/>
              </a:lnSpc>
              <a:spcBef>
                <a:spcPts val="425"/>
              </a:spcBef>
              <a:spcAft>
                <a:spcPts val="0"/>
              </a:spcAft>
              <a:buClr>
                <a:schemeClr val="dk1"/>
              </a:buClr>
              <a:buSzPts val="850"/>
              <a:buNone/>
              <a:defRPr sz="850"/>
            </a:lvl9pPr>
          </a:lstStyle>
          <a:p/>
        </p:txBody>
      </p:sp>
      <p:sp>
        <p:nvSpPr>
          <p:cNvPr id="62" name="Google Shape;62;p9"/>
          <p:cNvSpPr txBox="1"/>
          <p:nvPr>
            <p:ph idx="10" type="dt"/>
          </p:nvPr>
        </p:nvSpPr>
        <p:spPr>
          <a:xfrm>
            <a:off x="534353" y="9322649"/>
            <a:ext cx="1748790" cy="53551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2574608" y="9322649"/>
            <a:ext cx="2623185" cy="5355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5489258" y="9322649"/>
            <a:ext cx="1748790" cy="5355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535366" y="670560"/>
            <a:ext cx="2506801" cy="234696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720"/>
              <a:buFont typeface="Calibri"/>
              <a:buNone/>
              <a:defRPr sz="27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3304282" y="1448227"/>
            <a:ext cx="3934778" cy="714798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850"/>
              </a:spcBef>
              <a:spcAft>
                <a:spcPts val="0"/>
              </a:spcAft>
              <a:buClr>
                <a:schemeClr val="dk1"/>
              </a:buClr>
              <a:buSzPts val="2720"/>
              <a:buFont typeface="Arial"/>
              <a:buNone/>
              <a:defRPr b="0" i="0" sz="2720" u="none" cap="none" strike="noStrike">
                <a:solidFill>
                  <a:schemeClr val="dk1"/>
                </a:solidFill>
                <a:latin typeface="Calibri"/>
                <a:ea typeface="Calibri"/>
                <a:cs typeface="Calibri"/>
                <a:sym typeface="Calibri"/>
              </a:defRPr>
            </a:lvl1pPr>
            <a:lvl2pPr lvl="1" marR="0" rtl="0" algn="l">
              <a:lnSpc>
                <a:spcPct val="90000"/>
              </a:lnSpc>
              <a:spcBef>
                <a:spcPts val="425"/>
              </a:spcBef>
              <a:spcAft>
                <a:spcPts val="0"/>
              </a:spcAft>
              <a:buClr>
                <a:schemeClr val="dk1"/>
              </a:buClr>
              <a:buSzPts val="2380"/>
              <a:buFont typeface="Arial"/>
              <a:buNone/>
              <a:defRPr b="0" i="0" sz="2380" u="none" cap="none" strike="noStrike">
                <a:solidFill>
                  <a:schemeClr val="dk1"/>
                </a:solidFill>
                <a:latin typeface="Calibri"/>
                <a:ea typeface="Calibri"/>
                <a:cs typeface="Calibri"/>
                <a:sym typeface="Calibri"/>
              </a:defRPr>
            </a:lvl2pPr>
            <a:lvl3pPr lvl="2" marR="0" rtl="0" algn="l">
              <a:lnSpc>
                <a:spcPct val="90000"/>
              </a:lnSpc>
              <a:spcBef>
                <a:spcPts val="425"/>
              </a:spcBef>
              <a:spcAft>
                <a:spcPts val="0"/>
              </a:spcAft>
              <a:buClr>
                <a:schemeClr val="dk1"/>
              </a:buClr>
              <a:buSzPts val="2040"/>
              <a:buFont typeface="Arial"/>
              <a:buNone/>
              <a:defRPr b="0" i="0" sz="2040" u="none" cap="none" strike="noStrike">
                <a:solidFill>
                  <a:schemeClr val="dk1"/>
                </a:solidFill>
                <a:latin typeface="Calibri"/>
                <a:ea typeface="Calibri"/>
                <a:cs typeface="Calibri"/>
                <a:sym typeface="Calibri"/>
              </a:defRPr>
            </a:lvl3pPr>
            <a:lvl4pPr lvl="3"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4pPr>
            <a:lvl5pPr lvl="4"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5pPr>
            <a:lvl6pPr lvl="5"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6pPr>
            <a:lvl7pPr lvl="6"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7pPr>
            <a:lvl8pPr lvl="7"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8pPr>
            <a:lvl9pPr lvl="8"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535366" y="3017520"/>
            <a:ext cx="2506801" cy="559032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850"/>
              </a:spcBef>
              <a:spcAft>
                <a:spcPts val="0"/>
              </a:spcAft>
              <a:buClr>
                <a:schemeClr val="dk1"/>
              </a:buClr>
              <a:buSzPts val="1360"/>
              <a:buNone/>
              <a:defRPr sz="1360"/>
            </a:lvl1pPr>
            <a:lvl2pPr indent="-228600" lvl="1" marL="914400" algn="l">
              <a:lnSpc>
                <a:spcPct val="90000"/>
              </a:lnSpc>
              <a:spcBef>
                <a:spcPts val="425"/>
              </a:spcBef>
              <a:spcAft>
                <a:spcPts val="0"/>
              </a:spcAft>
              <a:buClr>
                <a:schemeClr val="dk1"/>
              </a:buClr>
              <a:buSzPts val="1190"/>
              <a:buNone/>
              <a:defRPr sz="1190"/>
            </a:lvl2pPr>
            <a:lvl3pPr indent="-228600" lvl="2" marL="1371600" algn="l">
              <a:lnSpc>
                <a:spcPct val="90000"/>
              </a:lnSpc>
              <a:spcBef>
                <a:spcPts val="425"/>
              </a:spcBef>
              <a:spcAft>
                <a:spcPts val="0"/>
              </a:spcAft>
              <a:buClr>
                <a:schemeClr val="dk1"/>
              </a:buClr>
              <a:buSzPts val="1020"/>
              <a:buNone/>
              <a:defRPr sz="1020"/>
            </a:lvl3pPr>
            <a:lvl4pPr indent="-228600" lvl="3" marL="1828800" algn="l">
              <a:lnSpc>
                <a:spcPct val="90000"/>
              </a:lnSpc>
              <a:spcBef>
                <a:spcPts val="425"/>
              </a:spcBef>
              <a:spcAft>
                <a:spcPts val="0"/>
              </a:spcAft>
              <a:buClr>
                <a:schemeClr val="dk1"/>
              </a:buClr>
              <a:buSzPts val="850"/>
              <a:buNone/>
              <a:defRPr sz="850"/>
            </a:lvl4pPr>
            <a:lvl5pPr indent="-228600" lvl="4" marL="2286000" algn="l">
              <a:lnSpc>
                <a:spcPct val="90000"/>
              </a:lnSpc>
              <a:spcBef>
                <a:spcPts val="425"/>
              </a:spcBef>
              <a:spcAft>
                <a:spcPts val="0"/>
              </a:spcAft>
              <a:buClr>
                <a:schemeClr val="dk1"/>
              </a:buClr>
              <a:buSzPts val="850"/>
              <a:buNone/>
              <a:defRPr sz="850"/>
            </a:lvl5pPr>
            <a:lvl6pPr indent="-228600" lvl="5" marL="2743200" algn="l">
              <a:lnSpc>
                <a:spcPct val="90000"/>
              </a:lnSpc>
              <a:spcBef>
                <a:spcPts val="425"/>
              </a:spcBef>
              <a:spcAft>
                <a:spcPts val="0"/>
              </a:spcAft>
              <a:buClr>
                <a:schemeClr val="dk1"/>
              </a:buClr>
              <a:buSzPts val="850"/>
              <a:buNone/>
              <a:defRPr sz="850"/>
            </a:lvl6pPr>
            <a:lvl7pPr indent="-228600" lvl="6" marL="3200400" algn="l">
              <a:lnSpc>
                <a:spcPct val="90000"/>
              </a:lnSpc>
              <a:spcBef>
                <a:spcPts val="425"/>
              </a:spcBef>
              <a:spcAft>
                <a:spcPts val="0"/>
              </a:spcAft>
              <a:buClr>
                <a:schemeClr val="dk1"/>
              </a:buClr>
              <a:buSzPts val="850"/>
              <a:buNone/>
              <a:defRPr sz="850"/>
            </a:lvl7pPr>
            <a:lvl8pPr indent="-228600" lvl="7" marL="3657600" algn="l">
              <a:lnSpc>
                <a:spcPct val="90000"/>
              </a:lnSpc>
              <a:spcBef>
                <a:spcPts val="425"/>
              </a:spcBef>
              <a:spcAft>
                <a:spcPts val="0"/>
              </a:spcAft>
              <a:buClr>
                <a:schemeClr val="dk1"/>
              </a:buClr>
              <a:buSzPts val="850"/>
              <a:buNone/>
              <a:defRPr sz="850"/>
            </a:lvl8pPr>
            <a:lvl9pPr indent="-228600" lvl="8" marL="4114800" algn="l">
              <a:lnSpc>
                <a:spcPct val="90000"/>
              </a:lnSpc>
              <a:spcBef>
                <a:spcPts val="425"/>
              </a:spcBef>
              <a:spcAft>
                <a:spcPts val="0"/>
              </a:spcAft>
              <a:buClr>
                <a:schemeClr val="dk1"/>
              </a:buClr>
              <a:buSzPts val="850"/>
              <a:buNone/>
              <a:defRPr sz="850"/>
            </a:lvl9pPr>
          </a:lstStyle>
          <a:p/>
        </p:txBody>
      </p:sp>
      <p:sp>
        <p:nvSpPr>
          <p:cNvPr id="69" name="Google Shape;69;p10"/>
          <p:cNvSpPr txBox="1"/>
          <p:nvPr>
            <p:ph idx="10" type="dt"/>
          </p:nvPr>
        </p:nvSpPr>
        <p:spPr>
          <a:xfrm>
            <a:off x="534353" y="9322649"/>
            <a:ext cx="1748790" cy="53551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2574608" y="9322649"/>
            <a:ext cx="2623185" cy="53551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5489258" y="9322649"/>
            <a:ext cx="1748790" cy="53551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534353" y="535520"/>
            <a:ext cx="6703695" cy="194415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740"/>
              <a:buFont typeface="Calibri"/>
              <a:buNone/>
              <a:defRPr b="0" i="0" sz="374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534353" y="2677584"/>
            <a:ext cx="6703695" cy="6381962"/>
          </a:xfrm>
          <a:prstGeom prst="rect">
            <a:avLst/>
          </a:prstGeom>
          <a:noFill/>
          <a:ln>
            <a:noFill/>
          </a:ln>
        </p:spPr>
        <p:txBody>
          <a:bodyPr anchorCtr="0" anchor="t" bIns="45700" lIns="91425" spcFirstLastPara="1" rIns="91425" wrap="square" tIns="45700">
            <a:noAutofit/>
          </a:bodyPr>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libri"/>
                <a:ea typeface="Calibri"/>
                <a:cs typeface="Calibri"/>
                <a:sym typeface="Calibri"/>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libri"/>
                <a:ea typeface="Calibri"/>
                <a:cs typeface="Calibri"/>
                <a:sym typeface="Calibri"/>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534353" y="9322649"/>
            <a:ext cx="1748790" cy="53551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2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2574608" y="9322649"/>
            <a:ext cx="2623185" cy="535518"/>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02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5489258" y="9322649"/>
            <a:ext cx="1748790" cy="53551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20" u="none" cap="none" strike="noStrike">
                <a:solidFill>
                  <a:srgbClr val="888888"/>
                </a:solidFill>
                <a:latin typeface="Calibri"/>
                <a:ea typeface="Calibri"/>
                <a:cs typeface="Calibri"/>
                <a:sym typeface="Calibri"/>
              </a:defRPr>
            </a:lvl1pPr>
            <a:lvl2pPr indent="0" lvl="1" marL="0" marR="0" rtl="0" algn="r">
              <a:spcBef>
                <a:spcPts val="0"/>
              </a:spcBef>
              <a:buNone/>
              <a:defRPr b="0" i="0" sz="1020" u="none" cap="none" strike="noStrike">
                <a:solidFill>
                  <a:srgbClr val="888888"/>
                </a:solidFill>
                <a:latin typeface="Calibri"/>
                <a:ea typeface="Calibri"/>
                <a:cs typeface="Calibri"/>
                <a:sym typeface="Calibri"/>
              </a:defRPr>
            </a:lvl2pPr>
            <a:lvl3pPr indent="0" lvl="2" marL="0" marR="0" rtl="0" algn="r">
              <a:spcBef>
                <a:spcPts val="0"/>
              </a:spcBef>
              <a:buNone/>
              <a:defRPr b="0" i="0" sz="1020" u="none" cap="none" strike="noStrike">
                <a:solidFill>
                  <a:srgbClr val="888888"/>
                </a:solidFill>
                <a:latin typeface="Calibri"/>
                <a:ea typeface="Calibri"/>
                <a:cs typeface="Calibri"/>
                <a:sym typeface="Calibri"/>
              </a:defRPr>
            </a:lvl3pPr>
            <a:lvl4pPr indent="0" lvl="3" marL="0" marR="0" rtl="0" algn="r">
              <a:spcBef>
                <a:spcPts val="0"/>
              </a:spcBef>
              <a:buNone/>
              <a:defRPr b="0" i="0" sz="1020" u="none" cap="none" strike="noStrike">
                <a:solidFill>
                  <a:srgbClr val="888888"/>
                </a:solidFill>
                <a:latin typeface="Calibri"/>
                <a:ea typeface="Calibri"/>
                <a:cs typeface="Calibri"/>
                <a:sym typeface="Calibri"/>
              </a:defRPr>
            </a:lvl4pPr>
            <a:lvl5pPr indent="0" lvl="4" marL="0" marR="0" rtl="0" algn="r">
              <a:spcBef>
                <a:spcPts val="0"/>
              </a:spcBef>
              <a:buNone/>
              <a:defRPr b="0" i="0" sz="1020" u="none" cap="none" strike="noStrike">
                <a:solidFill>
                  <a:srgbClr val="888888"/>
                </a:solidFill>
                <a:latin typeface="Calibri"/>
                <a:ea typeface="Calibri"/>
                <a:cs typeface="Calibri"/>
                <a:sym typeface="Calibri"/>
              </a:defRPr>
            </a:lvl5pPr>
            <a:lvl6pPr indent="0" lvl="5" marL="0" marR="0" rtl="0" algn="r">
              <a:spcBef>
                <a:spcPts val="0"/>
              </a:spcBef>
              <a:buNone/>
              <a:defRPr b="0" i="0" sz="1020" u="none" cap="none" strike="noStrike">
                <a:solidFill>
                  <a:srgbClr val="888888"/>
                </a:solidFill>
                <a:latin typeface="Calibri"/>
                <a:ea typeface="Calibri"/>
                <a:cs typeface="Calibri"/>
                <a:sym typeface="Calibri"/>
              </a:defRPr>
            </a:lvl6pPr>
            <a:lvl7pPr indent="0" lvl="6" marL="0" marR="0" rtl="0" algn="r">
              <a:spcBef>
                <a:spcPts val="0"/>
              </a:spcBef>
              <a:buNone/>
              <a:defRPr b="0" i="0" sz="1020" u="none" cap="none" strike="noStrike">
                <a:solidFill>
                  <a:srgbClr val="888888"/>
                </a:solidFill>
                <a:latin typeface="Calibri"/>
                <a:ea typeface="Calibri"/>
                <a:cs typeface="Calibri"/>
                <a:sym typeface="Calibri"/>
              </a:defRPr>
            </a:lvl7pPr>
            <a:lvl8pPr indent="0" lvl="7" marL="0" marR="0" rtl="0" algn="r">
              <a:spcBef>
                <a:spcPts val="0"/>
              </a:spcBef>
              <a:buNone/>
              <a:defRPr b="0" i="0" sz="1020" u="none" cap="none" strike="noStrike">
                <a:solidFill>
                  <a:srgbClr val="888888"/>
                </a:solidFill>
                <a:latin typeface="Calibri"/>
                <a:ea typeface="Calibri"/>
                <a:cs typeface="Calibri"/>
                <a:sym typeface="Calibri"/>
              </a:defRPr>
            </a:lvl8pPr>
            <a:lvl9pPr indent="0" lvl="8" marL="0" marR="0" rtl="0" algn="r">
              <a:spcBef>
                <a:spcPts val="0"/>
              </a:spcBef>
              <a:buNone/>
              <a:defRPr b="0" i="0" sz="10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3.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2.png"/><Relationship Id="rId8"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en.wikipedia.org/wiki/Foregut_fermentation" TargetMode="External"/><Relationship Id="rId4" Type="http://schemas.openxmlformats.org/officeDocument/2006/relationships/hyperlink" Target="https://en.wikipedia.org/wiki/Hindgut_fermentati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descr="Leather, Background, Structure, Orange, Brown" id="89" name="Google Shape;89;p13"/>
          <p:cNvPicPr preferRelativeResize="0"/>
          <p:nvPr/>
        </p:nvPicPr>
        <p:blipFill rotWithShape="1">
          <a:blip r:embed="rId3">
            <a:alphaModFix/>
          </a:blip>
          <a:srcRect b="0" l="0" r="48722" t="0"/>
          <a:stretch/>
        </p:blipFill>
        <p:spPr>
          <a:xfrm>
            <a:off x="1" y="1"/>
            <a:ext cx="7772401" cy="10058399"/>
          </a:xfrm>
          <a:prstGeom prst="rect">
            <a:avLst/>
          </a:prstGeom>
          <a:noFill/>
          <a:ln>
            <a:noFill/>
          </a:ln>
        </p:spPr>
      </p:pic>
      <p:pic>
        <p:nvPicPr>
          <p:cNvPr descr="Related image" id="90" name="Google Shape;90;p13"/>
          <p:cNvPicPr preferRelativeResize="0"/>
          <p:nvPr/>
        </p:nvPicPr>
        <p:blipFill rotWithShape="1">
          <a:blip r:embed="rId4">
            <a:alphaModFix/>
          </a:blip>
          <a:srcRect b="0" l="0" r="0" t="0"/>
          <a:stretch/>
        </p:blipFill>
        <p:spPr>
          <a:xfrm>
            <a:off x="272143" y="1759572"/>
            <a:ext cx="7228115" cy="2899513"/>
          </a:xfrm>
          <a:prstGeom prst="rect">
            <a:avLst/>
          </a:prstGeom>
          <a:noFill/>
          <a:ln>
            <a:noFill/>
          </a:ln>
          <a:effectLst>
            <a:outerShdw blurRad="50800" rotWithShape="0" algn="tl" dir="2700000" dist="38100">
              <a:srgbClr val="000000">
                <a:alpha val="40000"/>
              </a:srgbClr>
            </a:outerShdw>
          </a:effectLst>
        </p:spPr>
      </p:pic>
      <p:sp>
        <p:nvSpPr>
          <p:cNvPr id="91" name="Google Shape;91;p13"/>
          <p:cNvSpPr/>
          <p:nvPr/>
        </p:nvSpPr>
        <p:spPr>
          <a:xfrm>
            <a:off x="272143" y="2147500"/>
            <a:ext cx="7228115" cy="21236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4400" u="none" cap="none" strike="noStrike">
                <a:solidFill>
                  <a:schemeClr val="dk1"/>
                </a:solidFill>
                <a:latin typeface="Proxima Nova"/>
                <a:ea typeface="Proxima Nova"/>
                <a:cs typeface="Proxima Nova"/>
                <a:sym typeface="Proxima Nova"/>
              </a:rPr>
              <a:t>Paleontology </a:t>
            </a:r>
            <a:endParaRPr b="1">
              <a:latin typeface="Proxima Nova"/>
              <a:ea typeface="Proxima Nova"/>
              <a:cs typeface="Proxima Nova"/>
              <a:sym typeface="Proxima Nova"/>
            </a:endParaRPr>
          </a:p>
          <a:p>
            <a:pPr indent="0" lvl="0" marL="0" marR="0" rtl="0" algn="ctr">
              <a:spcBef>
                <a:spcPts val="0"/>
              </a:spcBef>
              <a:spcAft>
                <a:spcPts val="0"/>
              </a:spcAft>
              <a:buNone/>
            </a:pPr>
            <a:r>
              <a:rPr b="1" i="0" lang="en-US" sz="4400" u="none" cap="none" strike="noStrike">
                <a:solidFill>
                  <a:schemeClr val="dk1"/>
                </a:solidFill>
                <a:latin typeface="Proxima Nova"/>
                <a:ea typeface="Proxima Nova"/>
                <a:cs typeface="Proxima Nova"/>
                <a:sym typeface="Proxima Nova"/>
              </a:rPr>
              <a:t>Field Journal </a:t>
            </a:r>
            <a:endParaRPr b="1">
              <a:latin typeface="Proxima Nova"/>
              <a:ea typeface="Proxima Nova"/>
              <a:cs typeface="Proxima Nova"/>
              <a:sym typeface="Proxima Nova"/>
            </a:endParaRPr>
          </a:p>
        </p:txBody>
      </p:sp>
      <p:pic>
        <p:nvPicPr>
          <p:cNvPr id="92" name="Google Shape;92;p13"/>
          <p:cNvPicPr preferRelativeResize="0"/>
          <p:nvPr/>
        </p:nvPicPr>
        <p:blipFill>
          <a:blip r:embed="rId5">
            <a:alphaModFix/>
          </a:blip>
          <a:stretch>
            <a:fillRect/>
          </a:stretch>
        </p:blipFill>
        <p:spPr>
          <a:xfrm>
            <a:off x="5372495" y="8606970"/>
            <a:ext cx="2127750" cy="1308100"/>
          </a:xfrm>
          <a:prstGeom prst="rect">
            <a:avLst/>
          </a:prstGeom>
          <a:noFill/>
          <a:ln>
            <a:noFill/>
          </a:ln>
        </p:spPr>
      </p:pic>
      <p:sp>
        <p:nvSpPr>
          <p:cNvPr id="93" name="Google Shape;93;p13"/>
          <p:cNvSpPr txBox="1"/>
          <p:nvPr/>
        </p:nvSpPr>
        <p:spPr>
          <a:xfrm>
            <a:off x="176625" y="9515175"/>
            <a:ext cx="3261300" cy="39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Proxima Nova"/>
                <a:ea typeface="Proxima Nova"/>
                <a:cs typeface="Proxima Nova"/>
                <a:sym typeface="Proxima Nova"/>
              </a:rPr>
              <a:t>Resource by Nick VanAcker</a:t>
            </a:r>
            <a:endParaRPr sz="1800">
              <a:solidFill>
                <a:srgbClr val="FFFFFF"/>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2"/>
          <p:cNvSpPr/>
          <p:nvPr/>
        </p:nvSpPr>
        <p:spPr>
          <a:xfrm>
            <a:off x="1963289" y="1562100"/>
            <a:ext cx="1770511" cy="461665"/>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0" lang="en-US" sz="2400" cap="none">
                <a:solidFill>
                  <a:schemeClr val="lt1"/>
                </a:solidFill>
                <a:latin typeface="Calibri"/>
                <a:ea typeface="Calibri"/>
                <a:cs typeface="Calibri"/>
                <a:sym typeface="Calibri"/>
              </a:rPr>
              <a:t>Esophagus</a:t>
            </a:r>
            <a:endParaRPr/>
          </a:p>
        </p:txBody>
      </p:sp>
      <p:grpSp>
        <p:nvGrpSpPr>
          <p:cNvPr id="183" name="Google Shape;183;p22"/>
          <p:cNvGrpSpPr/>
          <p:nvPr/>
        </p:nvGrpSpPr>
        <p:grpSpPr>
          <a:xfrm>
            <a:off x="187657" y="237122"/>
            <a:ext cx="7397086" cy="9584156"/>
            <a:chOff x="177422" y="336884"/>
            <a:chExt cx="7397086" cy="9584156"/>
          </a:xfrm>
        </p:grpSpPr>
        <p:pic>
          <p:nvPicPr>
            <p:cNvPr descr="A picture containing object&#10;&#10;Description generated with high confidence" id="184" name="Google Shape;184;p22"/>
            <p:cNvPicPr preferRelativeResize="0"/>
            <p:nvPr/>
          </p:nvPicPr>
          <p:blipFill rotWithShape="1">
            <a:blip r:embed="rId3">
              <a:alphaModFix/>
            </a:blip>
            <a:srcRect b="85984" l="771" r="1052" t="1"/>
            <a:stretch/>
          </p:blipFill>
          <p:spPr>
            <a:xfrm>
              <a:off x="296837" y="8511340"/>
              <a:ext cx="7178723" cy="1409700"/>
            </a:xfrm>
            <a:prstGeom prst="rect">
              <a:avLst/>
            </a:prstGeom>
            <a:noFill/>
            <a:ln>
              <a:noFill/>
            </a:ln>
          </p:spPr>
        </p:pic>
        <p:pic>
          <p:nvPicPr>
            <p:cNvPr descr="A picture containing object&#10;&#10;Description generated with high confidence" id="185" name="Google Shape;185;p22"/>
            <p:cNvPicPr preferRelativeResize="0"/>
            <p:nvPr/>
          </p:nvPicPr>
          <p:blipFill rotWithShape="1">
            <a:blip r:embed="rId3">
              <a:alphaModFix/>
            </a:blip>
            <a:srcRect b="1149" l="771" r="1052" t="12919"/>
            <a:stretch/>
          </p:blipFill>
          <p:spPr>
            <a:xfrm>
              <a:off x="296838" y="336884"/>
              <a:ext cx="7178723" cy="8643343"/>
            </a:xfrm>
            <a:prstGeom prst="rect">
              <a:avLst/>
            </a:prstGeom>
            <a:noFill/>
            <a:ln>
              <a:noFill/>
            </a:ln>
          </p:spPr>
        </p:pic>
        <p:pic>
          <p:nvPicPr>
            <p:cNvPr descr="A picture containing object&#10;&#10;Description generated with high confidence" id="186" name="Google Shape;186;p22"/>
            <p:cNvPicPr preferRelativeResize="0"/>
            <p:nvPr/>
          </p:nvPicPr>
          <p:blipFill rotWithShape="1">
            <a:blip r:embed="rId4">
              <a:alphaModFix/>
            </a:blip>
            <a:srcRect b="94115" l="771" r="1052" t="863"/>
            <a:stretch/>
          </p:blipFill>
          <p:spPr>
            <a:xfrm>
              <a:off x="177422" y="8707272"/>
              <a:ext cx="7397086" cy="504969"/>
            </a:xfrm>
            <a:prstGeom prst="rect">
              <a:avLst/>
            </a:prstGeom>
            <a:noFill/>
            <a:ln>
              <a:noFill/>
            </a:ln>
          </p:spPr>
        </p:pic>
      </p:grpSp>
      <p:sp>
        <p:nvSpPr>
          <p:cNvPr id="187" name="Google Shape;187;p22"/>
          <p:cNvSpPr/>
          <p:nvPr/>
        </p:nvSpPr>
        <p:spPr>
          <a:xfrm>
            <a:off x="5742783" y="1177935"/>
            <a:ext cx="1770511" cy="461665"/>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cap="none">
                <a:solidFill>
                  <a:schemeClr val="lt1"/>
                </a:solidFill>
                <a:latin typeface="Proxima Nova"/>
                <a:ea typeface="Proxima Nova"/>
                <a:cs typeface="Proxima Nova"/>
                <a:sym typeface="Proxima Nova"/>
              </a:rPr>
              <a:t>Esophagus</a:t>
            </a:r>
            <a:endParaRPr>
              <a:latin typeface="Proxima Nova"/>
              <a:ea typeface="Proxima Nova"/>
              <a:cs typeface="Proxima Nova"/>
              <a:sym typeface="Proxima Nova"/>
            </a:endParaRPr>
          </a:p>
        </p:txBody>
      </p:sp>
      <p:sp>
        <p:nvSpPr>
          <p:cNvPr id="188" name="Google Shape;188;p22"/>
          <p:cNvSpPr/>
          <p:nvPr/>
        </p:nvSpPr>
        <p:spPr>
          <a:xfrm>
            <a:off x="629762" y="1329947"/>
            <a:ext cx="1770511" cy="461665"/>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Proxima Nova"/>
                <a:ea typeface="Proxima Nova"/>
                <a:cs typeface="Proxima Nova"/>
                <a:sym typeface="Proxima Nova"/>
              </a:rPr>
              <a:t>Crop</a:t>
            </a:r>
            <a:endParaRPr sz="2400" cap="none">
              <a:solidFill>
                <a:schemeClr val="lt1"/>
              </a:solidFill>
              <a:latin typeface="Proxima Nova"/>
              <a:ea typeface="Proxima Nova"/>
              <a:cs typeface="Proxima Nova"/>
              <a:sym typeface="Proxima Nova"/>
            </a:endParaRPr>
          </a:p>
        </p:txBody>
      </p:sp>
      <p:sp>
        <p:nvSpPr>
          <p:cNvPr id="189" name="Google Shape;189;p22"/>
          <p:cNvSpPr/>
          <p:nvPr/>
        </p:nvSpPr>
        <p:spPr>
          <a:xfrm>
            <a:off x="4609579" y="4409098"/>
            <a:ext cx="1770511" cy="461665"/>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Proxima Nova"/>
                <a:ea typeface="Proxima Nova"/>
                <a:cs typeface="Proxima Nova"/>
                <a:sym typeface="Proxima Nova"/>
              </a:rPr>
              <a:t>Gizzard</a:t>
            </a:r>
            <a:endParaRPr sz="2400" cap="none">
              <a:solidFill>
                <a:schemeClr val="lt1"/>
              </a:solidFill>
              <a:latin typeface="Proxima Nova"/>
              <a:ea typeface="Proxima Nova"/>
              <a:cs typeface="Proxima Nova"/>
              <a:sym typeface="Proxima Nova"/>
            </a:endParaRPr>
          </a:p>
        </p:txBody>
      </p:sp>
      <p:sp>
        <p:nvSpPr>
          <p:cNvPr id="190" name="Google Shape;190;p22"/>
          <p:cNvSpPr/>
          <p:nvPr/>
        </p:nvSpPr>
        <p:spPr>
          <a:xfrm>
            <a:off x="507054" y="4626211"/>
            <a:ext cx="1770511" cy="830997"/>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Proxima Nova"/>
                <a:ea typeface="Proxima Nova"/>
                <a:cs typeface="Proxima Nova"/>
                <a:sym typeface="Proxima Nova"/>
              </a:rPr>
              <a:t>Small intestine</a:t>
            </a:r>
            <a:endParaRPr sz="2400" cap="none">
              <a:solidFill>
                <a:schemeClr val="lt1"/>
              </a:solidFill>
              <a:latin typeface="Proxima Nova"/>
              <a:ea typeface="Proxima Nova"/>
              <a:cs typeface="Proxima Nova"/>
              <a:sym typeface="Proxima Nova"/>
            </a:endParaRPr>
          </a:p>
        </p:txBody>
      </p:sp>
      <p:sp>
        <p:nvSpPr>
          <p:cNvPr id="191" name="Google Shape;191;p22"/>
          <p:cNvSpPr/>
          <p:nvPr/>
        </p:nvSpPr>
        <p:spPr>
          <a:xfrm>
            <a:off x="856185" y="7436907"/>
            <a:ext cx="1770511" cy="461665"/>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cap="none">
                <a:solidFill>
                  <a:schemeClr val="lt1"/>
                </a:solidFill>
                <a:latin typeface="Proxima Nova"/>
                <a:ea typeface="Proxima Nova"/>
                <a:cs typeface="Proxima Nova"/>
                <a:sym typeface="Proxima Nova"/>
              </a:rPr>
              <a:t>Caecum</a:t>
            </a:r>
            <a:endParaRPr>
              <a:latin typeface="Proxima Nova"/>
              <a:ea typeface="Proxima Nova"/>
              <a:cs typeface="Proxima Nova"/>
              <a:sym typeface="Proxima Nova"/>
            </a:endParaRPr>
          </a:p>
        </p:txBody>
      </p:sp>
      <p:cxnSp>
        <p:nvCxnSpPr>
          <p:cNvPr id="192" name="Google Shape;192;p22"/>
          <p:cNvCxnSpPr/>
          <p:nvPr/>
        </p:nvCxnSpPr>
        <p:spPr>
          <a:xfrm>
            <a:off x="2022634" y="1573391"/>
            <a:ext cx="912025" cy="963380"/>
          </a:xfrm>
          <a:prstGeom prst="straightConnector1">
            <a:avLst/>
          </a:prstGeom>
          <a:noFill/>
          <a:ln cap="rnd" cmpd="sng" w="38100">
            <a:solidFill>
              <a:schemeClr val="lt1"/>
            </a:solidFill>
            <a:prstDash val="solid"/>
            <a:miter lim="800000"/>
            <a:headEnd len="med" w="med" type="oval"/>
            <a:tailEnd len="med" w="med" type="oval"/>
          </a:ln>
          <a:effectLst>
            <a:outerShdw blurRad="50800" rotWithShape="0" algn="t" dir="5400000" dist="38100">
              <a:srgbClr val="000000">
                <a:alpha val="40000"/>
              </a:srgbClr>
            </a:outerShdw>
          </a:effectLst>
        </p:spPr>
      </p:cxnSp>
      <p:cxnSp>
        <p:nvCxnSpPr>
          <p:cNvPr id="193" name="Google Shape;193;p22"/>
          <p:cNvCxnSpPr/>
          <p:nvPr/>
        </p:nvCxnSpPr>
        <p:spPr>
          <a:xfrm flipH="1" rot="10800000">
            <a:off x="4800600" y="1408767"/>
            <a:ext cx="942183" cy="798927"/>
          </a:xfrm>
          <a:prstGeom prst="straightConnector1">
            <a:avLst/>
          </a:prstGeom>
          <a:noFill/>
          <a:ln cap="rnd" cmpd="sng" w="38100">
            <a:solidFill>
              <a:schemeClr val="lt1"/>
            </a:solidFill>
            <a:prstDash val="solid"/>
            <a:miter lim="800000"/>
            <a:headEnd len="med" w="med" type="oval"/>
            <a:tailEnd len="med" w="med" type="oval"/>
          </a:ln>
          <a:effectLst>
            <a:outerShdw blurRad="50800" rotWithShape="0" algn="t" dir="5400000" dist="38100">
              <a:srgbClr val="000000">
                <a:alpha val="40000"/>
              </a:srgbClr>
            </a:outerShdw>
          </a:effectLst>
        </p:spPr>
      </p:cxnSp>
      <p:cxnSp>
        <p:nvCxnSpPr>
          <p:cNvPr id="194" name="Google Shape;194;p22"/>
          <p:cNvCxnSpPr/>
          <p:nvPr/>
        </p:nvCxnSpPr>
        <p:spPr>
          <a:xfrm>
            <a:off x="6167232" y="4647108"/>
            <a:ext cx="633618" cy="345377"/>
          </a:xfrm>
          <a:prstGeom prst="straightConnector1">
            <a:avLst/>
          </a:prstGeom>
          <a:noFill/>
          <a:ln cap="rnd" cmpd="sng" w="38100">
            <a:solidFill>
              <a:schemeClr val="lt1"/>
            </a:solidFill>
            <a:prstDash val="solid"/>
            <a:miter lim="800000"/>
            <a:headEnd len="med" w="med" type="oval"/>
            <a:tailEnd len="med" w="med" type="oval"/>
          </a:ln>
          <a:effectLst>
            <a:outerShdw blurRad="50800" rotWithShape="0" algn="t" dir="5400000" dist="38100">
              <a:srgbClr val="000000">
                <a:alpha val="40000"/>
              </a:srgbClr>
            </a:outerShdw>
          </a:effectLst>
        </p:spPr>
      </p:cxnSp>
      <p:cxnSp>
        <p:nvCxnSpPr>
          <p:cNvPr id="195" name="Google Shape;195;p22"/>
          <p:cNvCxnSpPr/>
          <p:nvPr/>
        </p:nvCxnSpPr>
        <p:spPr>
          <a:xfrm>
            <a:off x="2083464" y="5023859"/>
            <a:ext cx="394082" cy="615060"/>
          </a:xfrm>
          <a:prstGeom prst="straightConnector1">
            <a:avLst/>
          </a:prstGeom>
          <a:noFill/>
          <a:ln cap="rnd" cmpd="sng" w="38100">
            <a:solidFill>
              <a:schemeClr val="lt1"/>
            </a:solidFill>
            <a:prstDash val="solid"/>
            <a:miter lim="800000"/>
            <a:headEnd len="med" w="med" type="oval"/>
            <a:tailEnd len="med" w="med" type="oval"/>
          </a:ln>
          <a:effectLst>
            <a:outerShdw blurRad="50800" rotWithShape="0" algn="t" dir="5400000" dist="38100">
              <a:srgbClr val="000000">
                <a:alpha val="40000"/>
              </a:srgbClr>
            </a:outerShdw>
          </a:effectLst>
        </p:spPr>
      </p:cxnSp>
      <p:cxnSp>
        <p:nvCxnSpPr>
          <p:cNvPr id="196" name="Google Shape;196;p22"/>
          <p:cNvCxnSpPr/>
          <p:nvPr/>
        </p:nvCxnSpPr>
        <p:spPr>
          <a:xfrm flipH="1" rot="10800000">
            <a:off x="2424327" y="7436907"/>
            <a:ext cx="751481" cy="256453"/>
          </a:xfrm>
          <a:prstGeom prst="straightConnector1">
            <a:avLst/>
          </a:prstGeom>
          <a:noFill/>
          <a:ln cap="rnd" cmpd="sng" w="38100">
            <a:solidFill>
              <a:schemeClr val="lt1"/>
            </a:solidFill>
            <a:prstDash val="solid"/>
            <a:miter lim="800000"/>
            <a:headEnd len="med" w="med" type="oval"/>
            <a:tailEnd len="med" w="med" type="oval"/>
          </a:ln>
          <a:effectLst>
            <a:outerShdw blurRad="50800" rotWithShape="0" algn="t" dir="5400000" dist="38100">
              <a:srgbClr val="000000">
                <a:alpha val="40000"/>
              </a:srgbClr>
            </a:outerShdw>
          </a:effectLst>
        </p:spPr>
      </p:cxnSp>
      <p:sp>
        <p:nvSpPr>
          <p:cNvPr id="197" name="Google Shape;197;p22"/>
          <p:cNvSpPr/>
          <p:nvPr/>
        </p:nvSpPr>
        <p:spPr>
          <a:xfrm>
            <a:off x="5285314" y="142304"/>
            <a:ext cx="2228100" cy="8310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Proxima Nova"/>
                <a:ea typeface="Proxima Nova"/>
                <a:cs typeface="Proxima Nova"/>
                <a:sym typeface="Proxima Nova"/>
              </a:rPr>
              <a:t>HOATZIN</a:t>
            </a:r>
            <a:endParaRPr>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3"/>
          <p:cNvSpPr/>
          <p:nvPr/>
        </p:nvSpPr>
        <p:spPr>
          <a:xfrm>
            <a:off x="1963289" y="1562100"/>
            <a:ext cx="1770511" cy="461665"/>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0" lang="en-US" sz="2400" cap="none">
                <a:solidFill>
                  <a:schemeClr val="lt1"/>
                </a:solidFill>
                <a:latin typeface="Calibri"/>
                <a:ea typeface="Calibri"/>
                <a:cs typeface="Calibri"/>
                <a:sym typeface="Calibri"/>
              </a:rPr>
              <a:t>Esophagus</a:t>
            </a:r>
            <a:endParaRPr/>
          </a:p>
        </p:txBody>
      </p:sp>
      <p:pic>
        <p:nvPicPr>
          <p:cNvPr id="203" name="Google Shape;203;p23"/>
          <p:cNvPicPr preferRelativeResize="0"/>
          <p:nvPr/>
        </p:nvPicPr>
        <p:blipFill rotWithShape="1">
          <a:blip r:embed="rId3">
            <a:alphaModFix/>
          </a:blip>
          <a:srcRect b="716" l="1459" r="1460" t="956"/>
          <a:stretch/>
        </p:blipFill>
        <p:spPr>
          <a:xfrm>
            <a:off x="336884" y="84221"/>
            <a:ext cx="7098632" cy="9889959"/>
          </a:xfrm>
          <a:prstGeom prst="rect">
            <a:avLst/>
          </a:prstGeom>
          <a:noFill/>
          <a:ln>
            <a:noFill/>
          </a:ln>
        </p:spPr>
      </p:pic>
      <p:sp>
        <p:nvSpPr>
          <p:cNvPr id="204" name="Google Shape;204;p23"/>
          <p:cNvSpPr/>
          <p:nvPr/>
        </p:nvSpPr>
        <p:spPr>
          <a:xfrm>
            <a:off x="5384643" y="769565"/>
            <a:ext cx="1770511" cy="461665"/>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cap="none">
                <a:solidFill>
                  <a:schemeClr val="lt1"/>
                </a:solidFill>
                <a:latin typeface="Proxima Nova"/>
                <a:ea typeface="Proxima Nova"/>
                <a:cs typeface="Proxima Nova"/>
                <a:sym typeface="Proxima Nova"/>
              </a:rPr>
              <a:t>Esophagus</a:t>
            </a:r>
            <a:endParaRPr>
              <a:latin typeface="Proxima Nova"/>
              <a:ea typeface="Proxima Nova"/>
              <a:cs typeface="Proxima Nova"/>
              <a:sym typeface="Proxima Nova"/>
            </a:endParaRPr>
          </a:p>
        </p:txBody>
      </p:sp>
      <p:sp>
        <p:nvSpPr>
          <p:cNvPr id="205" name="Google Shape;205;p23"/>
          <p:cNvSpPr/>
          <p:nvPr/>
        </p:nvSpPr>
        <p:spPr>
          <a:xfrm>
            <a:off x="978105" y="3039979"/>
            <a:ext cx="1770511" cy="461665"/>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cap="none">
                <a:solidFill>
                  <a:schemeClr val="lt1"/>
                </a:solidFill>
                <a:latin typeface="Proxima Nova"/>
                <a:ea typeface="Proxima Nova"/>
                <a:cs typeface="Proxima Nova"/>
                <a:sym typeface="Proxima Nova"/>
              </a:rPr>
              <a:t>Stomach</a:t>
            </a:r>
            <a:endParaRPr>
              <a:latin typeface="Proxima Nova"/>
              <a:ea typeface="Proxima Nova"/>
              <a:cs typeface="Proxima Nova"/>
              <a:sym typeface="Proxima Nova"/>
            </a:endParaRPr>
          </a:p>
        </p:txBody>
      </p:sp>
      <p:sp>
        <p:nvSpPr>
          <p:cNvPr id="206" name="Google Shape;206;p23"/>
          <p:cNvSpPr/>
          <p:nvPr/>
        </p:nvSpPr>
        <p:spPr>
          <a:xfrm>
            <a:off x="5384642" y="4147575"/>
            <a:ext cx="1770511" cy="830997"/>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cap="none">
                <a:solidFill>
                  <a:schemeClr val="lt1"/>
                </a:solidFill>
                <a:latin typeface="Proxima Nova"/>
                <a:ea typeface="Proxima Nova"/>
                <a:cs typeface="Proxima Nova"/>
                <a:sym typeface="Proxima Nova"/>
              </a:rPr>
              <a:t>Small intestine</a:t>
            </a:r>
            <a:endParaRPr>
              <a:latin typeface="Proxima Nova"/>
              <a:ea typeface="Proxima Nova"/>
              <a:cs typeface="Proxima Nova"/>
              <a:sym typeface="Proxima Nova"/>
            </a:endParaRPr>
          </a:p>
        </p:txBody>
      </p:sp>
      <p:sp>
        <p:nvSpPr>
          <p:cNvPr id="207" name="Google Shape;207;p23"/>
          <p:cNvSpPr/>
          <p:nvPr/>
        </p:nvSpPr>
        <p:spPr>
          <a:xfrm>
            <a:off x="603637" y="6822021"/>
            <a:ext cx="1770511" cy="461665"/>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cap="none">
                <a:solidFill>
                  <a:schemeClr val="lt1"/>
                </a:solidFill>
                <a:latin typeface="Proxima Nova"/>
                <a:ea typeface="Proxima Nova"/>
                <a:cs typeface="Proxima Nova"/>
                <a:sym typeface="Proxima Nova"/>
              </a:rPr>
              <a:t>Caecum</a:t>
            </a:r>
            <a:endParaRPr>
              <a:latin typeface="Proxima Nova"/>
              <a:ea typeface="Proxima Nova"/>
              <a:cs typeface="Proxima Nova"/>
              <a:sym typeface="Proxima Nova"/>
            </a:endParaRPr>
          </a:p>
        </p:txBody>
      </p:sp>
      <p:sp>
        <p:nvSpPr>
          <p:cNvPr id="208" name="Google Shape;208;p23"/>
          <p:cNvSpPr/>
          <p:nvPr/>
        </p:nvSpPr>
        <p:spPr>
          <a:xfrm>
            <a:off x="5384641" y="8113182"/>
            <a:ext cx="1770511" cy="830997"/>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Proxima Nova"/>
                <a:ea typeface="Proxima Nova"/>
                <a:cs typeface="Proxima Nova"/>
                <a:sym typeface="Proxima Nova"/>
              </a:rPr>
              <a:t>Large intestine</a:t>
            </a:r>
            <a:endParaRPr sz="2400" cap="none">
              <a:solidFill>
                <a:schemeClr val="lt1"/>
              </a:solidFill>
              <a:latin typeface="Proxima Nova"/>
              <a:ea typeface="Proxima Nova"/>
              <a:cs typeface="Proxima Nova"/>
              <a:sym typeface="Proxima Nova"/>
            </a:endParaRPr>
          </a:p>
        </p:txBody>
      </p:sp>
      <p:cxnSp>
        <p:nvCxnSpPr>
          <p:cNvPr id="209" name="Google Shape;209;p23"/>
          <p:cNvCxnSpPr/>
          <p:nvPr/>
        </p:nvCxnSpPr>
        <p:spPr>
          <a:xfrm flipH="1">
            <a:off x="4362450" y="1025365"/>
            <a:ext cx="1165384" cy="205865"/>
          </a:xfrm>
          <a:prstGeom prst="straightConnector1">
            <a:avLst/>
          </a:prstGeom>
          <a:noFill/>
          <a:ln cap="rnd" cmpd="sng" w="38100">
            <a:solidFill>
              <a:schemeClr val="lt1"/>
            </a:solidFill>
            <a:prstDash val="solid"/>
            <a:miter lim="800000"/>
            <a:headEnd len="med" w="med" type="oval"/>
            <a:tailEnd len="med" w="med" type="oval"/>
          </a:ln>
          <a:effectLst>
            <a:outerShdw blurRad="50800" rotWithShape="0" algn="t" dir="5400000" dist="38100">
              <a:srgbClr val="000000">
                <a:alpha val="40000"/>
              </a:srgbClr>
            </a:outerShdw>
          </a:effectLst>
        </p:spPr>
      </p:cxnSp>
      <p:cxnSp>
        <p:nvCxnSpPr>
          <p:cNvPr id="210" name="Google Shape;210;p23"/>
          <p:cNvCxnSpPr/>
          <p:nvPr/>
        </p:nvCxnSpPr>
        <p:spPr>
          <a:xfrm flipH="1">
            <a:off x="2548247" y="2428939"/>
            <a:ext cx="1033153" cy="841872"/>
          </a:xfrm>
          <a:prstGeom prst="straightConnector1">
            <a:avLst/>
          </a:prstGeom>
          <a:noFill/>
          <a:ln cap="rnd" cmpd="sng" w="38100">
            <a:solidFill>
              <a:schemeClr val="lt1"/>
            </a:solidFill>
            <a:prstDash val="solid"/>
            <a:miter lim="800000"/>
            <a:headEnd len="med" w="med" type="oval"/>
            <a:tailEnd len="med" w="med" type="oval"/>
          </a:ln>
          <a:effectLst>
            <a:outerShdw blurRad="50800" rotWithShape="0" algn="t" dir="5400000" dist="38100">
              <a:srgbClr val="000000">
                <a:alpha val="40000"/>
              </a:srgbClr>
            </a:outerShdw>
          </a:effectLst>
        </p:spPr>
      </p:cxnSp>
      <p:cxnSp>
        <p:nvCxnSpPr>
          <p:cNvPr id="211" name="Google Shape;211;p23"/>
          <p:cNvCxnSpPr/>
          <p:nvPr/>
        </p:nvCxnSpPr>
        <p:spPr>
          <a:xfrm rot="10800000">
            <a:off x="4724400" y="3848100"/>
            <a:ext cx="803435" cy="706952"/>
          </a:xfrm>
          <a:prstGeom prst="straightConnector1">
            <a:avLst/>
          </a:prstGeom>
          <a:noFill/>
          <a:ln cap="rnd" cmpd="sng" w="38100">
            <a:solidFill>
              <a:schemeClr val="lt1"/>
            </a:solidFill>
            <a:prstDash val="solid"/>
            <a:miter lim="800000"/>
            <a:headEnd len="med" w="med" type="oval"/>
            <a:tailEnd len="med" w="med" type="oval"/>
          </a:ln>
          <a:effectLst>
            <a:outerShdw blurRad="50800" rotWithShape="0" algn="t" dir="5400000" dist="38100">
              <a:srgbClr val="000000">
                <a:alpha val="40000"/>
              </a:srgbClr>
            </a:outerShdw>
          </a:effectLst>
        </p:spPr>
      </p:cxnSp>
      <p:cxnSp>
        <p:nvCxnSpPr>
          <p:cNvPr id="212" name="Google Shape;212;p23"/>
          <p:cNvCxnSpPr/>
          <p:nvPr/>
        </p:nvCxnSpPr>
        <p:spPr>
          <a:xfrm flipH="1">
            <a:off x="2146530" y="6269019"/>
            <a:ext cx="401717" cy="768174"/>
          </a:xfrm>
          <a:prstGeom prst="straightConnector1">
            <a:avLst/>
          </a:prstGeom>
          <a:noFill/>
          <a:ln cap="rnd" cmpd="sng" w="38100">
            <a:solidFill>
              <a:schemeClr val="lt1"/>
            </a:solidFill>
            <a:prstDash val="solid"/>
            <a:miter lim="800000"/>
            <a:headEnd len="med" w="med" type="oval"/>
            <a:tailEnd len="med" w="med" type="oval"/>
          </a:ln>
          <a:effectLst>
            <a:outerShdw blurRad="50800" rotWithShape="0" algn="t" dir="5400000" dist="38100">
              <a:srgbClr val="000000">
                <a:alpha val="40000"/>
              </a:srgbClr>
            </a:outerShdw>
          </a:effectLst>
        </p:spPr>
      </p:cxnSp>
      <p:cxnSp>
        <p:nvCxnSpPr>
          <p:cNvPr id="213" name="Google Shape;213;p23"/>
          <p:cNvCxnSpPr/>
          <p:nvPr/>
        </p:nvCxnSpPr>
        <p:spPr>
          <a:xfrm rot="10800000">
            <a:off x="4945142" y="8362950"/>
            <a:ext cx="635390" cy="165730"/>
          </a:xfrm>
          <a:prstGeom prst="straightConnector1">
            <a:avLst/>
          </a:prstGeom>
          <a:noFill/>
          <a:ln cap="rnd" cmpd="sng" w="38100">
            <a:solidFill>
              <a:schemeClr val="lt1"/>
            </a:solidFill>
            <a:prstDash val="solid"/>
            <a:miter lim="800000"/>
            <a:headEnd len="med" w="med" type="oval"/>
            <a:tailEnd len="med" w="med" type="oval"/>
          </a:ln>
          <a:effectLst>
            <a:outerShdw blurRad="50800" rotWithShape="0" algn="t" dir="5400000" dist="38100">
              <a:srgbClr val="000000">
                <a:alpha val="40000"/>
              </a:srgbClr>
            </a:outerShdw>
          </a:effectLst>
        </p:spPr>
      </p:cxnSp>
      <p:sp>
        <p:nvSpPr>
          <p:cNvPr id="214" name="Google Shape;214;p23"/>
          <p:cNvSpPr/>
          <p:nvPr/>
        </p:nvSpPr>
        <p:spPr>
          <a:xfrm>
            <a:off x="520619" y="169400"/>
            <a:ext cx="2227997" cy="830997"/>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Proxima Nova"/>
                <a:ea typeface="Proxima Nova"/>
                <a:cs typeface="Proxima Nova"/>
                <a:sym typeface="Proxima Nova"/>
              </a:rPr>
              <a:t>DOMESTIC HORSE</a:t>
            </a:r>
            <a:endParaRPr>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24"/>
          <p:cNvSpPr/>
          <p:nvPr/>
        </p:nvSpPr>
        <p:spPr>
          <a:xfrm>
            <a:off x="1963289" y="1562100"/>
            <a:ext cx="1770511" cy="461665"/>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0" lang="en-US" sz="2400" cap="none">
                <a:solidFill>
                  <a:schemeClr val="lt1"/>
                </a:solidFill>
                <a:latin typeface="Calibri"/>
                <a:ea typeface="Calibri"/>
                <a:cs typeface="Calibri"/>
                <a:sym typeface="Calibri"/>
              </a:rPr>
              <a:t>Esophagus</a:t>
            </a:r>
            <a:endParaRPr/>
          </a:p>
        </p:txBody>
      </p:sp>
      <p:pic>
        <p:nvPicPr>
          <p:cNvPr id="220" name="Google Shape;220;p24"/>
          <p:cNvPicPr preferRelativeResize="0"/>
          <p:nvPr/>
        </p:nvPicPr>
        <p:blipFill rotWithShape="1">
          <a:blip r:embed="rId3">
            <a:alphaModFix/>
          </a:blip>
          <a:srcRect b="3589" l="802" r="0" t="0"/>
          <a:stretch/>
        </p:blipFill>
        <p:spPr>
          <a:xfrm>
            <a:off x="259461" y="180473"/>
            <a:ext cx="7253478" cy="9697453"/>
          </a:xfrm>
          <a:prstGeom prst="rect">
            <a:avLst/>
          </a:prstGeom>
          <a:noFill/>
          <a:ln>
            <a:noFill/>
          </a:ln>
        </p:spPr>
      </p:pic>
      <p:sp>
        <p:nvSpPr>
          <p:cNvPr id="221" name="Google Shape;221;p24"/>
          <p:cNvSpPr/>
          <p:nvPr/>
        </p:nvSpPr>
        <p:spPr>
          <a:xfrm>
            <a:off x="2745945" y="760855"/>
            <a:ext cx="1770511" cy="461665"/>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cap="none">
                <a:solidFill>
                  <a:schemeClr val="lt1"/>
                </a:solidFill>
                <a:latin typeface="Proxima Nova"/>
                <a:ea typeface="Proxima Nova"/>
                <a:cs typeface="Proxima Nova"/>
                <a:sym typeface="Proxima Nova"/>
              </a:rPr>
              <a:t>Esophagus</a:t>
            </a:r>
            <a:endParaRPr>
              <a:latin typeface="Proxima Nova"/>
              <a:ea typeface="Proxima Nova"/>
              <a:cs typeface="Proxima Nova"/>
              <a:sym typeface="Proxima Nova"/>
            </a:endParaRPr>
          </a:p>
        </p:txBody>
      </p:sp>
      <p:sp>
        <p:nvSpPr>
          <p:cNvPr id="222" name="Google Shape;222;p24"/>
          <p:cNvSpPr/>
          <p:nvPr/>
        </p:nvSpPr>
        <p:spPr>
          <a:xfrm>
            <a:off x="5663317" y="2789953"/>
            <a:ext cx="1770511" cy="461665"/>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cap="none">
                <a:solidFill>
                  <a:schemeClr val="lt1"/>
                </a:solidFill>
                <a:latin typeface="Proxima Nova"/>
                <a:ea typeface="Proxima Nova"/>
                <a:cs typeface="Proxima Nova"/>
                <a:sym typeface="Proxima Nova"/>
              </a:rPr>
              <a:t>Stomach</a:t>
            </a:r>
            <a:endParaRPr>
              <a:latin typeface="Proxima Nova"/>
              <a:ea typeface="Proxima Nova"/>
              <a:cs typeface="Proxima Nova"/>
              <a:sym typeface="Proxima Nova"/>
            </a:endParaRPr>
          </a:p>
        </p:txBody>
      </p:sp>
      <p:sp>
        <p:nvSpPr>
          <p:cNvPr id="223" name="Google Shape;223;p24"/>
          <p:cNvSpPr/>
          <p:nvPr/>
        </p:nvSpPr>
        <p:spPr>
          <a:xfrm>
            <a:off x="5166928" y="5356691"/>
            <a:ext cx="1770511" cy="830997"/>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cap="none">
                <a:solidFill>
                  <a:schemeClr val="lt1"/>
                </a:solidFill>
                <a:latin typeface="Proxima Nova"/>
                <a:ea typeface="Proxima Nova"/>
                <a:cs typeface="Proxima Nova"/>
                <a:sym typeface="Proxima Nova"/>
              </a:rPr>
              <a:t>Large intestine</a:t>
            </a:r>
            <a:endParaRPr>
              <a:latin typeface="Proxima Nova"/>
              <a:ea typeface="Proxima Nova"/>
              <a:cs typeface="Proxima Nova"/>
              <a:sym typeface="Proxima Nova"/>
            </a:endParaRPr>
          </a:p>
        </p:txBody>
      </p:sp>
      <p:sp>
        <p:nvSpPr>
          <p:cNvPr id="224" name="Google Shape;224;p24"/>
          <p:cNvSpPr/>
          <p:nvPr/>
        </p:nvSpPr>
        <p:spPr>
          <a:xfrm>
            <a:off x="5337892" y="7259916"/>
            <a:ext cx="1770511" cy="461665"/>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cap="none">
                <a:solidFill>
                  <a:schemeClr val="lt1"/>
                </a:solidFill>
                <a:latin typeface="Proxima Nova"/>
                <a:ea typeface="Proxima Nova"/>
                <a:cs typeface="Proxima Nova"/>
                <a:sym typeface="Proxima Nova"/>
              </a:rPr>
              <a:t>Colon</a:t>
            </a:r>
            <a:endParaRPr>
              <a:latin typeface="Proxima Nova"/>
              <a:ea typeface="Proxima Nova"/>
              <a:cs typeface="Proxima Nova"/>
              <a:sym typeface="Proxima Nova"/>
            </a:endParaRPr>
          </a:p>
        </p:txBody>
      </p:sp>
      <p:sp>
        <p:nvSpPr>
          <p:cNvPr id="225" name="Google Shape;225;p24"/>
          <p:cNvSpPr/>
          <p:nvPr/>
        </p:nvSpPr>
        <p:spPr>
          <a:xfrm>
            <a:off x="734266" y="8851119"/>
            <a:ext cx="1770511" cy="461665"/>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cap="none">
                <a:solidFill>
                  <a:schemeClr val="lt1"/>
                </a:solidFill>
                <a:latin typeface="Proxima Nova"/>
                <a:ea typeface="Proxima Nova"/>
                <a:cs typeface="Proxima Nova"/>
                <a:sym typeface="Proxima Nova"/>
              </a:rPr>
              <a:t>Caecum</a:t>
            </a:r>
            <a:endParaRPr>
              <a:latin typeface="Proxima Nova"/>
              <a:ea typeface="Proxima Nova"/>
              <a:cs typeface="Proxima Nova"/>
              <a:sym typeface="Proxima Nova"/>
            </a:endParaRPr>
          </a:p>
        </p:txBody>
      </p:sp>
      <p:pic>
        <p:nvPicPr>
          <p:cNvPr id="226" name="Google Shape;226;p24"/>
          <p:cNvPicPr preferRelativeResize="0"/>
          <p:nvPr/>
        </p:nvPicPr>
        <p:blipFill rotWithShape="1">
          <a:blip r:embed="rId4">
            <a:alphaModFix/>
          </a:blip>
          <a:srcRect b="43195" l="767" r="97213" t="47199"/>
          <a:stretch/>
        </p:blipFill>
        <p:spPr>
          <a:xfrm>
            <a:off x="245814" y="3721210"/>
            <a:ext cx="147776" cy="1001865"/>
          </a:xfrm>
          <a:prstGeom prst="rect">
            <a:avLst/>
          </a:prstGeom>
          <a:noFill/>
          <a:ln>
            <a:noFill/>
          </a:ln>
        </p:spPr>
      </p:pic>
      <p:pic>
        <p:nvPicPr>
          <p:cNvPr id="227" name="Google Shape;227;p24"/>
          <p:cNvPicPr preferRelativeResize="0"/>
          <p:nvPr/>
        </p:nvPicPr>
        <p:blipFill rotWithShape="1">
          <a:blip r:embed="rId3">
            <a:alphaModFix/>
          </a:blip>
          <a:srcRect b="37401" l="65831" r="27380" t="49909"/>
          <a:stretch/>
        </p:blipFill>
        <p:spPr>
          <a:xfrm>
            <a:off x="227377" y="3623564"/>
            <a:ext cx="538777" cy="1385341"/>
          </a:xfrm>
          <a:prstGeom prst="rect">
            <a:avLst/>
          </a:prstGeom>
          <a:noFill/>
          <a:ln>
            <a:noFill/>
          </a:ln>
        </p:spPr>
      </p:pic>
      <p:sp>
        <p:nvSpPr>
          <p:cNvPr id="228" name="Google Shape;228;p24"/>
          <p:cNvSpPr/>
          <p:nvPr/>
        </p:nvSpPr>
        <p:spPr>
          <a:xfrm>
            <a:off x="319702" y="3846931"/>
            <a:ext cx="1770511" cy="830997"/>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cap="none">
                <a:solidFill>
                  <a:schemeClr val="lt1"/>
                </a:solidFill>
                <a:latin typeface="Proxima Nova"/>
                <a:ea typeface="Proxima Nova"/>
                <a:cs typeface="Proxima Nova"/>
                <a:sym typeface="Proxima Nova"/>
              </a:rPr>
              <a:t>Small intestine</a:t>
            </a:r>
            <a:endParaRPr>
              <a:latin typeface="Proxima Nova"/>
              <a:ea typeface="Proxima Nova"/>
              <a:cs typeface="Proxima Nova"/>
              <a:sym typeface="Proxima Nova"/>
            </a:endParaRPr>
          </a:p>
        </p:txBody>
      </p:sp>
      <p:cxnSp>
        <p:nvCxnSpPr>
          <p:cNvPr id="229" name="Google Shape;229;p24"/>
          <p:cNvCxnSpPr/>
          <p:nvPr/>
        </p:nvCxnSpPr>
        <p:spPr>
          <a:xfrm flipH="1">
            <a:off x="4373642" y="760855"/>
            <a:ext cx="793286" cy="295935"/>
          </a:xfrm>
          <a:prstGeom prst="straightConnector1">
            <a:avLst/>
          </a:prstGeom>
          <a:noFill/>
          <a:ln cap="rnd" cmpd="sng" w="38100">
            <a:solidFill>
              <a:schemeClr val="lt1"/>
            </a:solidFill>
            <a:prstDash val="solid"/>
            <a:miter lim="800000"/>
            <a:headEnd len="med" w="med" type="oval"/>
            <a:tailEnd len="med" w="med" type="oval"/>
          </a:ln>
          <a:effectLst>
            <a:outerShdw blurRad="50800" rotWithShape="0" algn="t" dir="5400000" dist="38100">
              <a:srgbClr val="000000">
                <a:alpha val="40000"/>
              </a:srgbClr>
            </a:outerShdw>
          </a:effectLst>
        </p:spPr>
      </p:cxnSp>
      <p:cxnSp>
        <p:nvCxnSpPr>
          <p:cNvPr id="230" name="Google Shape;230;p24"/>
          <p:cNvCxnSpPr/>
          <p:nvPr/>
        </p:nvCxnSpPr>
        <p:spPr>
          <a:xfrm rot="10800000">
            <a:off x="5337892" y="2789953"/>
            <a:ext cx="443783" cy="230832"/>
          </a:xfrm>
          <a:prstGeom prst="straightConnector1">
            <a:avLst/>
          </a:prstGeom>
          <a:noFill/>
          <a:ln cap="rnd" cmpd="sng" w="38100">
            <a:solidFill>
              <a:schemeClr val="lt1"/>
            </a:solidFill>
            <a:prstDash val="solid"/>
            <a:miter lim="800000"/>
            <a:headEnd len="med" w="med" type="oval"/>
            <a:tailEnd len="med" w="med" type="oval"/>
          </a:ln>
          <a:effectLst>
            <a:outerShdw blurRad="50800" rotWithShape="0" algn="t" dir="5400000" dist="38100">
              <a:srgbClr val="000000">
                <a:alpha val="40000"/>
              </a:srgbClr>
            </a:outerShdw>
          </a:effectLst>
        </p:spPr>
      </p:cxnSp>
      <p:cxnSp>
        <p:nvCxnSpPr>
          <p:cNvPr id="231" name="Google Shape;231;p24"/>
          <p:cNvCxnSpPr/>
          <p:nvPr/>
        </p:nvCxnSpPr>
        <p:spPr>
          <a:xfrm rot="10800000">
            <a:off x="1741398" y="4222142"/>
            <a:ext cx="535077" cy="362944"/>
          </a:xfrm>
          <a:prstGeom prst="straightConnector1">
            <a:avLst/>
          </a:prstGeom>
          <a:noFill/>
          <a:ln cap="rnd" cmpd="sng" w="38100">
            <a:solidFill>
              <a:schemeClr val="lt1"/>
            </a:solidFill>
            <a:prstDash val="solid"/>
            <a:miter lim="800000"/>
            <a:headEnd len="med" w="med" type="oval"/>
            <a:tailEnd len="med" w="med" type="oval"/>
          </a:ln>
          <a:effectLst>
            <a:outerShdw blurRad="50800" rotWithShape="0" algn="t" dir="5400000" dist="38100">
              <a:srgbClr val="000000">
                <a:alpha val="40000"/>
              </a:srgbClr>
            </a:outerShdw>
          </a:effectLst>
        </p:spPr>
      </p:cxnSp>
      <p:cxnSp>
        <p:nvCxnSpPr>
          <p:cNvPr id="232" name="Google Shape;232;p24"/>
          <p:cNvCxnSpPr/>
          <p:nvPr/>
        </p:nvCxnSpPr>
        <p:spPr>
          <a:xfrm rot="10800000">
            <a:off x="4373642" y="5630265"/>
            <a:ext cx="968489" cy="141924"/>
          </a:xfrm>
          <a:prstGeom prst="straightConnector1">
            <a:avLst/>
          </a:prstGeom>
          <a:noFill/>
          <a:ln cap="rnd" cmpd="sng" w="38100">
            <a:solidFill>
              <a:schemeClr val="lt1"/>
            </a:solidFill>
            <a:prstDash val="solid"/>
            <a:miter lim="800000"/>
            <a:headEnd len="med" w="med" type="oval"/>
            <a:tailEnd len="med" w="med" type="oval"/>
          </a:ln>
          <a:effectLst>
            <a:outerShdw blurRad="50800" rotWithShape="0" algn="t" dir="5400000" dist="38100">
              <a:srgbClr val="000000">
                <a:alpha val="40000"/>
              </a:srgbClr>
            </a:outerShdw>
          </a:effectLst>
        </p:spPr>
      </p:cxnSp>
      <p:cxnSp>
        <p:nvCxnSpPr>
          <p:cNvPr id="233" name="Google Shape;233;p24"/>
          <p:cNvCxnSpPr/>
          <p:nvPr/>
        </p:nvCxnSpPr>
        <p:spPr>
          <a:xfrm flipH="1">
            <a:off x="4857886" y="7462610"/>
            <a:ext cx="701898" cy="1500415"/>
          </a:xfrm>
          <a:prstGeom prst="straightConnector1">
            <a:avLst/>
          </a:prstGeom>
          <a:noFill/>
          <a:ln cap="rnd" cmpd="sng" w="38100">
            <a:solidFill>
              <a:schemeClr val="lt1"/>
            </a:solidFill>
            <a:prstDash val="solid"/>
            <a:miter lim="800000"/>
            <a:headEnd len="med" w="med" type="oval"/>
            <a:tailEnd len="med" w="med" type="oval"/>
          </a:ln>
          <a:effectLst>
            <a:outerShdw blurRad="50800" rotWithShape="0" algn="t" dir="5400000" dist="38100">
              <a:srgbClr val="000000">
                <a:alpha val="40000"/>
              </a:srgbClr>
            </a:outerShdw>
          </a:effectLst>
        </p:spPr>
      </p:cxnSp>
      <p:cxnSp>
        <p:nvCxnSpPr>
          <p:cNvPr id="234" name="Google Shape;234;p24"/>
          <p:cNvCxnSpPr/>
          <p:nvPr/>
        </p:nvCxnSpPr>
        <p:spPr>
          <a:xfrm flipH="1">
            <a:off x="2337949" y="8212817"/>
            <a:ext cx="198912" cy="973346"/>
          </a:xfrm>
          <a:prstGeom prst="straightConnector1">
            <a:avLst/>
          </a:prstGeom>
          <a:noFill/>
          <a:ln cap="rnd" cmpd="sng" w="38100">
            <a:solidFill>
              <a:schemeClr val="lt1"/>
            </a:solidFill>
            <a:prstDash val="solid"/>
            <a:miter lim="800000"/>
            <a:headEnd len="med" w="med" type="oval"/>
            <a:tailEnd len="med" w="med" type="oval"/>
          </a:ln>
          <a:effectLst>
            <a:outerShdw blurRad="50800" rotWithShape="0" algn="t" dir="5400000" dist="38100">
              <a:srgbClr val="000000">
                <a:alpha val="40000"/>
              </a:srgbClr>
            </a:outerShdw>
          </a:effectLst>
        </p:spPr>
      </p:cxnSp>
      <p:sp>
        <p:nvSpPr>
          <p:cNvPr id="235" name="Google Shape;235;p24"/>
          <p:cNvSpPr/>
          <p:nvPr/>
        </p:nvSpPr>
        <p:spPr>
          <a:xfrm>
            <a:off x="5544403" y="0"/>
            <a:ext cx="2227997" cy="830997"/>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Proxima Nova"/>
                <a:ea typeface="Proxima Nova"/>
                <a:cs typeface="Proxima Nova"/>
                <a:sym typeface="Proxima Nova"/>
              </a:rPr>
              <a:t>GREEN IGUANA</a:t>
            </a:r>
            <a:endParaRPr>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graphicFrame>
        <p:nvGraphicFramePr>
          <p:cNvPr id="240" name="Google Shape;240;p25"/>
          <p:cNvGraphicFramePr/>
          <p:nvPr/>
        </p:nvGraphicFramePr>
        <p:xfrm>
          <a:off x="312819" y="1103532"/>
          <a:ext cx="3000000" cy="3000000"/>
        </p:xfrm>
        <a:graphic>
          <a:graphicData uri="http://schemas.openxmlformats.org/drawingml/2006/table">
            <a:tbl>
              <a:tblPr>
                <a:noFill/>
                <a:tableStyleId>{EFE3BBF9-6284-45DC-B8B2-7BB0A892D6F3}</a:tableStyleId>
              </a:tblPr>
              <a:tblGrid>
                <a:gridCol w="1786700"/>
                <a:gridCol w="1786700"/>
                <a:gridCol w="1786700"/>
                <a:gridCol w="1786700"/>
              </a:tblGrid>
              <a:tr h="1554475">
                <a:tc>
                  <a:txBody>
                    <a:bodyPr/>
                    <a:lstStyle/>
                    <a:p>
                      <a:pPr indent="0" lvl="0" marL="0" marR="0" rtl="0" algn="ctr">
                        <a:spcBef>
                          <a:spcPts val="0"/>
                        </a:spcBef>
                        <a:spcAft>
                          <a:spcPts val="0"/>
                        </a:spcAft>
                        <a:buNone/>
                      </a:pPr>
                      <a:r>
                        <a:rPr lang="en-US" sz="1800">
                          <a:latin typeface="Proxima Nova"/>
                          <a:ea typeface="Proxima Nova"/>
                          <a:cs typeface="Proxima Nova"/>
                          <a:sym typeface="Proxima Nova"/>
                        </a:rPr>
                        <a:t>Animal</a:t>
                      </a:r>
                      <a:endParaRPr sz="1800">
                        <a:latin typeface="Proxima Nova"/>
                        <a:ea typeface="Proxima Nova"/>
                        <a:cs typeface="Proxima Nova"/>
                        <a:sym typeface="Proxima Nov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chemeClr val="dk1"/>
                        </a:buClr>
                        <a:buSzPts val="2400"/>
                        <a:buFont typeface="Calibri"/>
                        <a:buNone/>
                      </a:pPr>
                      <a:r>
                        <a:rPr lang="en-US" sz="1800">
                          <a:latin typeface="Proxima Nova"/>
                          <a:ea typeface="Proxima Nova"/>
                          <a:cs typeface="Proxima Nova"/>
                          <a:sym typeface="Proxima Nova"/>
                        </a:rPr>
                        <a:t>Type of Teeth</a:t>
                      </a:r>
                      <a:endParaRPr sz="1800">
                        <a:latin typeface="Proxima Nova"/>
                        <a:ea typeface="Proxima Nova"/>
                        <a:cs typeface="Proxima Nova"/>
                        <a:sym typeface="Proxima Nov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c>
                  <a:txBody>
                    <a:bodyPr/>
                    <a:lstStyle/>
                    <a:p>
                      <a:pPr indent="0" lvl="0" marL="0" marR="0" rtl="0" algn="ctr">
                        <a:spcBef>
                          <a:spcPts val="0"/>
                        </a:spcBef>
                        <a:spcAft>
                          <a:spcPts val="0"/>
                        </a:spcAft>
                        <a:buNone/>
                      </a:pPr>
                      <a:r>
                        <a:rPr lang="en-US" sz="1800">
                          <a:latin typeface="Proxima Nova"/>
                          <a:ea typeface="Proxima Nova"/>
                          <a:cs typeface="Proxima Nova"/>
                          <a:sym typeface="Proxima Nova"/>
                        </a:rPr>
                        <a:t>Which is larger: Foregut or</a:t>
                      </a:r>
                      <a:endParaRPr sz="1800">
                        <a:latin typeface="Proxima Nova"/>
                        <a:ea typeface="Proxima Nova"/>
                        <a:cs typeface="Proxima Nova"/>
                        <a:sym typeface="Proxima Nova"/>
                      </a:endParaRPr>
                    </a:p>
                    <a:p>
                      <a:pPr indent="0" lvl="0" marL="0" marR="0" rtl="0" algn="ctr">
                        <a:spcBef>
                          <a:spcPts val="0"/>
                        </a:spcBef>
                        <a:spcAft>
                          <a:spcPts val="0"/>
                        </a:spcAft>
                        <a:buNone/>
                      </a:pPr>
                      <a:r>
                        <a:rPr lang="en-US" sz="1800">
                          <a:latin typeface="Proxima Nova"/>
                          <a:ea typeface="Proxima Nova"/>
                          <a:cs typeface="Proxima Nova"/>
                          <a:sym typeface="Proxima Nova"/>
                        </a:rPr>
                        <a:t>Hindgut?</a:t>
                      </a:r>
                      <a:endParaRPr sz="1800">
                        <a:latin typeface="Proxima Nova"/>
                        <a:ea typeface="Proxima Nova"/>
                        <a:cs typeface="Proxima Nova"/>
                        <a:sym typeface="Proxima Nov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c>
                  <a:txBody>
                    <a:bodyPr/>
                    <a:lstStyle/>
                    <a:p>
                      <a:pPr indent="0" lvl="0" marL="0" marR="0" rtl="0" algn="ctr">
                        <a:spcBef>
                          <a:spcPts val="0"/>
                        </a:spcBef>
                        <a:spcAft>
                          <a:spcPts val="0"/>
                        </a:spcAft>
                        <a:buNone/>
                      </a:pPr>
                      <a:r>
                        <a:rPr lang="en-US" sz="1800">
                          <a:latin typeface="Proxima Nova"/>
                          <a:ea typeface="Proxima Nova"/>
                          <a:cs typeface="Proxima Nova"/>
                          <a:sym typeface="Proxima Nova"/>
                        </a:rPr>
                        <a:t>Is the animal a foregut or hindgut fermenter?</a:t>
                      </a:r>
                      <a:endParaRPr sz="1800">
                        <a:latin typeface="Proxima Nova"/>
                        <a:ea typeface="Proxima Nova"/>
                        <a:cs typeface="Proxima Nova"/>
                        <a:sym typeface="Proxima Nov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r>
              <a:tr h="529400">
                <a:tc>
                  <a:txBody>
                    <a:bodyPr/>
                    <a:lstStyle/>
                    <a:p>
                      <a:pPr indent="0" lvl="0" marL="0" marR="0" rtl="0" algn="ctr">
                        <a:spcBef>
                          <a:spcPts val="0"/>
                        </a:spcBef>
                        <a:spcAft>
                          <a:spcPts val="0"/>
                        </a:spcAft>
                        <a:buNone/>
                      </a:pPr>
                      <a:r>
                        <a:rPr lang="en-US" sz="2000">
                          <a:latin typeface="Proxima Nova"/>
                          <a:ea typeface="Proxima Nova"/>
                          <a:cs typeface="Proxima Nova"/>
                          <a:sym typeface="Proxima Nova"/>
                        </a:rPr>
                        <a:t>Domestic Cow</a:t>
                      </a:r>
                      <a:endParaRPr>
                        <a:latin typeface="Proxima Nova"/>
                        <a:ea typeface="Proxima Nova"/>
                        <a:cs typeface="Proxima Nova"/>
                        <a:sym typeface="Proxima Nov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c>
                  <a:txBody>
                    <a:bodyPr/>
                    <a:lstStyle/>
                    <a:p>
                      <a:pPr indent="0" lvl="0" marL="0" marR="0" rtl="0" algn="l">
                        <a:spcBef>
                          <a:spcPts val="0"/>
                        </a:spcBef>
                        <a:spcAft>
                          <a:spcPts val="0"/>
                        </a:spcAft>
                        <a:buNone/>
                      </a:pPr>
                      <a:r>
                        <a:t/>
                      </a:r>
                      <a:endParaRPr sz="1500">
                        <a:latin typeface="Proxima Nova"/>
                        <a:ea typeface="Proxima Nova"/>
                        <a:cs typeface="Proxima Nova"/>
                        <a:sym typeface="Proxima Nov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c>
                  <a:txBody>
                    <a:bodyPr/>
                    <a:lstStyle/>
                    <a:p>
                      <a:pPr indent="0" lvl="0" marL="0" marR="0" rtl="0" algn="l">
                        <a:spcBef>
                          <a:spcPts val="0"/>
                        </a:spcBef>
                        <a:spcAft>
                          <a:spcPts val="0"/>
                        </a:spcAft>
                        <a:buNone/>
                      </a:pPr>
                      <a:r>
                        <a:t/>
                      </a:r>
                      <a:endParaRPr sz="1500">
                        <a:latin typeface="Proxima Nova"/>
                        <a:ea typeface="Proxima Nova"/>
                        <a:cs typeface="Proxima Nova"/>
                        <a:sym typeface="Proxima Nov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c>
                  <a:txBody>
                    <a:bodyPr/>
                    <a:lstStyle/>
                    <a:p>
                      <a:pPr indent="0" lvl="0" marL="0" marR="0" rtl="0" algn="l">
                        <a:spcBef>
                          <a:spcPts val="0"/>
                        </a:spcBef>
                        <a:spcAft>
                          <a:spcPts val="0"/>
                        </a:spcAft>
                        <a:buNone/>
                      </a:pPr>
                      <a:r>
                        <a:t/>
                      </a:r>
                      <a:endParaRPr sz="1500">
                        <a:latin typeface="Proxima Nova"/>
                        <a:ea typeface="Proxima Nova"/>
                        <a:cs typeface="Proxima Nova"/>
                        <a:sym typeface="Proxima Nov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r>
              <a:tr h="529400">
                <a:tc>
                  <a:txBody>
                    <a:bodyPr/>
                    <a:lstStyle/>
                    <a:p>
                      <a:pPr indent="0" lvl="0" marL="0" marR="0" rtl="0" algn="ctr">
                        <a:spcBef>
                          <a:spcPts val="0"/>
                        </a:spcBef>
                        <a:spcAft>
                          <a:spcPts val="0"/>
                        </a:spcAft>
                        <a:buNone/>
                      </a:pPr>
                      <a:r>
                        <a:rPr lang="en-US" sz="2000">
                          <a:latin typeface="Proxima Nova"/>
                          <a:ea typeface="Proxima Nova"/>
                          <a:cs typeface="Proxima Nova"/>
                          <a:sym typeface="Proxima Nova"/>
                        </a:rPr>
                        <a:t>Domestic Horse</a:t>
                      </a:r>
                      <a:endParaRPr>
                        <a:latin typeface="Proxima Nova"/>
                        <a:ea typeface="Proxima Nova"/>
                        <a:cs typeface="Proxima Nova"/>
                        <a:sym typeface="Proxima Nov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c>
                  <a:txBody>
                    <a:bodyPr/>
                    <a:lstStyle/>
                    <a:p>
                      <a:pPr indent="0" lvl="0" marL="0" marR="0" rtl="0" algn="l">
                        <a:spcBef>
                          <a:spcPts val="0"/>
                        </a:spcBef>
                        <a:spcAft>
                          <a:spcPts val="0"/>
                        </a:spcAft>
                        <a:buNone/>
                      </a:pPr>
                      <a:r>
                        <a:t/>
                      </a:r>
                      <a:endParaRPr sz="1500">
                        <a:latin typeface="Proxima Nova"/>
                        <a:ea typeface="Proxima Nova"/>
                        <a:cs typeface="Proxima Nova"/>
                        <a:sym typeface="Proxima Nov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c>
                  <a:txBody>
                    <a:bodyPr/>
                    <a:lstStyle/>
                    <a:p>
                      <a:pPr indent="0" lvl="0" marL="0" marR="0" rtl="0" algn="l">
                        <a:spcBef>
                          <a:spcPts val="0"/>
                        </a:spcBef>
                        <a:spcAft>
                          <a:spcPts val="0"/>
                        </a:spcAft>
                        <a:buNone/>
                      </a:pPr>
                      <a:r>
                        <a:t/>
                      </a:r>
                      <a:endParaRPr sz="1500">
                        <a:latin typeface="Proxima Nova"/>
                        <a:ea typeface="Proxima Nova"/>
                        <a:cs typeface="Proxima Nova"/>
                        <a:sym typeface="Proxima Nov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c>
                  <a:txBody>
                    <a:bodyPr/>
                    <a:lstStyle/>
                    <a:p>
                      <a:pPr indent="0" lvl="0" marL="0" marR="0" rtl="0" algn="l">
                        <a:spcBef>
                          <a:spcPts val="0"/>
                        </a:spcBef>
                        <a:spcAft>
                          <a:spcPts val="0"/>
                        </a:spcAft>
                        <a:buNone/>
                      </a:pPr>
                      <a:r>
                        <a:t/>
                      </a:r>
                      <a:endParaRPr sz="1500">
                        <a:latin typeface="Proxima Nova"/>
                        <a:ea typeface="Proxima Nova"/>
                        <a:cs typeface="Proxima Nova"/>
                        <a:sym typeface="Proxima Nov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r>
              <a:tr h="529400">
                <a:tc>
                  <a:txBody>
                    <a:bodyPr/>
                    <a:lstStyle/>
                    <a:p>
                      <a:pPr indent="0" lvl="0" marL="0" marR="0" rtl="0" algn="ctr">
                        <a:spcBef>
                          <a:spcPts val="0"/>
                        </a:spcBef>
                        <a:spcAft>
                          <a:spcPts val="0"/>
                        </a:spcAft>
                        <a:buNone/>
                      </a:pPr>
                      <a:r>
                        <a:rPr lang="en-US" sz="2000">
                          <a:latin typeface="Proxima Nova"/>
                          <a:ea typeface="Proxima Nova"/>
                          <a:cs typeface="Proxima Nova"/>
                          <a:sym typeface="Proxima Nova"/>
                        </a:rPr>
                        <a:t>Asian Elephant</a:t>
                      </a:r>
                      <a:endParaRPr>
                        <a:latin typeface="Proxima Nova"/>
                        <a:ea typeface="Proxima Nova"/>
                        <a:cs typeface="Proxima Nova"/>
                        <a:sym typeface="Proxima Nov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c>
                  <a:txBody>
                    <a:bodyPr/>
                    <a:lstStyle/>
                    <a:p>
                      <a:pPr indent="0" lvl="0" marL="0" marR="0" rtl="0" algn="l">
                        <a:spcBef>
                          <a:spcPts val="0"/>
                        </a:spcBef>
                        <a:spcAft>
                          <a:spcPts val="0"/>
                        </a:spcAft>
                        <a:buNone/>
                      </a:pPr>
                      <a:r>
                        <a:t/>
                      </a:r>
                      <a:endParaRPr sz="1500">
                        <a:latin typeface="Proxima Nova"/>
                        <a:ea typeface="Proxima Nova"/>
                        <a:cs typeface="Proxima Nova"/>
                        <a:sym typeface="Proxima Nov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c>
                  <a:txBody>
                    <a:bodyPr/>
                    <a:lstStyle/>
                    <a:p>
                      <a:pPr indent="0" lvl="0" marL="0" marR="0" rtl="0" algn="l">
                        <a:spcBef>
                          <a:spcPts val="0"/>
                        </a:spcBef>
                        <a:spcAft>
                          <a:spcPts val="0"/>
                        </a:spcAft>
                        <a:buNone/>
                      </a:pPr>
                      <a:r>
                        <a:t/>
                      </a:r>
                      <a:endParaRPr sz="1500">
                        <a:latin typeface="Proxima Nova"/>
                        <a:ea typeface="Proxima Nova"/>
                        <a:cs typeface="Proxima Nova"/>
                        <a:sym typeface="Proxima Nov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c>
                  <a:txBody>
                    <a:bodyPr/>
                    <a:lstStyle/>
                    <a:p>
                      <a:pPr indent="0" lvl="0" marL="0" marR="0" rtl="0" algn="l">
                        <a:spcBef>
                          <a:spcPts val="0"/>
                        </a:spcBef>
                        <a:spcAft>
                          <a:spcPts val="0"/>
                        </a:spcAft>
                        <a:buNone/>
                      </a:pPr>
                      <a:r>
                        <a:t/>
                      </a:r>
                      <a:endParaRPr sz="1500">
                        <a:latin typeface="Proxima Nova"/>
                        <a:ea typeface="Proxima Nova"/>
                        <a:cs typeface="Proxima Nova"/>
                        <a:sym typeface="Proxima Nov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r>
              <a:tr h="529400">
                <a:tc>
                  <a:txBody>
                    <a:bodyPr/>
                    <a:lstStyle/>
                    <a:p>
                      <a:pPr indent="0" lvl="0" marL="0" marR="0" rtl="0" algn="ctr">
                        <a:spcBef>
                          <a:spcPts val="0"/>
                        </a:spcBef>
                        <a:spcAft>
                          <a:spcPts val="0"/>
                        </a:spcAft>
                        <a:buNone/>
                      </a:pPr>
                      <a:r>
                        <a:rPr lang="en-US" sz="2000">
                          <a:latin typeface="Proxima Nova"/>
                          <a:ea typeface="Proxima Nova"/>
                          <a:cs typeface="Proxima Nova"/>
                          <a:sym typeface="Proxima Nova"/>
                        </a:rPr>
                        <a:t>Hoatzin</a:t>
                      </a:r>
                      <a:endParaRPr>
                        <a:latin typeface="Proxima Nova"/>
                        <a:ea typeface="Proxima Nova"/>
                        <a:cs typeface="Proxima Nova"/>
                        <a:sym typeface="Proxima Nov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c>
                  <a:txBody>
                    <a:bodyPr/>
                    <a:lstStyle/>
                    <a:p>
                      <a:pPr indent="0" lvl="0" marL="0" marR="0" rtl="0" algn="ctr">
                        <a:spcBef>
                          <a:spcPts val="0"/>
                        </a:spcBef>
                        <a:spcAft>
                          <a:spcPts val="0"/>
                        </a:spcAft>
                        <a:buNone/>
                      </a:pPr>
                      <a:r>
                        <a:rPr lang="en-US" sz="1500">
                          <a:latin typeface="Proxima Nova"/>
                          <a:ea typeface="Proxima Nova"/>
                          <a:cs typeface="Proxima Nova"/>
                          <a:sym typeface="Proxima Nova"/>
                        </a:rPr>
                        <a:t>Gizzard</a:t>
                      </a:r>
                      <a:endParaRPr>
                        <a:latin typeface="Proxima Nova"/>
                        <a:ea typeface="Proxima Nova"/>
                        <a:cs typeface="Proxima Nova"/>
                        <a:sym typeface="Proxima Nov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c>
                  <a:txBody>
                    <a:bodyPr/>
                    <a:lstStyle/>
                    <a:p>
                      <a:pPr indent="0" lvl="0" marL="0" marR="0" rtl="0" algn="l">
                        <a:spcBef>
                          <a:spcPts val="0"/>
                        </a:spcBef>
                        <a:spcAft>
                          <a:spcPts val="0"/>
                        </a:spcAft>
                        <a:buNone/>
                      </a:pPr>
                      <a:r>
                        <a:t/>
                      </a:r>
                      <a:endParaRPr sz="1500">
                        <a:latin typeface="Proxima Nova"/>
                        <a:ea typeface="Proxima Nova"/>
                        <a:cs typeface="Proxima Nova"/>
                        <a:sym typeface="Proxima Nov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c>
                  <a:txBody>
                    <a:bodyPr/>
                    <a:lstStyle/>
                    <a:p>
                      <a:pPr indent="0" lvl="0" marL="0" marR="0" rtl="0" algn="l">
                        <a:spcBef>
                          <a:spcPts val="0"/>
                        </a:spcBef>
                        <a:spcAft>
                          <a:spcPts val="0"/>
                        </a:spcAft>
                        <a:buNone/>
                      </a:pPr>
                      <a:r>
                        <a:t/>
                      </a:r>
                      <a:endParaRPr sz="1500">
                        <a:latin typeface="Proxima Nova"/>
                        <a:ea typeface="Proxima Nova"/>
                        <a:cs typeface="Proxima Nova"/>
                        <a:sym typeface="Proxima Nov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r>
              <a:tr h="529400">
                <a:tc>
                  <a:txBody>
                    <a:bodyPr/>
                    <a:lstStyle/>
                    <a:p>
                      <a:pPr indent="0" lvl="0" marL="0" marR="0" rtl="0" algn="ctr">
                        <a:spcBef>
                          <a:spcPts val="0"/>
                        </a:spcBef>
                        <a:spcAft>
                          <a:spcPts val="0"/>
                        </a:spcAft>
                        <a:buNone/>
                      </a:pPr>
                      <a:r>
                        <a:rPr lang="en-US" sz="2000">
                          <a:latin typeface="Proxima Nova"/>
                          <a:ea typeface="Proxima Nova"/>
                          <a:cs typeface="Proxima Nova"/>
                          <a:sym typeface="Proxima Nova"/>
                        </a:rPr>
                        <a:t>Green Iguana</a:t>
                      </a:r>
                      <a:endParaRPr>
                        <a:latin typeface="Proxima Nova"/>
                        <a:ea typeface="Proxima Nova"/>
                        <a:cs typeface="Proxima Nova"/>
                        <a:sym typeface="Proxima Nov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c>
                  <a:txBody>
                    <a:bodyPr/>
                    <a:lstStyle/>
                    <a:p>
                      <a:pPr indent="0" lvl="0" marL="0" marR="0" rtl="0" algn="l">
                        <a:spcBef>
                          <a:spcPts val="0"/>
                        </a:spcBef>
                        <a:spcAft>
                          <a:spcPts val="0"/>
                        </a:spcAft>
                        <a:buNone/>
                      </a:pPr>
                      <a:r>
                        <a:t/>
                      </a:r>
                      <a:endParaRPr sz="1500">
                        <a:latin typeface="Proxima Nova"/>
                        <a:ea typeface="Proxima Nova"/>
                        <a:cs typeface="Proxima Nova"/>
                        <a:sym typeface="Proxima Nov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c>
                  <a:txBody>
                    <a:bodyPr/>
                    <a:lstStyle/>
                    <a:p>
                      <a:pPr indent="0" lvl="0" marL="0" marR="0" rtl="0" algn="l">
                        <a:spcBef>
                          <a:spcPts val="0"/>
                        </a:spcBef>
                        <a:spcAft>
                          <a:spcPts val="0"/>
                        </a:spcAft>
                        <a:buNone/>
                      </a:pPr>
                      <a:r>
                        <a:t/>
                      </a:r>
                      <a:endParaRPr sz="1500">
                        <a:latin typeface="Proxima Nova"/>
                        <a:ea typeface="Proxima Nova"/>
                        <a:cs typeface="Proxima Nova"/>
                        <a:sym typeface="Proxima Nov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c>
                  <a:txBody>
                    <a:bodyPr/>
                    <a:lstStyle/>
                    <a:p>
                      <a:pPr indent="0" lvl="0" marL="0" marR="0" rtl="0" algn="l">
                        <a:spcBef>
                          <a:spcPts val="0"/>
                        </a:spcBef>
                        <a:spcAft>
                          <a:spcPts val="0"/>
                        </a:spcAft>
                        <a:buNone/>
                      </a:pPr>
                      <a:r>
                        <a:t/>
                      </a:r>
                      <a:endParaRPr sz="1500">
                        <a:latin typeface="Proxima Nova"/>
                        <a:ea typeface="Proxima Nova"/>
                        <a:cs typeface="Proxima Nova"/>
                        <a:sym typeface="Proxima Nov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r>
            </a:tbl>
          </a:graphicData>
        </a:graphic>
      </p:graphicFrame>
      <p:sp>
        <p:nvSpPr>
          <p:cNvPr id="241" name="Google Shape;241;p25"/>
          <p:cNvSpPr txBox="1"/>
          <p:nvPr/>
        </p:nvSpPr>
        <p:spPr>
          <a:xfrm>
            <a:off x="132347" y="280476"/>
            <a:ext cx="75078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Proxima Nova"/>
                <a:ea typeface="Proxima Nova"/>
                <a:cs typeface="Proxima Nova"/>
                <a:sym typeface="Proxima Nova"/>
              </a:rPr>
              <a:t>Use the digestive system diagrams and the foregut/hindgut table to fill out the table below.</a:t>
            </a:r>
            <a:endParaRPr>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26"/>
          <p:cNvSpPr txBox="1"/>
          <p:nvPr>
            <p:ph type="title"/>
          </p:nvPr>
        </p:nvSpPr>
        <p:spPr>
          <a:xfrm>
            <a:off x="534353" y="535520"/>
            <a:ext cx="6703800" cy="194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Develop Your Hypothesis</a:t>
            </a:r>
            <a:endParaRPr/>
          </a:p>
        </p:txBody>
      </p:sp>
      <p:sp>
        <p:nvSpPr>
          <p:cNvPr id="248" name="Google Shape;248;p26"/>
          <p:cNvSpPr txBox="1"/>
          <p:nvPr>
            <p:ph idx="1" type="body"/>
          </p:nvPr>
        </p:nvSpPr>
        <p:spPr>
          <a:xfrm>
            <a:off x="215350" y="2677575"/>
            <a:ext cx="7457700" cy="63819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Font typeface="Arial"/>
              <a:buNone/>
            </a:pPr>
            <a:r>
              <a:rPr b="1" lang="en-US" sz="1800">
                <a:latin typeface="Proxima Nova"/>
                <a:ea typeface="Proxima Nova"/>
                <a:cs typeface="Proxima Nova"/>
                <a:sym typeface="Proxima Nova"/>
              </a:rPr>
              <a:t>Activity 3: Develop Your Hypothesis</a:t>
            </a:r>
            <a:br>
              <a:rPr b="1" lang="en-US" sz="1800">
                <a:latin typeface="Proxima Nova"/>
                <a:ea typeface="Proxima Nova"/>
                <a:cs typeface="Proxima Nova"/>
                <a:sym typeface="Proxima Nova"/>
              </a:rPr>
            </a:br>
            <a:br>
              <a:rPr lang="en-US" sz="1800">
                <a:latin typeface="Proxima Nova"/>
                <a:ea typeface="Proxima Nova"/>
                <a:cs typeface="Proxima Nova"/>
                <a:sym typeface="Proxima Nova"/>
              </a:rPr>
            </a:br>
            <a:r>
              <a:rPr lang="en-US" sz="1800">
                <a:latin typeface="Proxima Nova"/>
                <a:ea typeface="Proxima Nova"/>
                <a:cs typeface="Proxima Nova"/>
                <a:sym typeface="Proxima Nova"/>
              </a:rPr>
              <a:t>Based </a:t>
            </a:r>
            <a:r>
              <a:rPr lang="en-US" sz="1800">
                <a:latin typeface="Proxima Nova"/>
                <a:ea typeface="Proxima Nova"/>
                <a:cs typeface="Proxima Nova"/>
                <a:sym typeface="Proxima Nova"/>
              </a:rPr>
              <a:t>o</a:t>
            </a:r>
            <a:r>
              <a:rPr lang="en-US" sz="1800">
                <a:latin typeface="Proxima Nova"/>
                <a:ea typeface="Proxima Nova"/>
                <a:cs typeface="Proxima Nova"/>
                <a:sym typeface="Proxima Nova"/>
              </a:rPr>
              <a:t>n all of the previous information, do you think sauropods were foregut or hindgut fermenters?</a:t>
            </a:r>
            <a:endParaRPr sz="1400">
              <a:solidFill>
                <a:srgbClr val="000000"/>
              </a:solidFill>
              <a:latin typeface="Proxima Nova"/>
              <a:ea typeface="Proxima Nova"/>
              <a:cs typeface="Proxima Nova"/>
              <a:sym typeface="Proxima Nova"/>
            </a:endParaRPr>
          </a:p>
          <a:p>
            <a:pPr indent="0" lvl="0" marL="0" rtl="0" algn="l">
              <a:lnSpc>
                <a:spcPct val="100000"/>
              </a:lnSpc>
              <a:spcBef>
                <a:spcPts val="0"/>
              </a:spcBef>
              <a:spcAft>
                <a:spcPts val="0"/>
              </a:spcAft>
              <a:buClr>
                <a:srgbClr val="000000"/>
              </a:buClr>
              <a:buFont typeface="Arial"/>
              <a:buNone/>
            </a:pPr>
            <a:r>
              <a:rPr lang="en-US" sz="1800">
                <a:latin typeface="Proxima Nova"/>
                <a:ea typeface="Proxima Nova"/>
                <a:cs typeface="Proxima Nova"/>
                <a:sym typeface="Proxima Nova"/>
              </a:rPr>
              <a:t>________________________________________________________</a:t>
            </a:r>
            <a:endParaRPr sz="1400">
              <a:solidFill>
                <a:srgbClr val="000000"/>
              </a:solidFill>
              <a:latin typeface="Proxima Nova"/>
              <a:ea typeface="Proxima Nova"/>
              <a:cs typeface="Proxima Nova"/>
              <a:sym typeface="Proxima Nova"/>
            </a:endParaRPr>
          </a:p>
          <a:p>
            <a:pPr indent="0" lvl="0" marL="0" rtl="0" algn="l">
              <a:lnSpc>
                <a:spcPct val="100000"/>
              </a:lnSpc>
              <a:spcBef>
                <a:spcPts val="0"/>
              </a:spcBef>
              <a:spcAft>
                <a:spcPts val="0"/>
              </a:spcAft>
              <a:buClr>
                <a:srgbClr val="000000"/>
              </a:buClr>
              <a:buFont typeface="Arial"/>
              <a:buNone/>
            </a:pPr>
            <a:r>
              <a:t/>
            </a:r>
            <a:endParaRPr sz="1800">
              <a:latin typeface="Proxima Nova"/>
              <a:ea typeface="Proxima Nova"/>
              <a:cs typeface="Proxima Nova"/>
              <a:sym typeface="Proxima Nova"/>
            </a:endParaRPr>
          </a:p>
          <a:p>
            <a:pPr indent="0" lvl="0" marL="0" rtl="0" algn="l">
              <a:lnSpc>
                <a:spcPct val="100000"/>
              </a:lnSpc>
              <a:spcBef>
                <a:spcPts val="0"/>
              </a:spcBef>
              <a:spcAft>
                <a:spcPts val="0"/>
              </a:spcAft>
              <a:buNone/>
            </a:pPr>
            <a:r>
              <a:rPr lang="en-US" sz="1800">
                <a:latin typeface="Proxima Nova"/>
                <a:ea typeface="Proxima Nova"/>
                <a:cs typeface="Proxima Nova"/>
                <a:sym typeface="Proxima Nova"/>
              </a:rPr>
              <a:t>Please provide three sources of evidence, and explain why that evidence supports your hypothesis:</a:t>
            </a:r>
            <a:endParaRPr sz="1800">
              <a:latin typeface="Proxima Nova"/>
              <a:ea typeface="Proxima Nova"/>
              <a:cs typeface="Proxima Nova"/>
              <a:sym typeface="Proxima Nova"/>
            </a:endParaRPr>
          </a:p>
          <a:p>
            <a:pPr indent="0" lvl="0" marL="0" rtl="0" algn="l">
              <a:lnSpc>
                <a:spcPct val="100000"/>
              </a:lnSpc>
              <a:spcBef>
                <a:spcPts val="0"/>
              </a:spcBef>
              <a:spcAft>
                <a:spcPts val="0"/>
              </a:spcAft>
              <a:buClr>
                <a:srgbClr val="000000"/>
              </a:buClr>
              <a:buFont typeface="Arial"/>
              <a:buNone/>
            </a:pPr>
            <a:r>
              <a:rPr lang="en-US" sz="1800">
                <a:latin typeface="Proxima Nova"/>
                <a:ea typeface="Proxima Nova"/>
                <a:cs typeface="Proxima Nova"/>
                <a:sym typeface="Proxima Nova"/>
              </a:rPr>
              <a:t>1______________________________________________________________________________________________________________</a:t>
            </a:r>
            <a:endParaRPr sz="1800">
              <a:latin typeface="Proxima Nova"/>
              <a:ea typeface="Proxima Nova"/>
              <a:cs typeface="Proxima Nova"/>
              <a:sym typeface="Proxima Nova"/>
            </a:endParaRPr>
          </a:p>
          <a:p>
            <a:pPr indent="0" lvl="0" marL="0" rtl="0" algn="l">
              <a:lnSpc>
                <a:spcPct val="100000"/>
              </a:lnSpc>
              <a:spcBef>
                <a:spcPts val="0"/>
              </a:spcBef>
              <a:spcAft>
                <a:spcPts val="0"/>
              </a:spcAft>
              <a:buClr>
                <a:schemeClr val="dk1"/>
              </a:buClr>
              <a:buFont typeface="Arial"/>
              <a:buNone/>
            </a:pPr>
            <a:r>
              <a:rPr lang="en-US" sz="1800">
                <a:latin typeface="Proxima Nova"/>
                <a:ea typeface="Proxima Nova"/>
                <a:cs typeface="Proxima Nova"/>
                <a:sym typeface="Proxima Nova"/>
              </a:rPr>
              <a:t>________________________________________________________</a:t>
            </a:r>
            <a:endParaRPr sz="1800">
              <a:latin typeface="Proxima Nova"/>
              <a:ea typeface="Proxima Nova"/>
              <a:cs typeface="Proxima Nova"/>
              <a:sym typeface="Proxima Nova"/>
            </a:endParaRPr>
          </a:p>
          <a:p>
            <a:pPr indent="0" lvl="0" marL="0" rtl="0" algn="l">
              <a:lnSpc>
                <a:spcPct val="100000"/>
              </a:lnSpc>
              <a:spcBef>
                <a:spcPts val="0"/>
              </a:spcBef>
              <a:spcAft>
                <a:spcPts val="0"/>
              </a:spcAft>
              <a:buClr>
                <a:srgbClr val="000000"/>
              </a:buClr>
              <a:buFont typeface="Arial"/>
              <a:buNone/>
            </a:pPr>
            <a:r>
              <a:rPr lang="en-US" sz="1800">
                <a:latin typeface="Proxima Nova"/>
                <a:ea typeface="Proxima Nova"/>
                <a:cs typeface="Proxima Nova"/>
                <a:sym typeface="Proxima Nova"/>
              </a:rPr>
              <a:t>2_______________________________________________________________________________________________________________</a:t>
            </a:r>
            <a:endParaRPr sz="1800">
              <a:latin typeface="Proxima Nova"/>
              <a:ea typeface="Proxima Nova"/>
              <a:cs typeface="Proxima Nova"/>
              <a:sym typeface="Proxima Nova"/>
            </a:endParaRPr>
          </a:p>
          <a:p>
            <a:pPr indent="0" lvl="0" marL="0" rtl="0" algn="l">
              <a:lnSpc>
                <a:spcPct val="100000"/>
              </a:lnSpc>
              <a:spcBef>
                <a:spcPts val="0"/>
              </a:spcBef>
              <a:spcAft>
                <a:spcPts val="0"/>
              </a:spcAft>
              <a:buClr>
                <a:schemeClr val="dk1"/>
              </a:buClr>
              <a:buFont typeface="Arial"/>
              <a:buNone/>
            </a:pPr>
            <a:r>
              <a:rPr lang="en-US" sz="1800">
                <a:latin typeface="Proxima Nova"/>
                <a:ea typeface="Proxima Nova"/>
                <a:cs typeface="Proxima Nova"/>
                <a:sym typeface="Proxima Nova"/>
              </a:rPr>
              <a:t>________________________________________________________</a:t>
            </a:r>
            <a:endParaRPr sz="1800">
              <a:latin typeface="Proxima Nova"/>
              <a:ea typeface="Proxima Nova"/>
              <a:cs typeface="Proxima Nova"/>
              <a:sym typeface="Proxima Nova"/>
            </a:endParaRPr>
          </a:p>
          <a:p>
            <a:pPr indent="0" lvl="0" marL="0" rtl="0" algn="l">
              <a:lnSpc>
                <a:spcPct val="100000"/>
              </a:lnSpc>
              <a:spcBef>
                <a:spcPts val="0"/>
              </a:spcBef>
              <a:spcAft>
                <a:spcPts val="0"/>
              </a:spcAft>
              <a:buClr>
                <a:srgbClr val="000000"/>
              </a:buClr>
              <a:buFont typeface="Arial"/>
              <a:buNone/>
            </a:pPr>
            <a:r>
              <a:rPr lang="en-US" sz="1800">
                <a:latin typeface="Proxima Nova"/>
                <a:ea typeface="Proxima Nova"/>
                <a:cs typeface="Proxima Nova"/>
                <a:sym typeface="Proxima Nova"/>
              </a:rPr>
              <a:t>3_______________________________________________________________________________________________________________</a:t>
            </a:r>
            <a:endParaRPr sz="1800">
              <a:latin typeface="Proxima Nova"/>
              <a:ea typeface="Proxima Nova"/>
              <a:cs typeface="Proxima Nova"/>
              <a:sym typeface="Proxima Nova"/>
            </a:endParaRPr>
          </a:p>
          <a:p>
            <a:pPr indent="0" lvl="0" marL="0" rtl="0" algn="l">
              <a:lnSpc>
                <a:spcPct val="100000"/>
              </a:lnSpc>
              <a:spcBef>
                <a:spcPts val="0"/>
              </a:spcBef>
              <a:spcAft>
                <a:spcPts val="0"/>
              </a:spcAft>
              <a:buClr>
                <a:schemeClr val="dk1"/>
              </a:buClr>
              <a:buFont typeface="Arial"/>
              <a:buNone/>
            </a:pPr>
            <a:r>
              <a:rPr lang="en-US" sz="1800">
                <a:latin typeface="Proxima Nova"/>
                <a:ea typeface="Proxima Nova"/>
                <a:cs typeface="Proxima Nova"/>
                <a:sym typeface="Proxima Nova"/>
              </a:rPr>
              <a:t>________________________________________________________</a:t>
            </a:r>
            <a:endParaRPr sz="1800">
              <a:latin typeface="Proxima Nova"/>
              <a:ea typeface="Proxima Nova"/>
              <a:cs typeface="Proxima Nova"/>
              <a:sym typeface="Proxima Nova"/>
            </a:endParaRPr>
          </a:p>
          <a:p>
            <a:pPr indent="0" lvl="0" marL="0" rtl="0" algn="l">
              <a:spcBef>
                <a:spcPts val="85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pic>
        <p:nvPicPr>
          <p:cNvPr descr="Leather, Background, Structure, Orange, Brown" id="254" name="Google Shape;254;p27"/>
          <p:cNvPicPr preferRelativeResize="0"/>
          <p:nvPr/>
        </p:nvPicPr>
        <p:blipFill rotWithShape="1">
          <a:blip r:embed="rId3">
            <a:alphaModFix/>
          </a:blip>
          <a:srcRect b="0" l="0" r="48723" t="0"/>
          <a:stretch/>
        </p:blipFill>
        <p:spPr>
          <a:xfrm>
            <a:off x="1" y="1"/>
            <a:ext cx="7772400" cy="10058399"/>
          </a:xfrm>
          <a:prstGeom prst="rect">
            <a:avLst/>
          </a:prstGeom>
          <a:noFill/>
          <a:ln>
            <a:noFill/>
          </a:ln>
        </p:spPr>
      </p:pic>
      <p:pic>
        <p:nvPicPr>
          <p:cNvPr descr="Related image" id="255" name="Google Shape;255;p27"/>
          <p:cNvPicPr preferRelativeResize="0"/>
          <p:nvPr/>
        </p:nvPicPr>
        <p:blipFill rotWithShape="1">
          <a:blip r:embed="rId4">
            <a:alphaModFix/>
          </a:blip>
          <a:srcRect b="0" l="0" r="0" t="0"/>
          <a:stretch/>
        </p:blipFill>
        <p:spPr>
          <a:xfrm>
            <a:off x="272143" y="1759572"/>
            <a:ext cx="7228114" cy="2899513"/>
          </a:xfrm>
          <a:prstGeom prst="rect">
            <a:avLst/>
          </a:prstGeom>
          <a:noFill/>
          <a:ln>
            <a:noFill/>
          </a:ln>
          <a:effectLst>
            <a:outerShdw blurRad="50800" rotWithShape="0" algn="tl" dir="2700000" dist="38100">
              <a:srgbClr val="000000">
                <a:alpha val="40000"/>
              </a:srgbClr>
            </a:outerShdw>
          </a:effectLst>
        </p:spPr>
      </p:pic>
      <p:sp>
        <p:nvSpPr>
          <p:cNvPr id="256" name="Google Shape;256;p27"/>
          <p:cNvSpPr/>
          <p:nvPr/>
        </p:nvSpPr>
        <p:spPr>
          <a:xfrm>
            <a:off x="272143" y="2073763"/>
            <a:ext cx="7228200" cy="2123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400">
                <a:solidFill>
                  <a:schemeClr val="dk1"/>
                </a:solidFill>
                <a:latin typeface="Proxima Nova"/>
                <a:ea typeface="Proxima Nova"/>
                <a:cs typeface="Proxima Nova"/>
                <a:sym typeface="Proxima Nova"/>
              </a:rPr>
              <a:t>Activity 3:</a:t>
            </a:r>
            <a:endParaRPr b="1">
              <a:latin typeface="Proxima Nova"/>
              <a:ea typeface="Proxima Nova"/>
              <a:cs typeface="Proxima Nova"/>
              <a:sym typeface="Proxima Nova"/>
            </a:endParaRPr>
          </a:p>
          <a:p>
            <a:pPr indent="0" lvl="0" marL="0" marR="0" rtl="0" algn="ctr">
              <a:spcBef>
                <a:spcPts val="0"/>
              </a:spcBef>
              <a:spcAft>
                <a:spcPts val="0"/>
              </a:spcAft>
              <a:buNone/>
            </a:pPr>
            <a:r>
              <a:rPr b="1" lang="en-US" sz="4400">
                <a:solidFill>
                  <a:schemeClr val="dk1"/>
                </a:solidFill>
                <a:latin typeface="Proxima Nova"/>
                <a:ea typeface="Proxima Nova"/>
                <a:cs typeface="Proxima Nova"/>
                <a:sym typeface="Proxima Nova"/>
              </a:rPr>
              <a:t>Digestion Model</a:t>
            </a:r>
            <a:endParaRPr b="1">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28"/>
          <p:cNvSpPr txBox="1"/>
          <p:nvPr>
            <p:ph type="title"/>
          </p:nvPr>
        </p:nvSpPr>
        <p:spPr>
          <a:xfrm>
            <a:off x="534303" y="-5"/>
            <a:ext cx="6703800" cy="1944300"/>
          </a:xfrm>
          <a:prstGeom prst="rect">
            <a:avLst/>
          </a:prstGeom>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3600"/>
              <a:t>Activity 3: Make a Model</a:t>
            </a:r>
            <a:endParaRPr sz="3600"/>
          </a:p>
          <a:p>
            <a:pPr indent="0" lvl="0" marL="0" rtl="0" algn="ctr">
              <a:spcBef>
                <a:spcPts val="0"/>
              </a:spcBef>
              <a:spcAft>
                <a:spcPts val="0"/>
              </a:spcAft>
              <a:buNone/>
            </a:pPr>
            <a:r>
              <a:rPr lang="en-US" sz="1800"/>
              <a:t>Using your research, cut and paste the organs from the next page that  you think belong in a sauropod digestive system</a:t>
            </a:r>
            <a:br>
              <a:rPr lang="en-US" sz="1800"/>
            </a:br>
            <a:r>
              <a:rPr lang="en-US" sz="1800"/>
              <a:t> into the diagram below</a:t>
            </a:r>
            <a:endParaRPr/>
          </a:p>
        </p:txBody>
      </p:sp>
      <p:pic>
        <p:nvPicPr>
          <p:cNvPr id="263" name="Google Shape;263;p28"/>
          <p:cNvPicPr preferRelativeResize="0"/>
          <p:nvPr/>
        </p:nvPicPr>
        <p:blipFill>
          <a:blip r:embed="rId3">
            <a:alphaModFix/>
          </a:blip>
          <a:stretch>
            <a:fillRect/>
          </a:stretch>
        </p:blipFill>
        <p:spPr>
          <a:xfrm rot="5400000">
            <a:off x="-305251" y="2643689"/>
            <a:ext cx="8382901" cy="6058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29"/>
          <p:cNvSpPr txBox="1"/>
          <p:nvPr>
            <p:ph type="title"/>
          </p:nvPr>
        </p:nvSpPr>
        <p:spPr>
          <a:xfrm>
            <a:off x="534350" y="535522"/>
            <a:ext cx="6703800" cy="713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Digestion Structures:</a:t>
            </a:r>
            <a:endParaRPr/>
          </a:p>
        </p:txBody>
      </p:sp>
      <p:sp>
        <p:nvSpPr>
          <p:cNvPr id="270" name="Google Shape;270;p29"/>
          <p:cNvSpPr txBox="1"/>
          <p:nvPr>
            <p:ph idx="1" type="body"/>
          </p:nvPr>
        </p:nvSpPr>
        <p:spPr>
          <a:xfrm>
            <a:off x="248175" y="1506475"/>
            <a:ext cx="3341400" cy="2809200"/>
          </a:xfrm>
          <a:prstGeom prst="rect">
            <a:avLst/>
          </a:prstGeom>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342900" lvl="0" marL="457200" rtl="0" algn="l">
              <a:spcBef>
                <a:spcPts val="850"/>
              </a:spcBef>
              <a:spcAft>
                <a:spcPts val="0"/>
              </a:spcAft>
              <a:buSzPts val="1800"/>
              <a:buAutoNum type="arabicPeriod"/>
            </a:pPr>
            <a:r>
              <a:rPr b="1" lang="en-US"/>
              <a:t>Skull (pick one!)</a:t>
            </a:r>
            <a:endParaRPr b="1"/>
          </a:p>
          <a:p>
            <a:pPr indent="0" lvl="0" marL="1828800" rtl="0" algn="l">
              <a:spcBef>
                <a:spcPts val="850"/>
              </a:spcBef>
              <a:spcAft>
                <a:spcPts val="0"/>
              </a:spcAft>
              <a:buNone/>
            </a:pPr>
            <a:r>
              <a:rPr lang="en-US"/>
              <a:t>peg-like teeth</a:t>
            </a:r>
            <a:endParaRPr/>
          </a:p>
          <a:p>
            <a:pPr indent="0" lvl="0" marL="1828800" rtl="0" algn="l">
              <a:spcBef>
                <a:spcPts val="850"/>
              </a:spcBef>
              <a:spcAft>
                <a:spcPts val="0"/>
              </a:spcAft>
              <a:buNone/>
            </a:pPr>
            <a:r>
              <a:t/>
            </a:r>
            <a:endParaRPr/>
          </a:p>
          <a:p>
            <a:pPr indent="0" lvl="0" marL="1828800" rtl="0" algn="l">
              <a:spcBef>
                <a:spcPts val="850"/>
              </a:spcBef>
              <a:spcAft>
                <a:spcPts val="0"/>
              </a:spcAft>
              <a:buNone/>
            </a:pPr>
            <a:r>
              <a:rPr lang="en-US"/>
              <a:t>spoon like teeth</a:t>
            </a:r>
            <a:endParaRPr/>
          </a:p>
        </p:txBody>
      </p:sp>
      <p:pic>
        <p:nvPicPr>
          <p:cNvPr id="271" name="Google Shape;271;p29"/>
          <p:cNvPicPr preferRelativeResize="0"/>
          <p:nvPr/>
        </p:nvPicPr>
        <p:blipFill>
          <a:blip r:embed="rId3">
            <a:alphaModFix/>
          </a:blip>
          <a:stretch>
            <a:fillRect/>
          </a:stretch>
        </p:blipFill>
        <p:spPr>
          <a:xfrm>
            <a:off x="811900" y="1814624"/>
            <a:ext cx="1245025" cy="2688550"/>
          </a:xfrm>
          <a:prstGeom prst="rect">
            <a:avLst/>
          </a:prstGeom>
          <a:noFill/>
          <a:ln>
            <a:noFill/>
          </a:ln>
        </p:spPr>
      </p:pic>
      <p:sp>
        <p:nvSpPr>
          <p:cNvPr id="272" name="Google Shape;272;p29"/>
          <p:cNvSpPr txBox="1"/>
          <p:nvPr>
            <p:ph idx="1" type="body"/>
          </p:nvPr>
        </p:nvSpPr>
        <p:spPr>
          <a:xfrm>
            <a:off x="3589625" y="1506475"/>
            <a:ext cx="4122000" cy="1936200"/>
          </a:xfrm>
          <a:prstGeom prst="rect">
            <a:avLst/>
          </a:prstGeom>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850"/>
              </a:spcBef>
              <a:spcAft>
                <a:spcPts val="0"/>
              </a:spcAft>
              <a:buNone/>
            </a:pPr>
            <a:r>
              <a:rPr b="1" lang="en-US"/>
              <a:t>2.     Esophagus</a:t>
            </a:r>
            <a:endParaRPr b="1"/>
          </a:p>
          <a:p>
            <a:pPr indent="0" lvl="0" marL="1828800" rtl="0" algn="l">
              <a:spcBef>
                <a:spcPts val="850"/>
              </a:spcBef>
              <a:spcAft>
                <a:spcPts val="0"/>
              </a:spcAft>
              <a:buNone/>
            </a:pPr>
            <a:r>
              <a:t/>
            </a:r>
            <a:endParaRPr/>
          </a:p>
        </p:txBody>
      </p:sp>
      <p:pic>
        <p:nvPicPr>
          <p:cNvPr id="273" name="Google Shape;273;p29"/>
          <p:cNvPicPr preferRelativeResize="0"/>
          <p:nvPr/>
        </p:nvPicPr>
        <p:blipFill>
          <a:blip r:embed="rId4">
            <a:alphaModFix/>
          </a:blip>
          <a:stretch>
            <a:fillRect/>
          </a:stretch>
        </p:blipFill>
        <p:spPr>
          <a:xfrm>
            <a:off x="3402380" y="2280198"/>
            <a:ext cx="4121950" cy="1074125"/>
          </a:xfrm>
          <a:prstGeom prst="rect">
            <a:avLst/>
          </a:prstGeom>
          <a:noFill/>
          <a:ln>
            <a:noFill/>
          </a:ln>
        </p:spPr>
      </p:pic>
      <p:sp>
        <p:nvSpPr>
          <p:cNvPr id="274" name="Google Shape;274;p29"/>
          <p:cNvSpPr txBox="1"/>
          <p:nvPr>
            <p:ph idx="1" type="body"/>
          </p:nvPr>
        </p:nvSpPr>
        <p:spPr>
          <a:xfrm>
            <a:off x="248175" y="5943725"/>
            <a:ext cx="7463400" cy="2996700"/>
          </a:xfrm>
          <a:prstGeom prst="rect">
            <a:avLst/>
          </a:prstGeom>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850"/>
              </a:spcBef>
              <a:spcAft>
                <a:spcPts val="0"/>
              </a:spcAft>
              <a:buNone/>
            </a:pPr>
            <a:r>
              <a:rPr b="1" lang="en-US"/>
              <a:t>5. Large and Small Intestines (pick one!)</a:t>
            </a:r>
            <a:endParaRPr b="1"/>
          </a:p>
          <a:p>
            <a:pPr indent="0" lvl="0" marL="0" rtl="0" algn="l">
              <a:spcBef>
                <a:spcPts val="850"/>
              </a:spcBef>
              <a:spcAft>
                <a:spcPts val="0"/>
              </a:spcAft>
              <a:buNone/>
            </a:pPr>
            <a:r>
              <a:t/>
            </a:r>
            <a:endParaRPr b="1"/>
          </a:p>
          <a:p>
            <a:pPr indent="0" lvl="0" marL="0" rtl="0" algn="l">
              <a:spcBef>
                <a:spcPts val="850"/>
              </a:spcBef>
              <a:spcAft>
                <a:spcPts val="0"/>
              </a:spcAft>
              <a:buNone/>
            </a:pPr>
            <a:r>
              <a:t/>
            </a:r>
            <a:endParaRPr b="1"/>
          </a:p>
          <a:p>
            <a:pPr indent="0" lvl="0" marL="0" rtl="0" algn="l">
              <a:spcBef>
                <a:spcPts val="850"/>
              </a:spcBef>
              <a:spcAft>
                <a:spcPts val="0"/>
              </a:spcAft>
              <a:buNone/>
            </a:pPr>
            <a:r>
              <a:t/>
            </a:r>
            <a:endParaRPr b="1"/>
          </a:p>
          <a:p>
            <a:pPr indent="0" lvl="0" marL="0" rtl="0" algn="l">
              <a:spcBef>
                <a:spcPts val="850"/>
              </a:spcBef>
              <a:spcAft>
                <a:spcPts val="0"/>
              </a:spcAft>
              <a:buNone/>
            </a:pPr>
            <a:r>
              <a:t/>
            </a:r>
            <a:endParaRPr b="1"/>
          </a:p>
          <a:p>
            <a:pPr indent="0" lvl="0" marL="0" rtl="0" algn="l">
              <a:spcBef>
                <a:spcPts val="850"/>
              </a:spcBef>
              <a:spcAft>
                <a:spcPts val="0"/>
              </a:spcAft>
              <a:buNone/>
            </a:pPr>
            <a:r>
              <a:rPr lang="en-US"/>
              <a:t>Short intestines						Long intestines</a:t>
            </a:r>
            <a:endParaRPr/>
          </a:p>
          <a:p>
            <a:pPr indent="0" lvl="0" marL="0" rtl="0" algn="l">
              <a:spcBef>
                <a:spcPts val="850"/>
              </a:spcBef>
              <a:spcAft>
                <a:spcPts val="0"/>
              </a:spcAft>
              <a:buNone/>
            </a:pPr>
            <a:r>
              <a:t/>
            </a:r>
            <a:endParaRPr b="1"/>
          </a:p>
          <a:p>
            <a:pPr indent="0" lvl="0" marL="0" rtl="0" algn="l">
              <a:spcBef>
                <a:spcPts val="850"/>
              </a:spcBef>
              <a:spcAft>
                <a:spcPts val="0"/>
              </a:spcAft>
              <a:buNone/>
            </a:pPr>
            <a:r>
              <a:t/>
            </a:r>
            <a:endParaRPr b="1"/>
          </a:p>
          <a:p>
            <a:pPr indent="0" lvl="0" marL="0" rtl="0" algn="l">
              <a:spcBef>
                <a:spcPts val="850"/>
              </a:spcBef>
              <a:spcAft>
                <a:spcPts val="0"/>
              </a:spcAft>
              <a:buNone/>
            </a:pPr>
            <a:r>
              <a:t/>
            </a:r>
            <a:endParaRPr/>
          </a:p>
          <a:p>
            <a:pPr indent="0" lvl="0" marL="1828800" rtl="0" algn="l">
              <a:spcBef>
                <a:spcPts val="850"/>
              </a:spcBef>
              <a:spcAft>
                <a:spcPts val="0"/>
              </a:spcAft>
              <a:buNone/>
            </a:pPr>
            <a:r>
              <a:t/>
            </a:r>
            <a:endParaRPr/>
          </a:p>
        </p:txBody>
      </p:sp>
      <p:pic>
        <p:nvPicPr>
          <p:cNvPr id="275" name="Google Shape;275;p29"/>
          <p:cNvPicPr preferRelativeResize="0"/>
          <p:nvPr/>
        </p:nvPicPr>
        <p:blipFill>
          <a:blip r:embed="rId5">
            <a:alphaModFix/>
          </a:blip>
          <a:stretch>
            <a:fillRect/>
          </a:stretch>
        </p:blipFill>
        <p:spPr>
          <a:xfrm>
            <a:off x="980802" y="6201575"/>
            <a:ext cx="6557344" cy="2351300"/>
          </a:xfrm>
          <a:prstGeom prst="rect">
            <a:avLst/>
          </a:prstGeom>
          <a:noFill/>
          <a:ln>
            <a:noFill/>
          </a:ln>
        </p:spPr>
      </p:pic>
      <p:sp>
        <p:nvSpPr>
          <p:cNvPr id="276" name="Google Shape;276;p29"/>
          <p:cNvSpPr txBox="1"/>
          <p:nvPr>
            <p:ph idx="1" type="body"/>
          </p:nvPr>
        </p:nvSpPr>
        <p:spPr>
          <a:xfrm>
            <a:off x="248225" y="4344900"/>
            <a:ext cx="3341400" cy="1569600"/>
          </a:xfrm>
          <a:prstGeom prst="rect">
            <a:avLst/>
          </a:prstGeom>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850"/>
              </a:spcBef>
              <a:spcAft>
                <a:spcPts val="0"/>
              </a:spcAft>
              <a:buNone/>
            </a:pPr>
            <a:r>
              <a:rPr b="1" lang="en-US"/>
              <a:t>3.      Gastric Mill/Gizzard </a:t>
            </a:r>
            <a:endParaRPr b="1"/>
          </a:p>
          <a:p>
            <a:pPr indent="0" lvl="0" marL="0" rtl="0" algn="l">
              <a:spcBef>
                <a:spcPts val="850"/>
              </a:spcBef>
              <a:spcAft>
                <a:spcPts val="0"/>
              </a:spcAft>
              <a:buNone/>
            </a:pPr>
            <a:r>
              <a:rPr b="1" lang="en-US"/>
              <a:t>          </a:t>
            </a:r>
            <a:r>
              <a:rPr lang="en-US"/>
              <a:t> (optional)</a:t>
            </a:r>
            <a:endParaRPr/>
          </a:p>
          <a:p>
            <a:pPr indent="0" lvl="0" marL="0" rtl="0" algn="l">
              <a:spcBef>
                <a:spcPts val="850"/>
              </a:spcBef>
              <a:spcAft>
                <a:spcPts val="0"/>
              </a:spcAft>
              <a:buClr>
                <a:schemeClr val="dk1"/>
              </a:buClr>
              <a:buSzPts val="1100"/>
              <a:buFont typeface="Arial"/>
              <a:buNone/>
            </a:pPr>
            <a:r>
              <a:t/>
            </a:r>
            <a:endParaRPr b="1"/>
          </a:p>
          <a:p>
            <a:pPr indent="0" lvl="0" marL="0" rtl="0" algn="l">
              <a:spcBef>
                <a:spcPts val="850"/>
              </a:spcBef>
              <a:spcAft>
                <a:spcPts val="0"/>
              </a:spcAft>
              <a:buNone/>
            </a:pPr>
            <a:r>
              <a:t/>
            </a:r>
            <a:endParaRPr b="1"/>
          </a:p>
          <a:p>
            <a:pPr indent="0" lvl="0" marL="1828800" rtl="0" algn="l">
              <a:spcBef>
                <a:spcPts val="850"/>
              </a:spcBef>
              <a:spcAft>
                <a:spcPts val="0"/>
              </a:spcAft>
              <a:buNone/>
            </a:pPr>
            <a:r>
              <a:t/>
            </a:r>
            <a:endParaRPr/>
          </a:p>
        </p:txBody>
      </p:sp>
      <p:sp>
        <p:nvSpPr>
          <p:cNvPr id="277" name="Google Shape;277;p29"/>
          <p:cNvSpPr txBox="1"/>
          <p:nvPr>
            <p:ph idx="1" type="body"/>
          </p:nvPr>
        </p:nvSpPr>
        <p:spPr>
          <a:xfrm>
            <a:off x="3589575" y="3442675"/>
            <a:ext cx="4185000" cy="2471700"/>
          </a:xfrm>
          <a:prstGeom prst="rect">
            <a:avLst/>
          </a:prstGeom>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850"/>
              </a:spcBef>
              <a:spcAft>
                <a:spcPts val="0"/>
              </a:spcAft>
              <a:buNone/>
            </a:pPr>
            <a:r>
              <a:rPr b="1" lang="en-US"/>
              <a:t>4</a:t>
            </a:r>
            <a:r>
              <a:rPr b="1" lang="en-US"/>
              <a:t>.      Stomach	(pick one!)</a:t>
            </a:r>
            <a:endParaRPr b="1"/>
          </a:p>
          <a:p>
            <a:pPr indent="0" lvl="0" marL="0" rtl="0" algn="l">
              <a:spcBef>
                <a:spcPts val="850"/>
              </a:spcBef>
              <a:spcAft>
                <a:spcPts val="0"/>
              </a:spcAft>
              <a:buNone/>
            </a:pPr>
            <a:r>
              <a:t/>
            </a:r>
            <a:endParaRPr b="1"/>
          </a:p>
          <a:p>
            <a:pPr indent="0" lvl="0" marL="0" rtl="0" algn="l">
              <a:spcBef>
                <a:spcPts val="850"/>
              </a:spcBef>
              <a:spcAft>
                <a:spcPts val="0"/>
              </a:spcAft>
              <a:buNone/>
            </a:pPr>
            <a:r>
              <a:t/>
            </a:r>
            <a:endParaRPr b="1"/>
          </a:p>
          <a:p>
            <a:pPr indent="0" lvl="0" marL="0" rtl="0" algn="l">
              <a:spcBef>
                <a:spcPts val="850"/>
              </a:spcBef>
              <a:spcAft>
                <a:spcPts val="0"/>
              </a:spcAft>
              <a:buNone/>
            </a:pPr>
            <a:r>
              <a:t/>
            </a:r>
            <a:endParaRPr b="1"/>
          </a:p>
          <a:p>
            <a:pPr indent="0" lvl="0" marL="0" rtl="0" algn="l">
              <a:spcBef>
                <a:spcPts val="850"/>
              </a:spcBef>
              <a:spcAft>
                <a:spcPts val="0"/>
              </a:spcAft>
              <a:buNone/>
            </a:pPr>
            <a:r>
              <a:rPr lang="en-US"/>
              <a:t>Simple                 Chambered</a:t>
            </a:r>
            <a:endParaRPr/>
          </a:p>
          <a:p>
            <a:pPr indent="0" lvl="0" marL="0" rtl="0" algn="l">
              <a:spcBef>
                <a:spcPts val="850"/>
              </a:spcBef>
              <a:spcAft>
                <a:spcPts val="0"/>
              </a:spcAft>
              <a:buNone/>
            </a:pPr>
            <a:r>
              <a:t/>
            </a:r>
            <a:endParaRPr b="1"/>
          </a:p>
          <a:p>
            <a:pPr indent="0" lvl="0" marL="0" rtl="0" algn="l">
              <a:spcBef>
                <a:spcPts val="850"/>
              </a:spcBef>
              <a:spcAft>
                <a:spcPts val="0"/>
              </a:spcAft>
              <a:buNone/>
            </a:pPr>
            <a:r>
              <a:t/>
            </a:r>
            <a:endParaRPr b="1"/>
          </a:p>
          <a:p>
            <a:pPr indent="0" lvl="0" marL="1828800" rtl="0" algn="l">
              <a:spcBef>
                <a:spcPts val="850"/>
              </a:spcBef>
              <a:spcAft>
                <a:spcPts val="0"/>
              </a:spcAft>
              <a:buNone/>
            </a:pPr>
            <a:r>
              <a:t/>
            </a:r>
            <a:endParaRPr/>
          </a:p>
        </p:txBody>
      </p:sp>
      <p:pic>
        <p:nvPicPr>
          <p:cNvPr id="278" name="Google Shape;278;p29"/>
          <p:cNvPicPr preferRelativeResize="0"/>
          <p:nvPr/>
        </p:nvPicPr>
        <p:blipFill>
          <a:blip r:embed="rId6">
            <a:alphaModFix/>
          </a:blip>
          <a:stretch>
            <a:fillRect/>
          </a:stretch>
        </p:blipFill>
        <p:spPr>
          <a:xfrm>
            <a:off x="3688999" y="3700516"/>
            <a:ext cx="1245025" cy="1705534"/>
          </a:xfrm>
          <a:prstGeom prst="rect">
            <a:avLst/>
          </a:prstGeom>
          <a:noFill/>
          <a:ln>
            <a:noFill/>
          </a:ln>
        </p:spPr>
      </p:pic>
      <p:pic>
        <p:nvPicPr>
          <p:cNvPr id="279" name="Google Shape;279;p29"/>
          <p:cNvPicPr preferRelativeResize="0"/>
          <p:nvPr/>
        </p:nvPicPr>
        <p:blipFill>
          <a:blip r:embed="rId7">
            <a:alphaModFix/>
          </a:blip>
          <a:stretch>
            <a:fillRect/>
          </a:stretch>
        </p:blipFill>
        <p:spPr>
          <a:xfrm>
            <a:off x="5920450" y="4283045"/>
            <a:ext cx="1245025" cy="790957"/>
          </a:xfrm>
          <a:prstGeom prst="rect">
            <a:avLst/>
          </a:prstGeom>
          <a:noFill/>
          <a:ln>
            <a:noFill/>
          </a:ln>
        </p:spPr>
      </p:pic>
      <p:pic>
        <p:nvPicPr>
          <p:cNvPr id="280" name="Google Shape;280;p29"/>
          <p:cNvPicPr preferRelativeResize="0"/>
          <p:nvPr/>
        </p:nvPicPr>
        <p:blipFill>
          <a:blip r:embed="rId8">
            <a:alphaModFix/>
          </a:blip>
          <a:stretch>
            <a:fillRect/>
          </a:stretch>
        </p:blipFill>
        <p:spPr>
          <a:xfrm>
            <a:off x="2273375" y="4954060"/>
            <a:ext cx="1032109" cy="825687"/>
          </a:xfrm>
          <a:prstGeom prst="rect">
            <a:avLst/>
          </a:prstGeom>
          <a:noFill/>
          <a:ln>
            <a:noFill/>
          </a:ln>
        </p:spPr>
      </p:pic>
      <p:sp>
        <p:nvSpPr>
          <p:cNvPr id="281" name="Google Shape;281;p29"/>
          <p:cNvSpPr txBox="1"/>
          <p:nvPr>
            <p:ph idx="1" type="body"/>
          </p:nvPr>
        </p:nvSpPr>
        <p:spPr>
          <a:xfrm>
            <a:off x="2215500" y="8969650"/>
            <a:ext cx="3341400" cy="1074000"/>
          </a:xfrm>
          <a:prstGeom prst="rect">
            <a:avLst/>
          </a:prstGeom>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850"/>
              </a:spcBef>
              <a:spcAft>
                <a:spcPts val="0"/>
              </a:spcAft>
              <a:buNone/>
            </a:pPr>
            <a:r>
              <a:rPr b="1" lang="en-US"/>
              <a:t>6</a:t>
            </a:r>
            <a:r>
              <a:rPr b="1" lang="en-US"/>
              <a:t>.      Rectum and Anus </a:t>
            </a:r>
            <a:endParaRPr b="1"/>
          </a:p>
          <a:p>
            <a:pPr indent="0" lvl="0" marL="0" rtl="0" algn="l">
              <a:spcBef>
                <a:spcPts val="850"/>
              </a:spcBef>
              <a:spcAft>
                <a:spcPts val="0"/>
              </a:spcAft>
              <a:buNone/>
            </a:pPr>
            <a:r>
              <a:rPr b="1" lang="en-US"/>
              <a:t>      </a:t>
            </a:r>
            <a:endParaRPr/>
          </a:p>
          <a:p>
            <a:pPr indent="0" lvl="0" marL="0" rtl="0" algn="l">
              <a:spcBef>
                <a:spcPts val="850"/>
              </a:spcBef>
              <a:spcAft>
                <a:spcPts val="0"/>
              </a:spcAft>
              <a:buNone/>
            </a:pPr>
            <a:r>
              <a:t/>
            </a:r>
            <a:endParaRPr b="1"/>
          </a:p>
          <a:p>
            <a:pPr indent="0" lvl="0" marL="0" rtl="0" algn="l">
              <a:spcBef>
                <a:spcPts val="850"/>
              </a:spcBef>
              <a:spcAft>
                <a:spcPts val="0"/>
              </a:spcAft>
              <a:buNone/>
            </a:pPr>
            <a:r>
              <a:t/>
            </a:r>
            <a:endParaRPr b="1"/>
          </a:p>
          <a:p>
            <a:pPr indent="0" lvl="0" marL="1828800" rtl="0" algn="l">
              <a:spcBef>
                <a:spcPts val="850"/>
              </a:spcBef>
              <a:spcAft>
                <a:spcPts val="0"/>
              </a:spcAft>
              <a:buNone/>
            </a:pPr>
            <a:r>
              <a:t/>
            </a:r>
            <a:endParaRPr/>
          </a:p>
        </p:txBody>
      </p:sp>
      <p:pic>
        <p:nvPicPr>
          <p:cNvPr id="282" name="Google Shape;282;p29"/>
          <p:cNvPicPr preferRelativeResize="0"/>
          <p:nvPr/>
        </p:nvPicPr>
        <p:blipFill>
          <a:blip r:embed="rId9">
            <a:alphaModFix/>
          </a:blip>
          <a:stretch>
            <a:fillRect/>
          </a:stretch>
        </p:blipFill>
        <p:spPr>
          <a:xfrm>
            <a:off x="3357363" y="9348394"/>
            <a:ext cx="1245025" cy="92098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30"/>
          <p:cNvSpPr txBox="1"/>
          <p:nvPr>
            <p:ph type="title"/>
          </p:nvPr>
        </p:nvSpPr>
        <p:spPr>
          <a:xfrm>
            <a:off x="534350" y="535523"/>
            <a:ext cx="6703800" cy="1078500"/>
          </a:xfrm>
          <a:prstGeom prst="rect">
            <a:avLst/>
          </a:prstGeom>
        </p:spPr>
        <p:txBody>
          <a:bodyPr anchorCtr="0" anchor="ctr" bIns="45700" lIns="91425" spcFirstLastPara="1" rIns="91425" wrap="square" tIns="45700">
            <a:noAutofit/>
          </a:bodyPr>
          <a:lstStyle/>
          <a:p>
            <a:pPr indent="0" lvl="0" marL="0" rtl="0" algn="ctr">
              <a:lnSpc>
                <a:spcPct val="115000"/>
              </a:lnSpc>
              <a:spcBef>
                <a:spcPts val="0"/>
              </a:spcBef>
              <a:spcAft>
                <a:spcPts val="0"/>
              </a:spcAft>
              <a:buNone/>
            </a:pPr>
            <a:r>
              <a:rPr lang="en-US" sz="1800"/>
              <a:t>List your choices for each part of the digestive system below, and explain your reasoning behind each choice.</a:t>
            </a:r>
            <a:endParaRPr/>
          </a:p>
        </p:txBody>
      </p:sp>
      <p:sp>
        <p:nvSpPr>
          <p:cNvPr id="289" name="Google Shape;289;p30"/>
          <p:cNvSpPr txBox="1"/>
          <p:nvPr>
            <p:ph idx="1" type="body"/>
          </p:nvPr>
        </p:nvSpPr>
        <p:spPr>
          <a:xfrm>
            <a:off x="335100" y="1850349"/>
            <a:ext cx="7437300" cy="70803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800"/>
              <a:t>1.____________________________________________________________________________________________________________________________________________________________________________________________</a:t>
            </a:r>
            <a:endParaRPr sz="1800"/>
          </a:p>
          <a:p>
            <a:pPr indent="0" lvl="0" marL="0" rtl="0" algn="l">
              <a:lnSpc>
                <a:spcPct val="115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0"/>
              </a:spcAft>
              <a:buNone/>
            </a:pPr>
            <a:r>
              <a:rPr lang="en-US" sz="1800"/>
              <a:t>2.___________________________________________________________________________________________________________________________________________________________________________________________________________________________________________________________</a:t>
            </a:r>
            <a:endParaRPr sz="1800"/>
          </a:p>
          <a:p>
            <a:pPr indent="0" lvl="0" marL="0" rtl="0" algn="l">
              <a:lnSpc>
                <a:spcPct val="115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0"/>
              </a:spcAft>
              <a:buNone/>
            </a:pPr>
            <a:r>
              <a:rPr lang="en-US" sz="1800"/>
              <a:t>3.___________________________________________________________________________________________________________________________________________________________________________________________________________________________________________________________</a:t>
            </a:r>
            <a:endParaRPr sz="1800"/>
          </a:p>
          <a:p>
            <a:pPr indent="0" lvl="0" marL="0" rtl="0" algn="l">
              <a:lnSpc>
                <a:spcPct val="115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0"/>
              </a:spcAft>
              <a:buClr>
                <a:schemeClr val="dk1"/>
              </a:buClr>
              <a:buSzPts val="1100"/>
              <a:buFont typeface="Arial"/>
              <a:buNone/>
            </a:pPr>
            <a:r>
              <a:rPr lang="en-US" sz="1800"/>
              <a:t>4.____________________________________________________________________________________________________________________________________________________________________________________________________________________________________________________________________________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sz="1800"/>
          </a:p>
          <a:p>
            <a:pPr indent="0" lvl="0" marL="0" rtl="0" algn="l">
              <a:spcBef>
                <a:spcPts val="85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pic>
        <p:nvPicPr>
          <p:cNvPr descr="Leather, Background, Structure, Orange, Brown" id="295" name="Google Shape;295;p31"/>
          <p:cNvPicPr preferRelativeResize="0"/>
          <p:nvPr/>
        </p:nvPicPr>
        <p:blipFill rotWithShape="1">
          <a:blip r:embed="rId3">
            <a:alphaModFix/>
          </a:blip>
          <a:srcRect b="0" l="0" r="48723" t="0"/>
          <a:stretch/>
        </p:blipFill>
        <p:spPr>
          <a:xfrm>
            <a:off x="1" y="1"/>
            <a:ext cx="7772400" cy="10058399"/>
          </a:xfrm>
          <a:prstGeom prst="rect">
            <a:avLst/>
          </a:prstGeom>
          <a:noFill/>
          <a:ln>
            <a:noFill/>
          </a:ln>
        </p:spPr>
      </p:pic>
      <p:pic>
        <p:nvPicPr>
          <p:cNvPr descr="Related image" id="296" name="Google Shape;296;p31"/>
          <p:cNvPicPr preferRelativeResize="0"/>
          <p:nvPr/>
        </p:nvPicPr>
        <p:blipFill rotWithShape="1">
          <a:blip r:embed="rId4">
            <a:alphaModFix/>
          </a:blip>
          <a:srcRect b="0" l="0" r="0" t="0"/>
          <a:stretch/>
        </p:blipFill>
        <p:spPr>
          <a:xfrm>
            <a:off x="272143" y="1759572"/>
            <a:ext cx="7228114" cy="2899513"/>
          </a:xfrm>
          <a:prstGeom prst="rect">
            <a:avLst/>
          </a:prstGeom>
          <a:noFill/>
          <a:ln>
            <a:noFill/>
          </a:ln>
          <a:effectLst>
            <a:outerShdw blurRad="50800" rotWithShape="0" algn="tl" dir="2700000" dist="38100">
              <a:srgbClr val="000000">
                <a:alpha val="40000"/>
              </a:srgbClr>
            </a:outerShdw>
          </a:effectLst>
        </p:spPr>
      </p:pic>
      <p:sp>
        <p:nvSpPr>
          <p:cNvPr id="297" name="Google Shape;297;p31"/>
          <p:cNvSpPr/>
          <p:nvPr/>
        </p:nvSpPr>
        <p:spPr>
          <a:xfrm>
            <a:off x="272143" y="2073763"/>
            <a:ext cx="7228200" cy="2123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400">
                <a:solidFill>
                  <a:schemeClr val="dk1"/>
                </a:solidFill>
                <a:latin typeface="Proxima Nova"/>
                <a:ea typeface="Proxima Nova"/>
                <a:cs typeface="Proxima Nova"/>
                <a:sym typeface="Proxima Nova"/>
              </a:rPr>
              <a:t>Activity 4:</a:t>
            </a:r>
            <a:endParaRPr b="1">
              <a:latin typeface="Proxima Nova"/>
              <a:ea typeface="Proxima Nova"/>
              <a:cs typeface="Proxima Nova"/>
              <a:sym typeface="Proxima Nova"/>
            </a:endParaRPr>
          </a:p>
          <a:p>
            <a:pPr indent="0" lvl="0" marL="0" marR="0" rtl="0" algn="ctr">
              <a:spcBef>
                <a:spcPts val="0"/>
              </a:spcBef>
              <a:spcAft>
                <a:spcPts val="0"/>
              </a:spcAft>
              <a:buNone/>
            </a:pPr>
            <a:r>
              <a:rPr b="1" lang="en-US" sz="4400">
                <a:solidFill>
                  <a:schemeClr val="dk1"/>
                </a:solidFill>
                <a:latin typeface="Proxima Nova"/>
                <a:ea typeface="Proxima Nova"/>
                <a:cs typeface="Proxima Nova"/>
                <a:sym typeface="Proxima Nova"/>
              </a:rPr>
              <a:t>Digestion Lab</a:t>
            </a:r>
            <a:endParaRPr b="1">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4"/>
          <p:cNvSpPr txBox="1"/>
          <p:nvPr/>
        </p:nvSpPr>
        <p:spPr>
          <a:xfrm>
            <a:off x="432375" y="216575"/>
            <a:ext cx="7122600" cy="12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800" u="none" cap="none" strike="noStrike">
                <a:solidFill>
                  <a:schemeClr val="dk1"/>
                </a:solidFill>
                <a:latin typeface="Proxima Nova"/>
                <a:ea typeface="Proxima Nova"/>
                <a:cs typeface="Proxima Nova"/>
                <a:sym typeface="Proxima Nova"/>
              </a:rPr>
              <a:t>Use your Paleontology Field Journal to answer questions, </a:t>
            </a:r>
            <a:endParaRPr i="1">
              <a:latin typeface="Proxima Nova"/>
              <a:ea typeface="Proxima Nova"/>
              <a:cs typeface="Proxima Nova"/>
              <a:sym typeface="Proxima Nova"/>
            </a:endParaRPr>
          </a:p>
          <a:p>
            <a:pPr indent="0" lvl="0" marL="0" marR="0" rtl="0" algn="l">
              <a:spcBef>
                <a:spcPts val="0"/>
              </a:spcBef>
              <a:spcAft>
                <a:spcPts val="0"/>
              </a:spcAft>
              <a:buNone/>
            </a:pPr>
            <a:r>
              <a:rPr i="1" lang="en-US" sz="1800" u="none" cap="none" strike="noStrike">
                <a:solidFill>
                  <a:schemeClr val="dk1"/>
                </a:solidFill>
                <a:latin typeface="Proxima Nova"/>
                <a:ea typeface="Proxima Nova"/>
                <a:cs typeface="Proxima Nova"/>
                <a:sym typeface="Proxima Nova"/>
              </a:rPr>
              <a:t>make observations, and sketch specimens. Remember, just like real paleontologists, your hypothesis and experiment will be based o</a:t>
            </a:r>
            <a:r>
              <a:rPr i="1" lang="en-US" sz="1800">
                <a:solidFill>
                  <a:schemeClr val="dk1"/>
                </a:solidFill>
                <a:latin typeface="Proxima Nova"/>
                <a:ea typeface="Proxima Nova"/>
                <a:cs typeface="Proxima Nova"/>
                <a:sym typeface="Proxima Nova"/>
              </a:rPr>
              <a:t>n </a:t>
            </a:r>
            <a:r>
              <a:rPr i="1" lang="en-US" sz="1800" u="none" cap="none" strike="noStrike">
                <a:solidFill>
                  <a:schemeClr val="dk1"/>
                </a:solidFill>
                <a:latin typeface="Proxima Nova"/>
                <a:ea typeface="Proxima Nova"/>
                <a:cs typeface="Proxima Nova"/>
                <a:sym typeface="Proxima Nova"/>
              </a:rPr>
              <a:t>evidence - so be sure to take good notes!</a:t>
            </a:r>
            <a:r>
              <a:rPr i="1" lang="en-US" sz="1800">
                <a:solidFill>
                  <a:schemeClr val="dk1"/>
                </a:solidFill>
                <a:latin typeface="Proxima Nova"/>
                <a:ea typeface="Proxima Nova"/>
                <a:cs typeface="Proxima Nova"/>
                <a:sym typeface="Proxima Nova"/>
              </a:rPr>
              <a:t> </a:t>
            </a:r>
            <a:r>
              <a:rPr i="1" lang="en-US" sz="1800" u="none" cap="none" strike="noStrike">
                <a:solidFill>
                  <a:schemeClr val="dk1"/>
                </a:solidFill>
                <a:latin typeface="Proxima Nova"/>
                <a:ea typeface="Proxima Nova"/>
                <a:cs typeface="Proxima Nova"/>
                <a:sym typeface="Proxima Nova"/>
              </a:rPr>
              <a:t>Note pages for writing and drawing are </a:t>
            </a:r>
            <a:r>
              <a:rPr i="1" lang="en-US" sz="1800">
                <a:solidFill>
                  <a:schemeClr val="dk1"/>
                </a:solidFill>
                <a:latin typeface="Proxima Nova"/>
                <a:ea typeface="Proxima Nova"/>
                <a:cs typeface="Proxima Nova"/>
                <a:sym typeface="Proxima Nova"/>
              </a:rPr>
              <a:t>available</a:t>
            </a:r>
            <a:r>
              <a:rPr i="1" lang="en-US" sz="1800">
                <a:solidFill>
                  <a:schemeClr val="dk1"/>
                </a:solidFill>
                <a:latin typeface="Proxima Nova"/>
                <a:ea typeface="Proxima Nova"/>
                <a:cs typeface="Proxima Nova"/>
                <a:sym typeface="Proxima Nova"/>
              </a:rPr>
              <a:t> at the back of this handout.</a:t>
            </a:r>
            <a:endParaRPr i="1">
              <a:latin typeface="Proxima Nova"/>
              <a:ea typeface="Proxima Nova"/>
              <a:cs typeface="Proxima Nova"/>
              <a:sym typeface="Proxima Nova"/>
            </a:endParaRPr>
          </a:p>
        </p:txBody>
      </p:sp>
      <p:sp>
        <p:nvSpPr>
          <p:cNvPr id="99" name="Google Shape;99;p14"/>
          <p:cNvSpPr txBox="1"/>
          <p:nvPr/>
        </p:nvSpPr>
        <p:spPr>
          <a:xfrm>
            <a:off x="324851" y="3393399"/>
            <a:ext cx="7122600" cy="397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chemeClr val="dk1"/>
                </a:solidFill>
                <a:latin typeface="Proxima Nova"/>
                <a:ea typeface="Proxima Nova"/>
                <a:cs typeface="Proxima Nova"/>
                <a:sym typeface="Proxima Nova"/>
              </a:rPr>
              <a:t>The Fossil Record</a:t>
            </a:r>
            <a:endParaRPr b="1" i="0" sz="1800" u="none" cap="none" strike="noStrike">
              <a:solidFill>
                <a:schemeClr val="dk1"/>
              </a:solidFill>
              <a:latin typeface="Proxima Nova"/>
              <a:ea typeface="Proxima Nova"/>
              <a:cs typeface="Proxima Nova"/>
              <a:sym typeface="Proxima Nova"/>
            </a:endParaRPr>
          </a:p>
          <a:p>
            <a:pPr indent="0" lvl="0" marL="0" marR="0" rtl="0" algn="l">
              <a:spcBef>
                <a:spcPts val="0"/>
              </a:spcBef>
              <a:spcAft>
                <a:spcPts val="0"/>
              </a:spcAft>
              <a:buNone/>
            </a:pPr>
            <a:r>
              <a:t/>
            </a:r>
            <a:endParaRPr sz="1800">
              <a:solidFill>
                <a:schemeClr val="dk1"/>
              </a:solidFill>
              <a:latin typeface="Proxima Nova"/>
              <a:ea typeface="Proxima Nova"/>
              <a:cs typeface="Proxima Nova"/>
              <a:sym typeface="Proxima Nova"/>
            </a:endParaRPr>
          </a:p>
          <a:p>
            <a:pPr indent="0" lvl="0" marL="0" marR="0" rtl="0" algn="l">
              <a:spcBef>
                <a:spcPts val="0"/>
              </a:spcBef>
              <a:spcAft>
                <a:spcPts val="0"/>
              </a:spcAft>
              <a:buNone/>
            </a:pPr>
            <a:r>
              <a:rPr lang="en-US" sz="1800">
                <a:solidFill>
                  <a:schemeClr val="dk1"/>
                </a:solidFill>
                <a:latin typeface="Proxima Nova"/>
                <a:ea typeface="Proxima Nova"/>
                <a:cs typeface="Proxima Nova"/>
                <a:sym typeface="Proxima Nova"/>
              </a:rPr>
              <a:t>Before </a:t>
            </a:r>
            <a:r>
              <a:rPr lang="en-US" sz="1800">
                <a:solidFill>
                  <a:schemeClr val="dk1"/>
                </a:solidFill>
                <a:latin typeface="Proxima Nova"/>
                <a:ea typeface="Proxima Nova"/>
                <a:cs typeface="Proxima Nova"/>
                <a:sym typeface="Proxima Nova"/>
              </a:rPr>
              <a:t>any hypotheses are made</a:t>
            </a:r>
            <a:r>
              <a:rPr lang="en-US" sz="1800">
                <a:solidFill>
                  <a:schemeClr val="dk1"/>
                </a:solidFill>
                <a:latin typeface="Proxima Nova"/>
                <a:ea typeface="Proxima Nova"/>
                <a:cs typeface="Proxima Nova"/>
                <a:sym typeface="Proxima Nova"/>
              </a:rPr>
              <a:t> about how sauropods digested their food, we first need to look at some hard evidence. This evidence is hard, </a:t>
            </a:r>
            <a:r>
              <a:rPr lang="en-US" sz="1800">
                <a:solidFill>
                  <a:schemeClr val="dk1"/>
                </a:solidFill>
                <a:latin typeface="Proxima Nova"/>
                <a:ea typeface="Proxima Nova"/>
                <a:cs typeface="Proxima Nova"/>
                <a:sym typeface="Proxima Nova"/>
              </a:rPr>
              <a:t>literally.  It’s</a:t>
            </a:r>
            <a:r>
              <a:rPr lang="en-US" sz="1800">
                <a:solidFill>
                  <a:schemeClr val="dk1"/>
                </a:solidFill>
                <a:latin typeface="Proxima Nova"/>
                <a:ea typeface="Proxima Nova"/>
                <a:cs typeface="Proxima Nova"/>
                <a:sym typeface="Proxima Nova"/>
              </a:rPr>
              <a:t> fossilized rock! </a:t>
            </a:r>
            <a:endParaRPr>
              <a:latin typeface="Proxima Nova"/>
              <a:ea typeface="Proxima Nova"/>
              <a:cs typeface="Proxima Nova"/>
              <a:sym typeface="Proxima Nova"/>
            </a:endParaRPr>
          </a:p>
          <a:p>
            <a:pPr indent="0" lvl="0" marL="0" marR="0" rtl="0" algn="l">
              <a:spcBef>
                <a:spcPts val="0"/>
              </a:spcBef>
              <a:spcAft>
                <a:spcPts val="0"/>
              </a:spcAft>
              <a:buNone/>
            </a:pPr>
            <a:br>
              <a:rPr lang="en-US" sz="1800">
                <a:solidFill>
                  <a:schemeClr val="dk1"/>
                </a:solidFill>
                <a:latin typeface="Proxima Nova"/>
                <a:ea typeface="Proxima Nova"/>
                <a:cs typeface="Proxima Nova"/>
                <a:sym typeface="Proxima Nova"/>
              </a:rPr>
            </a:br>
            <a:r>
              <a:rPr b="1" lang="en-US" sz="1800">
                <a:solidFill>
                  <a:schemeClr val="dk1"/>
                </a:solidFill>
                <a:latin typeface="Proxima Nova"/>
                <a:ea typeface="Proxima Nova"/>
                <a:cs typeface="Proxima Nova"/>
                <a:sym typeface="Proxima Nova"/>
              </a:rPr>
              <a:t>Examine Sauropod Teeth</a:t>
            </a:r>
            <a:endParaRPr b="1" sz="1800">
              <a:solidFill>
                <a:schemeClr val="dk1"/>
              </a:solidFill>
              <a:latin typeface="Proxima Nova"/>
              <a:ea typeface="Proxima Nova"/>
              <a:cs typeface="Proxima Nova"/>
              <a:sym typeface="Proxima Nova"/>
            </a:endParaRPr>
          </a:p>
          <a:p>
            <a:pPr indent="0" lvl="0" marL="0" marR="0" rtl="0" algn="l">
              <a:spcBef>
                <a:spcPts val="0"/>
              </a:spcBef>
              <a:spcAft>
                <a:spcPts val="0"/>
              </a:spcAft>
              <a:buNone/>
            </a:pPr>
            <a:r>
              <a:t/>
            </a:r>
            <a:endParaRPr sz="1800">
              <a:solidFill>
                <a:schemeClr val="dk1"/>
              </a:solidFill>
              <a:latin typeface="Proxima Nova"/>
              <a:ea typeface="Proxima Nova"/>
              <a:cs typeface="Proxima Nova"/>
              <a:sym typeface="Proxima Nova"/>
            </a:endParaRPr>
          </a:p>
          <a:p>
            <a:pPr indent="0" lvl="0" marL="0" marR="0" rtl="0" algn="l">
              <a:spcBef>
                <a:spcPts val="0"/>
              </a:spcBef>
              <a:spcAft>
                <a:spcPts val="0"/>
              </a:spcAft>
              <a:buNone/>
            </a:pPr>
            <a:r>
              <a:rPr lang="en-US" sz="1800">
                <a:solidFill>
                  <a:schemeClr val="dk1"/>
                </a:solidFill>
                <a:latin typeface="Proxima Nova"/>
                <a:ea typeface="Proxima Nova"/>
                <a:cs typeface="Proxima Nova"/>
                <a:sym typeface="Proxima Nova"/>
              </a:rPr>
              <a:t>To </a:t>
            </a:r>
            <a:r>
              <a:rPr lang="en-US" sz="1800">
                <a:solidFill>
                  <a:schemeClr val="dk1"/>
                </a:solidFill>
                <a:latin typeface="Proxima Nova"/>
                <a:ea typeface="Proxima Nova"/>
                <a:cs typeface="Proxima Nova"/>
                <a:sym typeface="Proxima Nova"/>
              </a:rPr>
              <a:t>develop a sauropod digestive tract, we first have to figure out what the</a:t>
            </a:r>
            <a:r>
              <a:rPr lang="en-US" sz="1800">
                <a:solidFill>
                  <a:schemeClr val="dk1"/>
                </a:solidFill>
                <a:latin typeface="Proxima Nova"/>
                <a:ea typeface="Proxima Nova"/>
                <a:cs typeface="Proxima Nova"/>
                <a:sym typeface="Proxima Nova"/>
              </a:rPr>
              <a:t> </a:t>
            </a:r>
            <a:r>
              <a:rPr lang="en-US" sz="1800">
                <a:solidFill>
                  <a:schemeClr val="dk1"/>
                </a:solidFill>
                <a:latin typeface="Proxima Nova"/>
                <a:ea typeface="Proxima Nova"/>
                <a:cs typeface="Proxima Nova"/>
                <a:sym typeface="Proxima Nova"/>
              </a:rPr>
              <a:t>sauropod is digesting! The best way to do that with fossils is by examining the teeth. Paleontologists are lucky here - teeth are one part of the body that fossilize quickly. While there are around 30 species of sauropod, there are two main styles of teeth that are common across the whole group.</a:t>
            </a:r>
            <a:endParaRPr>
              <a:latin typeface="Proxima Nova"/>
              <a:ea typeface="Proxima Nova"/>
              <a:cs typeface="Proxima Nova"/>
              <a:sym typeface="Proxima Nova"/>
            </a:endParaRPr>
          </a:p>
          <a:p>
            <a:pPr indent="0" lvl="0" marL="0" marR="0" rtl="0" algn="l">
              <a:spcBef>
                <a:spcPts val="0"/>
              </a:spcBef>
              <a:spcAft>
                <a:spcPts val="0"/>
              </a:spcAft>
              <a:buNone/>
            </a:pPr>
            <a:br>
              <a:rPr lang="en-US" sz="1800">
                <a:solidFill>
                  <a:schemeClr val="dk1"/>
                </a:solidFill>
                <a:latin typeface="Proxima Nova"/>
                <a:ea typeface="Proxima Nova"/>
                <a:cs typeface="Proxima Nova"/>
                <a:sym typeface="Proxima Nova"/>
              </a:rPr>
            </a:br>
            <a:endParaRPr sz="1800">
              <a:solidFill>
                <a:schemeClr val="dk1"/>
              </a:solidFill>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32"/>
          <p:cNvSpPr txBox="1"/>
          <p:nvPr>
            <p:ph type="title"/>
          </p:nvPr>
        </p:nvSpPr>
        <p:spPr>
          <a:xfrm>
            <a:off x="534350" y="535522"/>
            <a:ext cx="6703800" cy="885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Activity 4: Lab Instructions</a:t>
            </a:r>
            <a:endParaRPr/>
          </a:p>
        </p:txBody>
      </p:sp>
      <p:sp>
        <p:nvSpPr>
          <p:cNvPr id="304" name="Google Shape;304;p32"/>
          <p:cNvSpPr txBox="1"/>
          <p:nvPr>
            <p:ph idx="1" type="body"/>
          </p:nvPr>
        </p:nvSpPr>
        <p:spPr>
          <a:xfrm>
            <a:off x="534350" y="1592448"/>
            <a:ext cx="6703800" cy="7467000"/>
          </a:xfrm>
          <a:prstGeom prst="rect">
            <a:avLst/>
          </a:prstGeom>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b="1" lang="en-US" sz="1400">
                <a:latin typeface="Proxima Nova"/>
                <a:ea typeface="Proxima Nova"/>
                <a:cs typeface="Proxima Nova"/>
                <a:sym typeface="Proxima Nova"/>
              </a:rPr>
              <a:t>Lab Instructions</a:t>
            </a:r>
            <a:endParaRPr b="1" sz="1400">
              <a:latin typeface="Proxima Nova"/>
              <a:ea typeface="Proxima Nova"/>
              <a:cs typeface="Proxima Nova"/>
              <a:sym typeface="Proxima Nova"/>
            </a:endParaRPr>
          </a:p>
          <a:p>
            <a:pPr indent="0" lvl="0" marL="0" rtl="0" algn="l">
              <a:lnSpc>
                <a:spcPct val="115000"/>
              </a:lnSpc>
              <a:spcBef>
                <a:spcPts val="800"/>
              </a:spcBef>
              <a:spcAft>
                <a:spcPts val="0"/>
              </a:spcAft>
              <a:buClr>
                <a:schemeClr val="dk1"/>
              </a:buClr>
              <a:buSzPts val="1100"/>
              <a:buFont typeface="Arial"/>
              <a:buNone/>
            </a:pPr>
            <a:r>
              <a:rPr b="1" lang="en-US" sz="1400">
                <a:latin typeface="Proxima Nova"/>
                <a:ea typeface="Proxima Nova"/>
                <a:cs typeface="Proxima Nova"/>
                <a:sym typeface="Proxima Nova"/>
              </a:rPr>
              <a:t>Step 1: </a:t>
            </a:r>
            <a:r>
              <a:rPr lang="en-US" sz="1400">
                <a:latin typeface="Proxima Nova"/>
                <a:ea typeface="Proxima Nova"/>
                <a:cs typeface="Proxima Nova"/>
                <a:sym typeface="Proxima Nova"/>
              </a:rPr>
              <a:t>Prep</a:t>
            </a:r>
            <a:endParaRPr sz="1400">
              <a:latin typeface="Proxima Nova"/>
              <a:ea typeface="Proxima Nova"/>
              <a:cs typeface="Proxima Nova"/>
              <a:sym typeface="Proxima Nova"/>
            </a:endParaRPr>
          </a:p>
          <a:p>
            <a:pPr indent="0" lvl="0" marL="1143000" rtl="0" algn="l">
              <a:lnSpc>
                <a:spcPct val="115000"/>
              </a:lnSpc>
              <a:spcBef>
                <a:spcPts val="800"/>
              </a:spcBef>
              <a:spcAft>
                <a:spcPts val="0"/>
              </a:spcAft>
              <a:buClr>
                <a:schemeClr val="dk1"/>
              </a:buClr>
              <a:buSzPts val="1100"/>
              <a:buFont typeface="Arial"/>
              <a:buNone/>
            </a:pPr>
            <a:r>
              <a:rPr lang="en-US" sz="1400">
                <a:latin typeface="Arial"/>
                <a:ea typeface="Arial"/>
                <a:cs typeface="Arial"/>
                <a:sym typeface="Arial"/>
              </a:rPr>
              <a:t>●</a:t>
            </a:r>
            <a:r>
              <a:rPr lang="en-US" sz="1400">
                <a:latin typeface="Times New Roman"/>
                <a:ea typeface="Times New Roman"/>
                <a:cs typeface="Times New Roman"/>
                <a:sym typeface="Times New Roman"/>
              </a:rPr>
              <a:t>      </a:t>
            </a:r>
            <a:r>
              <a:rPr lang="en-US" sz="1400">
                <a:latin typeface="Proxima Nova"/>
                <a:ea typeface="Proxima Nova"/>
                <a:cs typeface="Proxima Nova"/>
                <a:sym typeface="Proxima Nova"/>
              </a:rPr>
              <a:t>Cover your work surface with garbage bags or a reusable tablecloth</a:t>
            </a:r>
            <a:endParaRPr sz="1400">
              <a:latin typeface="Proxima Nova"/>
              <a:ea typeface="Proxima Nova"/>
              <a:cs typeface="Proxima Nova"/>
              <a:sym typeface="Proxima Nova"/>
            </a:endParaRPr>
          </a:p>
          <a:p>
            <a:pPr indent="0" lvl="0" marL="0" rtl="0" algn="l">
              <a:lnSpc>
                <a:spcPct val="115000"/>
              </a:lnSpc>
              <a:spcBef>
                <a:spcPts val="800"/>
              </a:spcBef>
              <a:spcAft>
                <a:spcPts val="0"/>
              </a:spcAft>
              <a:buClr>
                <a:schemeClr val="dk1"/>
              </a:buClr>
              <a:buSzPts val="1100"/>
              <a:buFont typeface="Arial"/>
              <a:buNone/>
            </a:pPr>
            <a:r>
              <a:rPr b="1" lang="en-US" sz="1400">
                <a:latin typeface="Proxima Nova"/>
                <a:ea typeface="Proxima Nova"/>
                <a:cs typeface="Proxima Nova"/>
                <a:sym typeface="Proxima Nova"/>
              </a:rPr>
              <a:t>Step 2: </a:t>
            </a:r>
            <a:r>
              <a:rPr lang="en-US" sz="1400">
                <a:latin typeface="Proxima Nova"/>
                <a:ea typeface="Proxima Nova"/>
                <a:cs typeface="Proxima Nova"/>
                <a:sym typeface="Proxima Nova"/>
              </a:rPr>
              <a:t>Prep</a:t>
            </a:r>
            <a:endParaRPr sz="1400">
              <a:latin typeface="Proxima Nova"/>
              <a:ea typeface="Proxima Nova"/>
              <a:cs typeface="Proxima Nova"/>
              <a:sym typeface="Proxima Nova"/>
            </a:endParaRPr>
          </a:p>
          <a:p>
            <a:pPr indent="0" lvl="0" marL="1143000" rtl="0" algn="l">
              <a:lnSpc>
                <a:spcPct val="115000"/>
              </a:lnSpc>
              <a:spcBef>
                <a:spcPts val="800"/>
              </a:spcBef>
              <a:spcAft>
                <a:spcPts val="0"/>
              </a:spcAft>
              <a:buClr>
                <a:schemeClr val="dk1"/>
              </a:buClr>
              <a:buSzPts val="1100"/>
              <a:buFont typeface="Arial"/>
              <a:buNone/>
            </a:pPr>
            <a:r>
              <a:rPr lang="en-US" sz="1400">
                <a:latin typeface="Arial"/>
                <a:ea typeface="Arial"/>
                <a:cs typeface="Arial"/>
                <a:sym typeface="Arial"/>
              </a:rPr>
              <a:t>●</a:t>
            </a:r>
            <a:r>
              <a:rPr lang="en-US" sz="1400">
                <a:latin typeface="Times New Roman"/>
                <a:ea typeface="Times New Roman"/>
                <a:cs typeface="Times New Roman"/>
                <a:sym typeface="Times New Roman"/>
              </a:rPr>
              <a:t>      </a:t>
            </a:r>
            <a:r>
              <a:rPr lang="en-US" sz="1400">
                <a:latin typeface="Proxima Nova"/>
                <a:ea typeface="Proxima Nova"/>
                <a:cs typeface="Proxima Nova"/>
                <a:sym typeface="Proxima Nova"/>
              </a:rPr>
              <a:t>Into a large plastic bowl, tear your leafy greens into small pieces, about the size of your pointer finger. You’ll need around 20 of these pieces.</a:t>
            </a:r>
            <a:endParaRPr sz="1400">
              <a:latin typeface="Proxima Nova"/>
              <a:ea typeface="Proxima Nova"/>
              <a:cs typeface="Proxima Nova"/>
              <a:sym typeface="Proxima Nova"/>
            </a:endParaRPr>
          </a:p>
          <a:p>
            <a:pPr indent="0" lvl="0" marL="0" rtl="0" algn="l">
              <a:lnSpc>
                <a:spcPct val="115000"/>
              </a:lnSpc>
              <a:spcBef>
                <a:spcPts val="800"/>
              </a:spcBef>
              <a:spcAft>
                <a:spcPts val="0"/>
              </a:spcAft>
              <a:buClr>
                <a:schemeClr val="dk1"/>
              </a:buClr>
              <a:buSzPts val="1100"/>
              <a:buFont typeface="Arial"/>
              <a:buNone/>
            </a:pPr>
            <a:r>
              <a:rPr b="1" lang="en-US" sz="1400">
                <a:latin typeface="Proxima Nova"/>
                <a:ea typeface="Proxima Nova"/>
                <a:cs typeface="Proxima Nova"/>
                <a:sym typeface="Proxima Nova"/>
              </a:rPr>
              <a:t>Step 3:</a:t>
            </a:r>
            <a:r>
              <a:rPr lang="en-US" sz="1400">
                <a:latin typeface="Proxima Nova"/>
                <a:ea typeface="Proxima Nova"/>
                <a:cs typeface="Proxima Nova"/>
                <a:sym typeface="Proxima Nova"/>
              </a:rPr>
              <a:t> Teeth</a:t>
            </a:r>
            <a:endParaRPr sz="1400">
              <a:latin typeface="Proxima Nova"/>
              <a:ea typeface="Proxima Nova"/>
              <a:cs typeface="Proxima Nova"/>
              <a:sym typeface="Proxima Nova"/>
            </a:endParaRPr>
          </a:p>
          <a:p>
            <a:pPr indent="0" lvl="0" marL="457200" rtl="0" algn="l">
              <a:lnSpc>
                <a:spcPct val="115000"/>
              </a:lnSpc>
              <a:spcBef>
                <a:spcPts val="800"/>
              </a:spcBef>
              <a:spcAft>
                <a:spcPts val="0"/>
              </a:spcAft>
              <a:buClr>
                <a:schemeClr val="dk1"/>
              </a:buClr>
              <a:buSzPts val="1100"/>
              <a:buFont typeface="Arial"/>
              <a:buNone/>
            </a:pPr>
            <a:r>
              <a:rPr lang="en-US" sz="1400">
                <a:latin typeface="Proxima Nova"/>
                <a:ea typeface="Proxima Nova"/>
                <a:cs typeface="Proxima Nova"/>
                <a:sym typeface="Proxima Nova"/>
              </a:rPr>
              <a:t>A)</a:t>
            </a:r>
            <a:r>
              <a:rPr lang="en-US" sz="1400">
                <a:latin typeface="Times New Roman"/>
                <a:ea typeface="Times New Roman"/>
                <a:cs typeface="Times New Roman"/>
                <a:sym typeface="Times New Roman"/>
              </a:rPr>
              <a:t>   </a:t>
            </a:r>
            <a:r>
              <a:rPr lang="en-US" sz="1400">
                <a:latin typeface="Proxima Nova"/>
                <a:ea typeface="Proxima Nova"/>
                <a:cs typeface="Proxima Nova"/>
                <a:sym typeface="Proxima Nova"/>
              </a:rPr>
              <a:t>Peg-like Teeth:</a:t>
            </a:r>
            <a:endParaRPr sz="1400">
              <a:latin typeface="Proxima Nova"/>
              <a:ea typeface="Proxima Nova"/>
              <a:cs typeface="Proxima Nova"/>
              <a:sym typeface="Proxima Nova"/>
            </a:endParaRPr>
          </a:p>
          <a:p>
            <a:pPr indent="0" lvl="0" marL="1143000" rtl="0" algn="l">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t>
            </a:r>
            <a:r>
              <a:rPr lang="en-US" sz="1400">
                <a:latin typeface="Times New Roman"/>
                <a:ea typeface="Times New Roman"/>
                <a:cs typeface="Times New Roman"/>
                <a:sym typeface="Times New Roman"/>
              </a:rPr>
              <a:t>      </a:t>
            </a:r>
            <a:r>
              <a:rPr lang="en-US" sz="1400">
                <a:latin typeface="Proxima Nova"/>
                <a:ea typeface="Proxima Nova"/>
                <a:cs typeface="Proxima Nova"/>
                <a:sym typeface="Proxima Nova"/>
              </a:rPr>
              <a:t>Using your spaghetti spoon or pencil, roughly poke holes into your leaves for 2 minutes. At the end of the 2 minutes, the leaves will look a little torn, and dark polka-dot like spots may appear on the leaves.</a:t>
            </a:r>
            <a:endParaRPr sz="1400">
              <a:latin typeface="Proxima Nova"/>
              <a:ea typeface="Proxima Nova"/>
              <a:cs typeface="Proxima Nova"/>
              <a:sym typeface="Proxima Nova"/>
            </a:endParaRPr>
          </a:p>
          <a:p>
            <a:pPr indent="0" lvl="0" marL="1143000" rtl="0" algn="l">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t>
            </a:r>
            <a:r>
              <a:rPr lang="en-US" sz="1400">
                <a:latin typeface="Times New Roman"/>
                <a:ea typeface="Times New Roman"/>
                <a:cs typeface="Times New Roman"/>
                <a:sym typeface="Times New Roman"/>
              </a:rPr>
              <a:t>      </a:t>
            </a:r>
            <a:r>
              <a:rPr i="1" lang="en-US" sz="1400">
                <a:latin typeface="Proxima Nova"/>
                <a:ea typeface="Proxima Nova"/>
                <a:cs typeface="Proxima Nova"/>
                <a:sym typeface="Proxima Nova"/>
              </a:rPr>
              <a:t>Tip: If using a spaghetti spoon, you can push the leaves against the side of your bowl with your spoon to break them down more easily</a:t>
            </a:r>
            <a:endParaRPr i="1" sz="1400">
              <a:latin typeface="Proxima Nova"/>
              <a:ea typeface="Proxima Nova"/>
              <a:cs typeface="Proxima Nova"/>
              <a:sym typeface="Proxima Nova"/>
            </a:endParaRPr>
          </a:p>
          <a:p>
            <a:pPr indent="0" lvl="0" marL="457200" rtl="0" algn="l">
              <a:lnSpc>
                <a:spcPct val="115000"/>
              </a:lnSpc>
              <a:spcBef>
                <a:spcPts val="0"/>
              </a:spcBef>
              <a:spcAft>
                <a:spcPts val="0"/>
              </a:spcAft>
              <a:buClr>
                <a:schemeClr val="dk1"/>
              </a:buClr>
              <a:buSzPts val="1100"/>
              <a:buFont typeface="Arial"/>
              <a:buNone/>
            </a:pPr>
            <a:r>
              <a:rPr lang="en-US" sz="1400">
                <a:latin typeface="Proxima Nova"/>
                <a:ea typeface="Proxima Nova"/>
                <a:cs typeface="Proxima Nova"/>
                <a:sym typeface="Proxima Nova"/>
              </a:rPr>
              <a:t>B)</a:t>
            </a:r>
            <a:r>
              <a:rPr lang="en-US" sz="1400">
                <a:latin typeface="Times New Roman"/>
                <a:ea typeface="Times New Roman"/>
                <a:cs typeface="Times New Roman"/>
                <a:sym typeface="Times New Roman"/>
              </a:rPr>
              <a:t>	</a:t>
            </a:r>
            <a:r>
              <a:rPr lang="en-US" sz="1400">
                <a:latin typeface="Proxima Nova"/>
                <a:ea typeface="Proxima Nova"/>
                <a:cs typeface="Proxima Nova"/>
                <a:sym typeface="Proxima Nova"/>
              </a:rPr>
              <a:t>Spoon-like Teeth:</a:t>
            </a:r>
            <a:endParaRPr sz="1400">
              <a:latin typeface="Proxima Nova"/>
              <a:ea typeface="Proxima Nova"/>
              <a:cs typeface="Proxima Nova"/>
              <a:sym typeface="Proxima Nova"/>
            </a:endParaRPr>
          </a:p>
          <a:p>
            <a:pPr indent="0" lvl="0" marL="1143000" rtl="0" algn="l">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t>
            </a:r>
            <a:r>
              <a:rPr lang="en-US" sz="1400">
                <a:latin typeface="Times New Roman"/>
                <a:ea typeface="Times New Roman"/>
                <a:cs typeface="Times New Roman"/>
                <a:sym typeface="Times New Roman"/>
              </a:rPr>
              <a:t>      </a:t>
            </a:r>
            <a:r>
              <a:rPr lang="en-US" sz="1400">
                <a:latin typeface="Proxima Nova"/>
                <a:ea typeface="Proxima Nova"/>
                <a:cs typeface="Proxima Nova"/>
                <a:sym typeface="Proxima Nova"/>
              </a:rPr>
              <a:t>Using your wooden spoon, roughly chop your leaves for 2 minutes. At the end of the 2 minutes, the leaves will loom a little torn, and dark stripes may appear on the leaves.</a:t>
            </a:r>
            <a:endParaRPr sz="1400">
              <a:latin typeface="Proxima Nova"/>
              <a:ea typeface="Proxima Nova"/>
              <a:cs typeface="Proxima Nova"/>
              <a:sym typeface="Proxima Nova"/>
            </a:endParaRPr>
          </a:p>
          <a:p>
            <a:pPr indent="0" lvl="0" marL="0" rtl="0" algn="l">
              <a:lnSpc>
                <a:spcPct val="115000"/>
              </a:lnSpc>
              <a:spcBef>
                <a:spcPts val="0"/>
              </a:spcBef>
              <a:spcAft>
                <a:spcPts val="0"/>
              </a:spcAft>
              <a:buNone/>
            </a:pPr>
            <a:br>
              <a:rPr lang="en-US" sz="1400">
                <a:latin typeface="Arial"/>
                <a:ea typeface="Arial"/>
                <a:cs typeface="Arial"/>
                <a:sym typeface="Arial"/>
              </a:rPr>
            </a:br>
            <a:r>
              <a:rPr lang="en-US" sz="1400">
                <a:latin typeface="Times New Roman"/>
                <a:ea typeface="Times New Roman"/>
                <a:cs typeface="Times New Roman"/>
                <a:sym typeface="Times New Roman"/>
              </a:rPr>
              <a:t> </a:t>
            </a:r>
            <a:r>
              <a:rPr i="1" lang="en-US" sz="1400">
                <a:latin typeface="Proxima Nova"/>
                <a:ea typeface="Proxima Nova"/>
                <a:cs typeface="Proxima Nova"/>
                <a:sym typeface="Proxima Nova"/>
              </a:rPr>
              <a:t>Question: What type of digestion is occurring here?</a:t>
            </a:r>
            <a:endParaRPr i="1" sz="1400">
              <a:latin typeface="Proxima Nova"/>
              <a:ea typeface="Proxima Nova"/>
              <a:cs typeface="Proxima Nova"/>
              <a:sym typeface="Proxima Nova"/>
            </a:endParaRPr>
          </a:p>
          <a:p>
            <a:pPr indent="0" lvl="0" marL="0" rtl="0" algn="l">
              <a:lnSpc>
                <a:spcPct val="115000"/>
              </a:lnSpc>
              <a:spcBef>
                <a:spcPts val="800"/>
              </a:spcBef>
              <a:spcAft>
                <a:spcPts val="0"/>
              </a:spcAft>
              <a:buClr>
                <a:schemeClr val="dk1"/>
              </a:buClr>
              <a:buSzPts val="1100"/>
              <a:buFont typeface="Arial"/>
              <a:buNone/>
            </a:pPr>
            <a:br>
              <a:rPr i="1" lang="en-US" sz="1400">
                <a:latin typeface="Proxima Nova"/>
                <a:ea typeface="Proxima Nova"/>
                <a:cs typeface="Proxima Nova"/>
                <a:sym typeface="Proxima Nova"/>
              </a:rPr>
            </a:br>
            <a:endParaRPr i="1" sz="1400">
              <a:latin typeface="Proxima Nova"/>
              <a:ea typeface="Proxima Nova"/>
              <a:cs typeface="Proxima Nova"/>
              <a:sym typeface="Proxima Nova"/>
            </a:endParaRPr>
          </a:p>
          <a:p>
            <a:pPr indent="0" lvl="0" marL="0" rtl="0" algn="l">
              <a:spcBef>
                <a:spcPts val="85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33"/>
          <p:cNvSpPr txBox="1"/>
          <p:nvPr>
            <p:ph type="title"/>
          </p:nvPr>
        </p:nvSpPr>
        <p:spPr>
          <a:xfrm>
            <a:off x="534350" y="535522"/>
            <a:ext cx="6703800" cy="885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Lab Instructions (pg 2)</a:t>
            </a:r>
            <a:endParaRPr/>
          </a:p>
        </p:txBody>
      </p:sp>
      <p:sp>
        <p:nvSpPr>
          <p:cNvPr id="311" name="Google Shape;311;p33"/>
          <p:cNvSpPr txBox="1"/>
          <p:nvPr>
            <p:ph idx="1" type="body"/>
          </p:nvPr>
        </p:nvSpPr>
        <p:spPr>
          <a:xfrm>
            <a:off x="534350" y="1592448"/>
            <a:ext cx="6703800" cy="74670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1400">
                <a:latin typeface="Proxima Nova"/>
                <a:ea typeface="Proxima Nova"/>
                <a:cs typeface="Proxima Nova"/>
                <a:sym typeface="Proxima Nova"/>
              </a:rPr>
              <a:t>Step 4:</a:t>
            </a:r>
            <a:r>
              <a:rPr lang="en-US" sz="1400">
                <a:latin typeface="Proxima Nova"/>
                <a:ea typeface="Proxima Nova"/>
                <a:cs typeface="Proxima Nova"/>
                <a:sym typeface="Proxima Nova"/>
              </a:rPr>
              <a:t> Gastric Mill (optional)</a:t>
            </a:r>
            <a:endParaRPr sz="1400">
              <a:latin typeface="Proxima Nova"/>
              <a:ea typeface="Proxima Nova"/>
              <a:cs typeface="Proxima Nova"/>
              <a:sym typeface="Proxima Nova"/>
            </a:endParaRPr>
          </a:p>
          <a:p>
            <a:pPr indent="0" lvl="0" marL="1143000" rtl="0" algn="l">
              <a:lnSpc>
                <a:spcPct val="115000"/>
              </a:lnSpc>
              <a:spcBef>
                <a:spcPts val="800"/>
              </a:spcBef>
              <a:spcAft>
                <a:spcPts val="0"/>
              </a:spcAft>
              <a:buNone/>
            </a:pPr>
            <a:r>
              <a:rPr lang="en-US" sz="1400">
                <a:latin typeface="Arial"/>
                <a:ea typeface="Arial"/>
                <a:cs typeface="Arial"/>
                <a:sym typeface="Arial"/>
              </a:rPr>
              <a:t>●</a:t>
            </a:r>
            <a:r>
              <a:rPr lang="en-US" sz="1400">
                <a:latin typeface="Times New Roman"/>
                <a:ea typeface="Times New Roman"/>
                <a:cs typeface="Times New Roman"/>
                <a:sym typeface="Times New Roman"/>
              </a:rPr>
              <a:t>      </a:t>
            </a:r>
            <a:r>
              <a:rPr lang="en-US" sz="1400">
                <a:latin typeface="Proxima Nova"/>
                <a:ea typeface="Proxima Nova"/>
                <a:cs typeface="Proxima Nova"/>
                <a:sym typeface="Proxima Nova"/>
              </a:rPr>
              <a:t>Add your greens to a quart-sized plastic bag, and add up to 5 small rocks. Massage the bag in your hands, and use the rocks to grind the greens down further for 1 minute. Remove rocks, and transfer greens to stomach bag.</a:t>
            </a:r>
            <a:endParaRPr sz="1400">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400">
              <a:latin typeface="Arial"/>
              <a:ea typeface="Arial"/>
              <a:cs typeface="Arial"/>
              <a:sym typeface="Arial"/>
            </a:endParaRPr>
          </a:p>
          <a:p>
            <a:pPr indent="0" lvl="0" marL="0" rtl="0" algn="l">
              <a:lnSpc>
                <a:spcPct val="115000"/>
              </a:lnSpc>
              <a:spcBef>
                <a:spcPts val="800"/>
              </a:spcBef>
              <a:spcAft>
                <a:spcPts val="0"/>
              </a:spcAft>
              <a:buNone/>
            </a:pPr>
            <a:r>
              <a:rPr i="1" lang="en-US" sz="1400">
                <a:latin typeface="Proxima Nova"/>
                <a:ea typeface="Proxima Nova"/>
                <a:cs typeface="Proxima Nova"/>
                <a:sym typeface="Proxima Nova"/>
              </a:rPr>
              <a:t>Question: What type of digestion is occurring here?</a:t>
            </a:r>
            <a:endParaRPr i="1" sz="1400">
              <a:latin typeface="Proxima Nova"/>
              <a:ea typeface="Proxima Nova"/>
              <a:cs typeface="Proxima Nova"/>
              <a:sym typeface="Proxima Nova"/>
            </a:endParaRPr>
          </a:p>
          <a:p>
            <a:pPr indent="0" lvl="0" marL="0" rtl="0" algn="l">
              <a:lnSpc>
                <a:spcPct val="115000"/>
              </a:lnSpc>
              <a:spcBef>
                <a:spcPts val="800"/>
              </a:spcBef>
              <a:spcAft>
                <a:spcPts val="0"/>
              </a:spcAft>
              <a:buNone/>
            </a:pPr>
            <a:r>
              <a:t/>
            </a:r>
            <a:endParaRPr i="1" sz="1400">
              <a:latin typeface="Proxima Nova"/>
              <a:ea typeface="Proxima Nova"/>
              <a:cs typeface="Proxima Nova"/>
              <a:sym typeface="Proxima Nova"/>
            </a:endParaRPr>
          </a:p>
          <a:p>
            <a:pPr indent="0" lvl="0" marL="0" rtl="0" algn="l">
              <a:lnSpc>
                <a:spcPct val="115000"/>
              </a:lnSpc>
              <a:spcBef>
                <a:spcPts val="800"/>
              </a:spcBef>
              <a:spcAft>
                <a:spcPts val="0"/>
              </a:spcAft>
              <a:buNone/>
            </a:pPr>
            <a:r>
              <a:t/>
            </a:r>
            <a:endParaRPr i="1" sz="1400">
              <a:latin typeface="Proxima Nova"/>
              <a:ea typeface="Proxima Nova"/>
              <a:cs typeface="Proxima Nova"/>
              <a:sym typeface="Proxima Nova"/>
            </a:endParaRPr>
          </a:p>
          <a:p>
            <a:pPr indent="0" lvl="0" marL="0" rtl="0" algn="l">
              <a:lnSpc>
                <a:spcPct val="115000"/>
              </a:lnSpc>
              <a:spcBef>
                <a:spcPts val="800"/>
              </a:spcBef>
              <a:spcAft>
                <a:spcPts val="0"/>
              </a:spcAft>
              <a:buClr>
                <a:schemeClr val="dk1"/>
              </a:buClr>
              <a:buSzPts val="1100"/>
              <a:buFont typeface="Arial"/>
              <a:buNone/>
            </a:pPr>
            <a:r>
              <a:rPr b="1" lang="en-US" sz="1400">
                <a:latin typeface="Proxima Nova"/>
                <a:ea typeface="Proxima Nova"/>
                <a:cs typeface="Proxima Nova"/>
                <a:sym typeface="Proxima Nova"/>
              </a:rPr>
              <a:t>Step 5:</a:t>
            </a:r>
            <a:r>
              <a:rPr lang="en-US" sz="1400">
                <a:latin typeface="Proxima Nova"/>
                <a:ea typeface="Proxima Nova"/>
                <a:cs typeface="Proxima Nova"/>
                <a:sym typeface="Proxima Nova"/>
              </a:rPr>
              <a:t> Stomach</a:t>
            </a:r>
            <a:endParaRPr sz="1400">
              <a:latin typeface="Proxima Nova"/>
              <a:ea typeface="Proxima Nova"/>
              <a:cs typeface="Proxima Nova"/>
              <a:sym typeface="Proxima Nova"/>
            </a:endParaRPr>
          </a:p>
          <a:p>
            <a:pPr indent="0" lvl="0" marL="457200" rtl="0" algn="l">
              <a:lnSpc>
                <a:spcPct val="115000"/>
              </a:lnSpc>
              <a:spcBef>
                <a:spcPts val="800"/>
              </a:spcBef>
              <a:spcAft>
                <a:spcPts val="0"/>
              </a:spcAft>
              <a:buClr>
                <a:schemeClr val="dk1"/>
              </a:buClr>
              <a:buSzPts val="1100"/>
              <a:buFont typeface="Arial"/>
              <a:buNone/>
            </a:pPr>
            <a:r>
              <a:rPr lang="en-US" sz="1400">
                <a:latin typeface="Proxima Nova"/>
                <a:ea typeface="Proxima Nova"/>
                <a:cs typeface="Proxima Nova"/>
                <a:sym typeface="Proxima Nova"/>
              </a:rPr>
              <a:t>A)</a:t>
            </a:r>
            <a:r>
              <a:rPr lang="en-US" sz="1400">
                <a:latin typeface="Times New Roman"/>
                <a:ea typeface="Times New Roman"/>
                <a:cs typeface="Times New Roman"/>
                <a:sym typeface="Times New Roman"/>
              </a:rPr>
              <a:t>   </a:t>
            </a:r>
            <a:r>
              <a:rPr lang="en-US" sz="1400">
                <a:latin typeface="Proxima Nova"/>
                <a:ea typeface="Proxima Nova"/>
                <a:cs typeface="Proxima Nova"/>
                <a:sym typeface="Proxima Nova"/>
              </a:rPr>
              <a:t>Simple Stomach:</a:t>
            </a:r>
            <a:endParaRPr sz="1400">
              <a:latin typeface="Proxima Nova"/>
              <a:ea typeface="Proxima Nova"/>
              <a:cs typeface="Proxima Nova"/>
              <a:sym typeface="Proxima Nova"/>
            </a:endParaRPr>
          </a:p>
          <a:p>
            <a:pPr indent="0" lvl="0" marL="1143000" rtl="0" algn="l">
              <a:lnSpc>
                <a:spcPct val="115000"/>
              </a:lnSpc>
              <a:spcBef>
                <a:spcPts val="0"/>
              </a:spcBef>
              <a:spcAft>
                <a:spcPts val="0"/>
              </a:spcAft>
              <a:buNone/>
            </a:pPr>
            <a:r>
              <a:rPr lang="en-US" sz="1400">
                <a:latin typeface="Arial"/>
                <a:ea typeface="Arial"/>
                <a:cs typeface="Arial"/>
                <a:sym typeface="Arial"/>
              </a:rPr>
              <a:t>●</a:t>
            </a:r>
            <a:r>
              <a:rPr lang="en-US" sz="1400">
                <a:latin typeface="Times New Roman"/>
                <a:ea typeface="Times New Roman"/>
                <a:cs typeface="Times New Roman"/>
                <a:sym typeface="Times New Roman"/>
              </a:rPr>
              <a:t>      </a:t>
            </a:r>
            <a:r>
              <a:rPr lang="en-US" sz="1400">
                <a:latin typeface="Proxima Nova"/>
                <a:ea typeface="Proxima Nova"/>
                <a:cs typeface="Proxima Nova"/>
                <a:sym typeface="Proxima Nova"/>
              </a:rPr>
              <a:t>Add greens to sandwich sized bag, and add 4 tbs. white vinegar. Gently massage and shake for 1 minute, careful not to open the bag.</a:t>
            </a:r>
            <a:endParaRPr sz="1400">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4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i="1" lang="en-US" sz="1400">
                <a:latin typeface="Proxima Nova"/>
                <a:ea typeface="Proxima Nova"/>
                <a:cs typeface="Proxima Nova"/>
                <a:sym typeface="Proxima Nova"/>
              </a:rPr>
              <a:t>Question: What types of digestion are occurring here?</a:t>
            </a:r>
            <a:endParaRPr i="1" sz="1400">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i="1" sz="1400">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i="1" sz="1400">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i="1" sz="1400">
              <a:latin typeface="Proxima Nova"/>
              <a:ea typeface="Proxima Nova"/>
              <a:cs typeface="Proxima Nova"/>
              <a:sym typeface="Proxima Nova"/>
            </a:endParaRPr>
          </a:p>
          <a:p>
            <a:pPr indent="0" lvl="0" marL="457200" rtl="0" algn="l">
              <a:lnSpc>
                <a:spcPct val="115000"/>
              </a:lnSpc>
              <a:spcBef>
                <a:spcPts val="0"/>
              </a:spcBef>
              <a:spcAft>
                <a:spcPts val="0"/>
              </a:spcAft>
              <a:buClr>
                <a:schemeClr val="dk1"/>
              </a:buClr>
              <a:buSzPts val="1100"/>
              <a:buFont typeface="Arial"/>
              <a:buNone/>
            </a:pPr>
            <a:r>
              <a:rPr lang="en-US" sz="1400">
                <a:latin typeface="Proxima Nova"/>
                <a:ea typeface="Proxima Nova"/>
                <a:cs typeface="Proxima Nova"/>
                <a:sym typeface="Proxima Nova"/>
              </a:rPr>
              <a:t>B)</a:t>
            </a:r>
            <a:r>
              <a:rPr lang="en-US" sz="1400">
                <a:latin typeface="Times New Roman"/>
                <a:ea typeface="Times New Roman"/>
                <a:cs typeface="Times New Roman"/>
                <a:sym typeface="Times New Roman"/>
              </a:rPr>
              <a:t>	</a:t>
            </a:r>
            <a:r>
              <a:rPr lang="en-US" sz="1400">
                <a:latin typeface="Proxima Nova"/>
                <a:ea typeface="Proxima Nova"/>
                <a:cs typeface="Proxima Nova"/>
                <a:sym typeface="Proxima Nova"/>
              </a:rPr>
              <a:t>Chambered Stomach:</a:t>
            </a:r>
            <a:endParaRPr sz="1400">
              <a:latin typeface="Proxima Nova"/>
              <a:ea typeface="Proxima Nova"/>
              <a:cs typeface="Proxima Nova"/>
              <a:sym typeface="Proxima Nova"/>
            </a:endParaRPr>
          </a:p>
          <a:p>
            <a:pPr indent="0" lvl="0" marL="1143000" rtl="0" algn="l">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t>
            </a:r>
            <a:r>
              <a:rPr lang="en-US" sz="1400">
                <a:latin typeface="Times New Roman"/>
                <a:ea typeface="Times New Roman"/>
                <a:cs typeface="Times New Roman"/>
                <a:sym typeface="Times New Roman"/>
              </a:rPr>
              <a:t>      </a:t>
            </a:r>
            <a:r>
              <a:rPr lang="en-US" sz="1400">
                <a:latin typeface="Proxima Nova"/>
                <a:ea typeface="Proxima Nova"/>
                <a:cs typeface="Proxima Nova"/>
                <a:sym typeface="Proxima Nova"/>
              </a:rPr>
              <a:t>Add greens to sandwich sized bag, and add 2 tbs vinegar, 2 tbs. water, and one probiotic capsule. Seal the bag.</a:t>
            </a:r>
            <a:endParaRPr sz="1400">
              <a:latin typeface="Proxima Nova"/>
              <a:ea typeface="Proxima Nova"/>
              <a:cs typeface="Proxima Nova"/>
              <a:sym typeface="Proxima Nova"/>
            </a:endParaRPr>
          </a:p>
          <a:p>
            <a:pPr indent="0" lvl="0" marL="1143000" rtl="0" algn="l">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t>
            </a:r>
            <a:r>
              <a:rPr lang="en-US" sz="1400">
                <a:latin typeface="Times New Roman"/>
                <a:ea typeface="Times New Roman"/>
                <a:cs typeface="Times New Roman"/>
                <a:sym typeface="Times New Roman"/>
              </a:rPr>
              <a:t>      </a:t>
            </a:r>
            <a:r>
              <a:rPr lang="en-US" sz="1400">
                <a:latin typeface="Proxima Nova"/>
                <a:ea typeface="Proxima Nova"/>
                <a:cs typeface="Proxima Nova"/>
                <a:sym typeface="Proxima Nova"/>
              </a:rPr>
              <a:t>Once the bag is sealed, locate the probiotic capsule in the bag, and gently crush it. Massage and shake for 1 minute, until you can no longer see remnants of the capsule among your leaves.</a:t>
            </a:r>
            <a:endParaRPr sz="1400">
              <a:latin typeface="Proxima Nova"/>
              <a:ea typeface="Proxima Nova"/>
              <a:cs typeface="Proxima Nova"/>
              <a:sym typeface="Proxima Nova"/>
            </a:endParaRPr>
          </a:p>
          <a:p>
            <a:pPr indent="0" lvl="0" marL="1143000" rtl="0" algn="l">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t>
            </a:r>
            <a:r>
              <a:rPr lang="en-US" sz="1400">
                <a:latin typeface="Times New Roman"/>
                <a:ea typeface="Times New Roman"/>
                <a:cs typeface="Times New Roman"/>
                <a:sym typeface="Times New Roman"/>
              </a:rPr>
              <a:t>      </a:t>
            </a:r>
            <a:r>
              <a:rPr lang="en-US" sz="1400">
                <a:latin typeface="Proxima Nova"/>
                <a:ea typeface="Proxima Nova"/>
                <a:cs typeface="Proxima Nova"/>
                <a:sym typeface="Proxima Nova"/>
              </a:rPr>
              <a:t>Once dissolved, carefully transfer your mixture back to either your large plastic bowl OR your gastric mill, if you chose to use it.</a:t>
            </a:r>
            <a:endParaRPr sz="1400">
              <a:latin typeface="Proxima Nova"/>
              <a:ea typeface="Proxima Nova"/>
              <a:cs typeface="Proxima Nova"/>
              <a:sym typeface="Proxima Nova"/>
            </a:endParaRPr>
          </a:p>
          <a:p>
            <a:pPr indent="0" lvl="0" marL="1143000" rtl="0" algn="l">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t>
            </a:r>
            <a:r>
              <a:rPr lang="en-US" sz="1400">
                <a:latin typeface="Times New Roman"/>
                <a:ea typeface="Times New Roman"/>
                <a:cs typeface="Times New Roman"/>
                <a:sym typeface="Times New Roman"/>
              </a:rPr>
              <a:t>      </a:t>
            </a:r>
            <a:r>
              <a:rPr lang="en-US" sz="1400">
                <a:latin typeface="Proxima Nova"/>
                <a:ea typeface="Proxima Nova"/>
                <a:cs typeface="Proxima Nova"/>
                <a:sym typeface="Proxima Nova"/>
              </a:rPr>
              <a:t>If you used a gastric mill, repeat steps 4 and 5 twice. If you did not use a gastric mill, repeat steps 3 and 5 twice. Each time step 5 occurs, add only 1 tbs vinegar and one probiotic tablet.</a:t>
            </a:r>
            <a:endParaRPr sz="1400">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US" sz="1400">
                <a:latin typeface="Proxima Nova"/>
                <a:ea typeface="Proxima Nova"/>
                <a:cs typeface="Proxima Nova"/>
                <a:sym typeface="Proxima Nova"/>
              </a:rPr>
              <a:t> </a:t>
            </a:r>
            <a:endParaRPr sz="1400">
              <a:latin typeface="Proxima Nova"/>
              <a:ea typeface="Proxima Nova"/>
              <a:cs typeface="Proxima Nova"/>
              <a:sym typeface="Proxima Nova"/>
            </a:endParaRPr>
          </a:p>
          <a:p>
            <a:pPr indent="0" lvl="0" marL="0" rtl="0" algn="l">
              <a:spcBef>
                <a:spcPts val="850"/>
              </a:spcBef>
              <a:spcAft>
                <a:spcPts val="0"/>
              </a:spcAft>
              <a:buClr>
                <a:schemeClr val="dk1"/>
              </a:buClr>
              <a:buSzPts val="1100"/>
              <a:buFont typeface="Arial"/>
              <a:buNone/>
            </a:pPr>
            <a:r>
              <a:t/>
            </a:r>
            <a:endParaRPr sz="1400"/>
          </a:p>
          <a:p>
            <a:pPr indent="0" lvl="0" marL="0" rtl="0" algn="l">
              <a:spcBef>
                <a:spcPts val="850"/>
              </a:spcBef>
              <a:spcAft>
                <a:spcPts val="0"/>
              </a:spcAft>
              <a:buNone/>
            </a:pPr>
            <a:r>
              <a:t/>
            </a:r>
            <a:endParaRPr b="1" sz="1400">
              <a:latin typeface="Proxima Nova"/>
              <a:ea typeface="Proxima Nova"/>
              <a:cs typeface="Proxima Nova"/>
              <a:sym typeface="Proxima Nov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34"/>
          <p:cNvSpPr txBox="1"/>
          <p:nvPr>
            <p:ph type="title"/>
          </p:nvPr>
        </p:nvSpPr>
        <p:spPr>
          <a:xfrm>
            <a:off x="534350" y="535522"/>
            <a:ext cx="6703800" cy="885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Lab Instructions (pg 3)</a:t>
            </a:r>
            <a:endParaRPr/>
          </a:p>
        </p:txBody>
      </p:sp>
      <p:sp>
        <p:nvSpPr>
          <p:cNvPr id="318" name="Google Shape;318;p34"/>
          <p:cNvSpPr txBox="1"/>
          <p:nvPr>
            <p:ph idx="1" type="body"/>
          </p:nvPr>
        </p:nvSpPr>
        <p:spPr>
          <a:xfrm>
            <a:off x="534350" y="1592448"/>
            <a:ext cx="6703800" cy="74670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1400">
                <a:latin typeface="Proxima Nova"/>
                <a:ea typeface="Proxima Nova"/>
                <a:cs typeface="Proxima Nova"/>
                <a:sym typeface="Proxima Nova"/>
              </a:rPr>
              <a:t>Step 5 (con’t)</a:t>
            </a:r>
            <a:endParaRPr sz="1400">
              <a:latin typeface="Arial"/>
              <a:ea typeface="Arial"/>
              <a:cs typeface="Arial"/>
              <a:sym typeface="Arial"/>
            </a:endParaRPr>
          </a:p>
          <a:p>
            <a:pPr indent="0" lvl="0" marL="1143000" rtl="0" algn="l">
              <a:lnSpc>
                <a:spcPct val="115000"/>
              </a:lnSpc>
              <a:spcBef>
                <a:spcPts val="800"/>
              </a:spcBef>
              <a:spcAft>
                <a:spcPts val="0"/>
              </a:spcAft>
              <a:buNone/>
            </a:pPr>
            <a:r>
              <a:rPr lang="en-US" sz="1400">
                <a:latin typeface="Arial"/>
                <a:ea typeface="Arial"/>
                <a:cs typeface="Arial"/>
                <a:sym typeface="Arial"/>
              </a:rPr>
              <a:t>●</a:t>
            </a:r>
            <a:r>
              <a:rPr lang="en-US" sz="1400">
                <a:latin typeface="Times New Roman"/>
                <a:ea typeface="Times New Roman"/>
                <a:cs typeface="Times New Roman"/>
                <a:sym typeface="Times New Roman"/>
              </a:rPr>
              <a:t>      </a:t>
            </a:r>
            <a:r>
              <a:rPr lang="en-US" sz="1400">
                <a:latin typeface="Proxima Nova"/>
                <a:ea typeface="Proxima Nova"/>
                <a:cs typeface="Proxima Nova"/>
                <a:sym typeface="Proxima Nova"/>
              </a:rPr>
              <a:t>After completing this cycle 2 times, funnel your mixture into a jar and seal it loosely. Write your name on your jar, today’s date, and put the jar in a place where it can be easily accessed and observed. Clean up your station, and let jar rest at least overnight – preferably for 24 hours – before continuing to step 6.</a:t>
            </a:r>
            <a:endParaRPr sz="1400">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400">
              <a:latin typeface="Arial"/>
              <a:ea typeface="Arial"/>
              <a:cs typeface="Arial"/>
              <a:sym typeface="Arial"/>
            </a:endParaRPr>
          </a:p>
          <a:p>
            <a:pPr indent="0" lvl="0" marL="0" rtl="0" algn="l">
              <a:lnSpc>
                <a:spcPct val="115000"/>
              </a:lnSpc>
              <a:spcBef>
                <a:spcPts val="800"/>
              </a:spcBef>
              <a:spcAft>
                <a:spcPts val="0"/>
              </a:spcAft>
              <a:buNone/>
            </a:pPr>
            <a:r>
              <a:rPr i="1" lang="en-US" sz="1400">
                <a:latin typeface="Proxima Nova"/>
                <a:ea typeface="Proxima Nova"/>
                <a:cs typeface="Proxima Nova"/>
                <a:sym typeface="Proxima Nova"/>
              </a:rPr>
              <a:t>Question: What sort of fermentation are you creating in your jar – hindgut or foregut?</a:t>
            </a:r>
            <a:endParaRPr i="1" sz="1400">
              <a:latin typeface="Proxima Nova"/>
              <a:ea typeface="Proxima Nova"/>
              <a:cs typeface="Proxima Nova"/>
              <a:sym typeface="Proxima Nova"/>
            </a:endParaRPr>
          </a:p>
          <a:p>
            <a:pPr indent="0" lvl="0" marL="0" rtl="0" algn="l">
              <a:lnSpc>
                <a:spcPct val="115000"/>
              </a:lnSpc>
              <a:spcBef>
                <a:spcPts val="800"/>
              </a:spcBef>
              <a:spcAft>
                <a:spcPts val="0"/>
              </a:spcAft>
              <a:buNone/>
            </a:pPr>
            <a:r>
              <a:t/>
            </a:r>
            <a:endParaRPr b="1" sz="1400">
              <a:latin typeface="Proxima Nova"/>
              <a:ea typeface="Proxima Nova"/>
              <a:cs typeface="Proxima Nova"/>
              <a:sym typeface="Proxima Nova"/>
            </a:endParaRPr>
          </a:p>
          <a:p>
            <a:pPr indent="0" lvl="0" marL="0" rtl="0" algn="l">
              <a:lnSpc>
                <a:spcPct val="115000"/>
              </a:lnSpc>
              <a:spcBef>
                <a:spcPts val="800"/>
              </a:spcBef>
              <a:spcAft>
                <a:spcPts val="0"/>
              </a:spcAft>
              <a:buNone/>
            </a:pPr>
            <a:r>
              <a:rPr b="1" lang="en-US" sz="1400">
                <a:latin typeface="Proxima Nova"/>
                <a:ea typeface="Proxima Nova"/>
                <a:cs typeface="Proxima Nova"/>
                <a:sym typeface="Proxima Nova"/>
              </a:rPr>
              <a:t>Step 6: </a:t>
            </a:r>
            <a:r>
              <a:rPr lang="en-US" sz="1400">
                <a:latin typeface="Proxima Nova"/>
                <a:ea typeface="Proxima Nova"/>
                <a:cs typeface="Proxima Nova"/>
                <a:sym typeface="Proxima Nova"/>
              </a:rPr>
              <a:t>Small &amp; Large Intestine</a:t>
            </a:r>
            <a:endParaRPr sz="1400">
              <a:latin typeface="Proxima Nova"/>
              <a:ea typeface="Proxima Nova"/>
              <a:cs typeface="Proxima Nova"/>
              <a:sym typeface="Proxima Nova"/>
            </a:endParaRPr>
          </a:p>
          <a:p>
            <a:pPr indent="0" lvl="0" marL="457200" rtl="0" algn="l">
              <a:lnSpc>
                <a:spcPct val="115000"/>
              </a:lnSpc>
              <a:spcBef>
                <a:spcPts val="800"/>
              </a:spcBef>
              <a:spcAft>
                <a:spcPts val="0"/>
              </a:spcAft>
              <a:buNone/>
            </a:pPr>
            <a:r>
              <a:rPr lang="en-US" sz="1400">
                <a:latin typeface="Proxima Nova"/>
                <a:ea typeface="Proxima Nova"/>
                <a:cs typeface="Proxima Nova"/>
                <a:sym typeface="Proxima Nova"/>
              </a:rPr>
              <a:t>A)</a:t>
            </a:r>
            <a:r>
              <a:rPr lang="en-US" sz="1400">
                <a:latin typeface="Times New Roman"/>
                <a:ea typeface="Times New Roman"/>
                <a:cs typeface="Times New Roman"/>
                <a:sym typeface="Times New Roman"/>
              </a:rPr>
              <a:t>   </a:t>
            </a:r>
            <a:r>
              <a:rPr lang="en-US" sz="1400">
                <a:latin typeface="Proxima Nova"/>
                <a:ea typeface="Proxima Nova"/>
                <a:cs typeface="Proxima Nova"/>
                <a:sym typeface="Proxima Nova"/>
              </a:rPr>
              <a:t>Short Intestines:</a:t>
            </a:r>
            <a:endParaRPr sz="1400">
              <a:latin typeface="Proxima Nova"/>
              <a:ea typeface="Proxima Nova"/>
              <a:cs typeface="Proxima Nova"/>
              <a:sym typeface="Proxima Nova"/>
            </a:endParaRPr>
          </a:p>
          <a:p>
            <a:pPr indent="0" lvl="0" marL="1143000" rtl="0" algn="l">
              <a:lnSpc>
                <a:spcPct val="115000"/>
              </a:lnSpc>
              <a:spcBef>
                <a:spcPts val="0"/>
              </a:spcBef>
              <a:spcAft>
                <a:spcPts val="0"/>
              </a:spcAft>
              <a:buNone/>
            </a:pPr>
            <a:r>
              <a:rPr lang="en-US" sz="1400">
                <a:latin typeface="Arial"/>
                <a:ea typeface="Arial"/>
                <a:cs typeface="Arial"/>
                <a:sym typeface="Arial"/>
              </a:rPr>
              <a:t>●</a:t>
            </a:r>
            <a:r>
              <a:rPr lang="en-US" sz="1400">
                <a:latin typeface="Times New Roman"/>
                <a:ea typeface="Times New Roman"/>
                <a:cs typeface="Times New Roman"/>
                <a:sym typeface="Times New Roman"/>
              </a:rPr>
              <a:t>      </a:t>
            </a:r>
            <a:r>
              <a:rPr lang="en-US" sz="1400">
                <a:latin typeface="Proxima Nova"/>
                <a:ea typeface="Proxima Nova"/>
                <a:cs typeface="Proxima Nova"/>
                <a:sym typeface="Proxima Nova"/>
              </a:rPr>
              <a:t>Add ½ tbs. of baking soda to your leaf mixture. This acts like bile in a normal digestive system, to neutralize the stomach acid. Be sure to leave a small opening in the mouth of your container, to allow gases to escape.</a:t>
            </a:r>
            <a:endParaRPr sz="1400">
              <a:latin typeface="Proxima Nova"/>
              <a:ea typeface="Proxima Nova"/>
              <a:cs typeface="Proxima Nova"/>
              <a:sym typeface="Proxima Nova"/>
            </a:endParaRPr>
          </a:p>
          <a:p>
            <a:pPr indent="0" lvl="0" marL="1143000" rtl="0" algn="l">
              <a:lnSpc>
                <a:spcPct val="115000"/>
              </a:lnSpc>
              <a:spcBef>
                <a:spcPts val="0"/>
              </a:spcBef>
              <a:spcAft>
                <a:spcPts val="0"/>
              </a:spcAft>
              <a:buNone/>
            </a:pPr>
            <a:r>
              <a:rPr lang="en-US" sz="1400">
                <a:latin typeface="Arial"/>
                <a:ea typeface="Arial"/>
                <a:cs typeface="Arial"/>
                <a:sym typeface="Arial"/>
              </a:rPr>
              <a:t>●</a:t>
            </a:r>
            <a:r>
              <a:rPr lang="en-US" sz="1400">
                <a:latin typeface="Times New Roman"/>
                <a:ea typeface="Times New Roman"/>
                <a:cs typeface="Times New Roman"/>
                <a:sym typeface="Times New Roman"/>
              </a:rPr>
              <a:t>      </a:t>
            </a:r>
            <a:r>
              <a:rPr lang="en-US" sz="1400">
                <a:latin typeface="Proxima Nova"/>
                <a:ea typeface="Proxima Nova"/>
                <a:cs typeface="Proxima Nova"/>
                <a:sym typeface="Proxima Nova"/>
              </a:rPr>
              <a:t>Over a bowl, transfer liquid from stomach into the opening of a pair of pantyhose. Over a bowl, squeeze the leaf mixture down the stocking, squeezing water out until the leaf material is dry and compacted in the toe.</a:t>
            </a:r>
            <a:endParaRPr sz="1400">
              <a:latin typeface="Proxima Nova"/>
              <a:ea typeface="Proxima Nova"/>
              <a:cs typeface="Proxima Nova"/>
              <a:sym typeface="Proxima Nova"/>
            </a:endParaRPr>
          </a:p>
          <a:p>
            <a:pPr indent="0" lvl="0" marL="457200" rtl="0" algn="l">
              <a:lnSpc>
                <a:spcPct val="115000"/>
              </a:lnSpc>
              <a:spcBef>
                <a:spcPts val="0"/>
              </a:spcBef>
              <a:spcAft>
                <a:spcPts val="0"/>
              </a:spcAft>
              <a:buNone/>
            </a:pPr>
            <a:r>
              <a:rPr lang="en-US" sz="1400">
                <a:latin typeface="Proxima Nova"/>
                <a:ea typeface="Proxima Nova"/>
                <a:cs typeface="Proxima Nova"/>
                <a:sym typeface="Proxima Nova"/>
              </a:rPr>
              <a:t>B)</a:t>
            </a:r>
            <a:r>
              <a:rPr lang="en-US" sz="1400">
                <a:latin typeface="Times New Roman"/>
                <a:ea typeface="Times New Roman"/>
                <a:cs typeface="Times New Roman"/>
                <a:sym typeface="Times New Roman"/>
              </a:rPr>
              <a:t>	</a:t>
            </a:r>
            <a:r>
              <a:rPr lang="en-US" sz="1400">
                <a:latin typeface="Proxima Nova"/>
                <a:ea typeface="Proxima Nova"/>
                <a:cs typeface="Proxima Nova"/>
                <a:sym typeface="Proxima Nova"/>
              </a:rPr>
              <a:t>Long Intestines:</a:t>
            </a:r>
            <a:endParaRPr sz="1400">
              <a:latin typeface="Proxima Nova"/>
              <a:ea typeface="Proxima Nova"/>
              <a:cs typeface="Proxima Nova"/>
              <a:sym typeface="Proxima Nova"/>
            </a:endParaRPr>
          </a:p>
          <a:p>
            <a:pPr indent="0" lvl="0" marL="1143000" rtl="0" algn="l">
              <a:lnSpc>
                <a:spcPct val="115000"/>
              </a:lnSpc>
              <a:spcBef>
                <a:spcPts val="0"/>
              </a:spcBef>
              <a:spcAft>
                <a:spcPts val="0"/>
              </a:spcAft>
              <a:buNone/>
            </a:pPr>
            <a:r>
              <a:rPr lang="en-US" sz="1400">
                <a:latin typeface="Arial"/>
                <a:ea typeface="Arial"/>
                <a:cs typeface="Arial"/>
                <a:sym typeface="Arial"/>
              </a:rPr>
              <a:t>●</a:t>
            </a:r>
            <a:r>
              <a:rPr lang="en-US" sz="1400">
                <a:latin typeface="Times New Roman"/>
                <a:ea typeface="Times New Roman"/>
                <a:cs typeface="Times New Roman"/>
                <a:sym typeface="Times New Roman"/>
              </a:rPr>
              <a:t>      </a:t>
            </a:r>
            <a:r>
              <a:rPr lang="en-US" sz="1400">
                <a:latin typeface="Proxima Nova"/>
                <a:ea typeface="Proxima Nova"/>
                <a:cs typeface="Proxima Nova"/>
                <a:sym typeface="Proxima Nova"/>
              </a:rPr>
              <a:t>Over a bowl, add ½ tbs of baking soda to your leaf mixture. This acts like bile in a normal digestive system, to neutralize the stomach acid. Be sure to leave a small opening in the mouth of your container, to allow gases to escape.</a:t>
            </a:r>
            <a:endParaRPr sz="1400">
              <a:latin typeface="Proxima Nova"/>
              <a:ea typeface="Proxima Nova"/>
              <a:cs typeface="Proxima Nova"/>
              <a:sym typeface="Proxima Nova"/>
            </a:endParaRPr>
          </a:p>
          <a:p>
            <a:pPr indent="0" lvl="0" marL="0" rtl="0" algn="l">
              <a:spcBef>
                <a:spcPts val="85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35"/>
          <p:cNvSpPr txBox="1"/>
          <p:nvPr>
            <p:ph type="title"/>
          </p:nvPr>
        </p:nvSpPr>
        <p:spPr>
          <a:xfrm>
            <a:off x="534350" y="535522"/>
            <a:ext cx="6703800" cy="885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Lab Instructions (pg 4)</a:t>
            </a:r>
            <a:endParaRPr/>
          </a:p>
        </p:txBody>
      </p:sp>
      <p:sp>
        <p:nvSpPr>
          <p:cNvPr id="325" name="Google Shape;325;p35"/>
          <p:cNvSpPr txBox="1"/>
          <p:nvPr>
            <p:ph idx="1" type="body"/>
          </p:nvPr>
        </p:nvSpPr>
        <p:spPr>
          <a:xfrm>
            <a:off x="534350" y="1592448"/>
            <a:ext cx="6703800" cy="74670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1400">
                <a:latin typeface="Arial"/>
                <a:ea typeface="Arial"/>
                <a:cs typeface="Arial"/>
                <a:sym typeface="Arial"/>
              </a:rPr>
              <a:t>Step 6 (con’t)</a:t>
            </a:r>
            <a:endParaRPr b="1" sz="1400">
              <a:latin typeface="Arial"/>
              <a:ea typeface="Arial"/>
              <a:cs typeface="Arial"/>
              <a:sym typeface="Arial"/>
            </a:endParaRPr>
          </a:p>
          <a:p>
            <a:pPr indent="0" lvl="0" marL="1143000" rtl="0" algn="l">
              <a:lnSpc>
                <a:spcPct val="115000"/>
              </a:lnSpc>
              <a:spcBef>
                <a:spcPts val="0"/>
              </a:spcBef>
              <a:spcAft>
                <a:spcPts val="0"/>
              </a:spcAft>
              <a:buNone/>
            </a:pPr>
            <a:r>
              <a:rPr lang="en-US" sz="1400">
                <a:latin typeface="Arial"/>
                <a:ea typeface="Arial"/>
                <a:cs typeface="Arial"/>
                <a:sym typeface="Arial"/>
              </a:rPr>
              <a:t>●</a:t>
            </a:r>
            <a:r>
              <a:rPr lang="en-US" sz="1400">
                <a:latin typeface="Times New Roman"/>
                <a:ea typeface="Times New Roman"/>
                <a:cs typeface="Times New Roman"/>
                <a:sym typeface="Times New Roman"/>
              </a:rPr>
              <a:t>      </a:t>
            </a:r>
            <a:r>
              <a:rPr lang="en-US" sz="1400">
                <a:latin typeface="Proxima Nova"/>
                <a:ea typeface="Proxima Nova"/>
                <a:cs typeface="Proxima Nova"/>
                <a:sym typeface="Proxima Nova"/>
              </a:rPr>
              <a:t>Funnel your mixture into a jar and seal it loosely. Write your name on your jar, today’s date, and put the jar in a place where it can be easily accessed and observed. Clean up your station, and let jar rest – preferably for 48 hours – before continuing.</a:t>
            </a:r>
            <a:endParaRPr sz="1400">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400">
              <a:latin typeface="Arial"/>
              <a:ea typeface="Arial"/>
              <a:cs typeface="Arial"/>
              <a:sym typeface="Arial"/>
            </a:endParaRPr>
          </a:p>
          <a:p>
            <a:pPr indent="0" lvl="0" marL="0" rtl="0" algn="l">
              <a:lnSpc>
                <a:spcPct val="115000"/>
              </a:lnSpc>
              <a:spcBef>
                <a:spcPts val="0"/>
              </a:spcBef>
              <a:spcAft>
                <a:spcPts val="0"/>
              </a:spcAft>
              <a:buNone/>
            </a:pPr>
            <a:r>
              <a:rPr i="1" lang="en-US" sz="1400">
                <a:latin typeface="Proxima Nova"/>
                <a:ea typeface="Proxima Nova"/>
                <a:cs typeface="Proxima Nova"/>
                <a:sym typeface="Proxima Nova"/>
              </a:rPr>
              <a:t>Question: What sort of fermentation are you creating in your jar – hindgut or foregut?</a:t>
            </a:r>
            <a:endParaRPr i="1" sz="1400">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i="1" sz="1400">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i="1" sz="1400">
              <a:latin typeface="Proxima Nova"/>
              <a:ea typeface="Proxima Nova"/>
              <a:cs typeface="Proxima Nova"/>
              <a:sym typeface="Proxima Nova"/>
            </a:endParaRPr>
          </a:p>
          <a:p>
            <a:pPr indent="0" lvl="0" marL="1143000" rtl="0" algn="l">
              <a:lnSpc>
                <a:spcPct val="115000"/>
              </a:lnSpc>
              <a:spcBef>
                <a:spcPts val="0"/>
              </a:spcBef>
              <a:spcAft>
                <a:spcPts val="0"/>
              </a:spcAft>
              <a:buNone/>
            </a:pPr>
            <a:r>
              <a:rPr lang="en-US" sz="1400">
                <a:latin typeface="Arial"/>
                <a:ea typeface="Arial"/>
                <a:cs typeface="Arial"/>
                <a:sym typeface="Arial"/>
              </a:rPr>
              <a:t>●</a:t>
            </a:r>
            <a:r>
              <a:rPr lang="en-US" sz="1400">
                <a:latin typeface="Times New Roman"/>
                <a:ea typeface="Times New Roman"/>
                <a:cs typeface="Times New Roman"/>
                <a:sym typeface="Times New Roman"/>
              </a:rPr>
              <a:t>      </a:t>
            </a:r>
            <a:r>
              <a:rPr lang="en-US" sz="1400">
                <a:latin typeface="Proxima Nova"/>
                <a:ea typeface="Proxima Nova"/>
                <a:cs typeface="Proxima Nova"/>
                <a:sym typeface="Proxima Nova"/>
              </a:rPr>
              <a:t>Stretch the opening of one pair of pantyhose over the mouth of your jar. Over a bowl, empty contents of jar into the attached pantyhose. Squeeze the leaf mixture down the stocking, squeezing water out until the leaf material is dry and compacted in the toe.</a:t>
            </a:r>
            <a:endParaRPr sz="1400">
              <a:latin typeface="Proxima Nova"/>
              <a:ea typeface="Proxima Nova"/>
              <a:cs typeface="Proxima Nova"/>
              <a:sym typeface="Proxima Nova"/>
            </a:endParaRPr>
          </a:p>
          <a:p>
            <a:pPr indent="0" lvl="0" marL="0" rtl="0" algn="l">
              <a:lnSpc>
                <a:spcPct val="115000"/>
              </a:lnSpc>
              <a:spcBef>
                <a:spcPts val="800"/>
              </a:spcBef>
              <a:spcAft>
                <a:spcPts val="0"/>
              </a:spcAft>
              <a:buNone/>
            </a:pPr>
            <a:r>
              <a:rPr b="1" lang="en-US" sz="1400">
                <a:latin typeface="Proxima Nova"/>
                <a:ea typeface="Proxima Nova"/>
                <a:cs typeface="Proxima Nova"/>
                <a:sym typeface="Proxima Nova"/>
              </a:rPr>
              <a:t>Step 7: </a:t>
            </a:r>
            <a:r>
              <a:rPr lang="en-US" sz="1400">
                <a:latin typeface="Proxima Nova"/>
                <a:ea typeface="Proxima Nova"/>
                <a:cs typeface="Proxima Nova"/>
                <a:sym typeface="Proxima Nova"/>
              </a:rPr>
              <a:t>Rectum &amp; Anus</a:t>
            </a:r>
            <a:endParaRPr sz="1400">
              <a:latin typeface="Proxima Nova"/>
              <a:ea typeface="Proxima Nova"/>
              <a:cs typeface="Proxima Nova"/>
              <a:sym typeface="Proxima Nova"/>
            </a:endParaRPr>
          </a:p>
          <a:p>
            <a:pPr indent="0" lvl="0" marL="1143000" rtl="0" algn="l">
              <a:lnSpc>
                <a:spcPct val="115000"/>
              </a:lnSpc>
              <a:spcBef>
                <a:spcPts val="800"/>
              </a:spcBef>
              <a:spcAft>
                <a:spcPts val="0"/>
              </a:spcAft>
              <a:buNone/>
            </a:pPr>
            <a:r>
              <a:rPr lang="en-US" sz="1400">
                <a:latin typeface="Arial"/>
                <a:ea typeface="Arial"/>
                <a:cs typeface="Arial"/>
                <a:sym typeface="Arial"/>
              </a:rPr>
              <a:t>●</a:t>
            </a:r>
            <a:r>
              <a:rPr lang="en-US" sz="1400">
                <a:latin typeface="Times New Roman"/>
                <a:ea typeface="Times New Roman"/>
                <a:cs typeface="Times New Roman"/>
                <a:sym typeface="Times New Roman"/>
              </a:rPr>
              <a:t>      </a:t>
            </a:r>
            <a:r>
              <a:rPr lang="en-US" sz="1400">
                <a:latin typeface="Proxima Nova"/>
                <a:ea typeface="Proxima Nova"/>
                <a:cs typeface="Proxima Nova"/>
                <a:sym typeface="Proxima Nova"/>
              </a:rPr>
              <a:t>Once all water is squeezed from leaf material, roll the mouth of your stocking down toward the compacted leaves at the bottom of the toe – and deposit your finished “sauropod feces” in a sandwich bag.</a:t>
            </a:r>
            <a:endParaRPr i="1" sz="1400">
              <a:latin typeface="Proxima Nova"/>
              <a:ea typeface="Proxima Nova"/>
              <a:cs typeface="Proxima Nova"/>
              <a:sym typeface="Proxima Nova"/>
            </a:endParaRPr>
          </a:p>
          <a:p>
            <a:pPr indent="0" lvl="0" marL="0" rtl="0" algn="l">
              <a:lnSpc>
                <a:spcPct val="115000"/>
              </a:lnSpc>
              <a:spcBef>
                <a:spcPts val="800"/>
              </a:spcBef>
              <a:spcAft>
                <a:spcPts val="0"/>
              </a:spcAft>
              <a:buNone/>
            </a:pPr>
            <a:r>
              <a:t/>
            </a:r>
            <a:endParaRPr b="1" sz="1400">
              <a:latin typeface="Proxima Nova"/>
              <a:ea typeface="Proxima Nova"/>
              <a:cs typeface="Proxima Nova"/>
              <a:sym typeface="Proxima Nova"/>
            </a:endParaRPr>
          </a:p>
          <a:p>
            <a:pPr indent="0" lvl="0" marL="0" rtl="0" algn="l">
              <a:lnSpc>
                <a:spcPct val="115000"/>
              </a:lnSpc>
              <a:spcBef>
                <a:spcPts val="800"/>
              </a:spcBef>
              <a:spcAft>
                <a:spcPts val="0"/>
              </a:spcAft>
              <a:buNone/>
            </a:pPr>
            <a:r>
              <a:rPr b="1" lang="en-US" sz="1400">
                <a:latin typeface="Proxima Nova"/>
                <a:ea typeface="Proxima Nova"/>
                <a:cs typeface="Proxima Nova"/>
                <a:sym typeface="Proxima Nova"/>
              </a:rPr>
              <a:t>Congratulations! You made sauropod poop! </a:t>
            </a:r>
            <a:br>
              <a:rPr b="1" lang="en-US" sz="1400">
                <a:latin typeface="Proxima Nova"/>
                <a:ea typeface="Proxima Nova"/>
                <a:cs typeface="Proxima Nova"/>
                <a:sym typeface="Proxima Nova"/>
              </a:rPr>
            </a:br>
            <a:r>
              <a:rPr lang="en-US" sz="1400">
                <a:latin typeface="Proxima Nova"/>
                <a:ea typeface="Proxima Nova"/>
                <a:cs typeface="Proxima Nova"/>
                <a:sym typeface="Proxima Nova"/>
              </a:rPr>
              <a:t>After completing the lab, think about the process you went through. </a:t>
            </a:r>
            <a:endParaRPr sz="1400">
              <a:latin typeface="Proxima Nova"/>
              <a:ea typeface="Proxima Nova"/>
              <a:cs typeface="Proxima Nova"/>
              <a:sym typeface="Proxima Nova"/>
            </a:endParaRPr>
          </a:p>
          <a:p>
            <a:pPr indent="-317500" lvl="0" marL="457200" rtl="0" algn="l">
              <a:lnSpc>
                <a:spcPct val="115000"/>
              </a:lnSpc>
              <a:spcBef>
                <a:spcPts val="800"/>
              </a:spcBef>
              <a:spcAft>
                <a:spcPts val="0"/>
              </a:spcAft>
              <a:buSzPts val="1400"/>
              <a:buFont typeface="Proxima Nova"/>
              <a:buChar char="-"/>
            </a:pPr>
            <a:r>
              <a:rPr i="1" lang="en-US" sz="1400">
                <a:latin typeface="Proxima Nova"/>
                <a:ea typeface="Proxima Nova"/>
                <a:cs typeface="Proxima Nova"/>
                <a:sym typeface="Proxima Nova"/>
              </a:rPr>
              <a:t>How closely do you think you replicated a sauropod digestive tract?</a:t>
            </a:r>
            <a:br>
              <a:rPr i="1" lang="en-US" sz="1400">
                <a:latin typeface="Proxima Nova"/>
                <a:ea typeface="Proxima Nova"/>
                <a:cs typeface="Proxima Nova"/>
                <a:sym typeface="Proxima Nova"/>
              </a:rPr>
            </a:br>
            <a:endParaRPr i="1" sz="1400">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i="1" lang="en-US" sz="1400">
                <a:latin typeface="Proxima Nova"/>
                <a:ea typeface="Proxima Nova"/>
                <a:cs typeface="Proxima Nova"/>
                <a:sym typeface="Proxima Nova"/>
              </a:rPr>
              <a:t>Knowing what you know now, what changes would you make if you were to try this activity again?</a:t>
            </a:r>
            <a:endParaRPr i="1" sz="1400">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36"/>
          <p:cNvSpPr txBox="1"/>
          <p:nvPr>
            <p:ph type="title"/>
          </p:nvPr>
        </p:nvSpPr>
        <p:spPr>
          <a:xfrm>
            <a:off x="534303" y="272895"/>
            <a:ext cx="6703800" cy="19443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u="sng"/>
              <a:t>Notes</a:t>
            </a:r>
            <a:endParaRPr u="sng"/>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37"/>
          <p:cNvSpPr txBox="1"/>
          <p:nvPr>
            <p:ph type="title"/>
          </p:nvPr>
        </p:nvSpPr>
        <p:spPr>
          <a:xfrm>
            <a:off x="534303" y="272895"/>
            <a:ext cx="6703800" cy="19443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u="sng"/>
              <a:t>Notes</a:t>
            </a:r>
            <a:endParaRPr u="sng"/>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38"/>
          <p:cNvSpPr txBox="1"/>
          <p:nvPr>
            <p:ph type="title"/>
          </p:nvPr>
        </p:nvSpPr>
        <p:spPr>
          <a:xfrm>
            <a:off x="534303" y="272895"/>
            <a:ext cx="6703800" cy="19443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u="sng"/>
              <a:t>Notes</a:t>
            </a:r>
            <a:endParaRPr u="sng"/>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39"/>
          <p:cNvSpPr txBox="1"/>
          <p:nvPr>
            <p:ph type="title"/>
          </p:nvPr>
        </p:nvSpPr>
        <p:spPr>
          <a:xfrm>
            <a:off x="534303" y="272895"/>
            <a:ext cx="6703800" cy="19443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u="sng"/>
              <a:t>Notes</a:t>
            </a:r>
            <a:endParaRPr u="sng"/>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40"/>
          <p:cNvSpPr txBox="1"/>
          <p:nvPr>
            <p:ph type="title"/>
          </p:nvPr>
        </p:nvSpPr>
        <p:spPr>
          <a:xfrm>
            <a:off x="534303" y="272895"/>
            <a:ext cx="6703800" cy="19443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u="sng"/>
              <a:t>Notes</a:t>
            </a:r>
            <a:endParaRPr u="sng"/>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5"/>
          <p:cNvSpPr/>
          <p:nvPr/>
        </p:nvSpPr>
        <p:spPr>
          <a:xfrm>
            <a:off x="394034" y="424148"/>
            <a:ext cx="69843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000000"/>
                </a:solidFill>
                <a:latin typeface="Proxima Nova"/>
                <a:ea typeface="Proxima Nova"/>
                <a:cs typeface="Proxima Nova"/>
                <a:sym typeface="Proxima Nova"/>
              </a:rPr>
              <a:t>Look at the shape of the teeth</a:t>
            </a:r>
            <a:r>
              <a:rPr b="1" lang="en-US" sz="1800">
                <a:solidFill>
                  <a:srgbClr val="000000"/>
                </a:solidFill>
                <a:latin typeface="Proxima Nova"/>
                <a:ea typeface="Proxima Nova"/>
                <a:cs typeface="Proxima Nova"/>
                <a:sym typeface="Proxima Nova"/>
              </a:rPr>
              <a:t> in the diagrams</a:t>
            </a:r>
            <a:r>
              <a:rPr b="1" lang="en-US" sz="1800">
                <a:solidFill>
                  <a:srgbClr val="000000"/>
                </a:solidFill>
                <a:latin typeface="Proxima Nova"/>
                <a:ea typeface="Proxima Nova"/>
                <a:cs typeface="Proxima Nova"/>
                <a:sym typeface="Proxima Nova"/>
              </a:rPr>
              <a:t> below. </a:t>
            </a:r>
            <a:endParaRPr>
              <a:latin typeface="Proxima Nova"/>
              <a:ea typeface="Proxima Nova"/>
              <a:cs typeface="Proxima Nova"/>
              <a:sym typeface="Proxima Nova"/>
            </a:endParaRPr>
          </a:p>
          <a:p>
            <a:pPr indent="0" lvl="0" marL="0" marR="0" rtl="0" algn="l">
              <a:spcBef>
                <a:spcPts val="0"/>
              </a:spcBef>
              <a:spcAft>
                <a:spcPts val="0"/>
              </a:spcAft>
              <a:buNone/>
            </a:pPr>
            <a:r>
              <a:rPr b="1" lang="en-US" sz="1800">
                <a:solidFill>
                  <a:srgbClr val="000000"/>
                </a:solidFill>
                <a:latin typeface="Proxima Nova"/>
                <a:ea typeface="Proxima Nova"/>
                <a:cs typeface="Proxima Nova"/>
                <a:sym typeface="Proxima Nova"/>
              </a:rPr>
              <a:t>Diagram A shows one shape and Diagram B shows the other.</a:t>
            </a:r>
            <a:endParaRPr sz="1800">
              <a:solidFill>
                <a:schemeClr val="dk1"/>
              </a:solidFill>
              <a:latin typeface="Proxima Nova"/>
              <a:ea typeface="Proxima Nova"/>
              <a:cs typeface="Proxima Nova"/>
              <a:sym typeface="Proxima Nova"/>
            </a:endParaRPr>
          </a:p>
        </p:txBody>
      </p:sp>
      <p:pic>
        <p:nvPicPr>
          <p:cNvPr descr="File:Galeamopus hayi 023.jpg" id="105" name="Google Shape;105;p15"/>
          <p:cNvPicPr preferRelativeResize="0"/>
          <p:nvPr/>
        </p:nvPicPr>
        <p:blipFill rotWithShape="1">
          <a:blip r:embed="rId3">
            <a:alphaModFix/>
          </a:blip>
          <a:srcRect b="0" l="0" r="0" t="0"/>
          <a:stretch/>
        </p:blipFill>
        <p:spPr>
          <a:xfrm>
            <a:off x="394035" y="1647279"/>
            <a:ext cx="3764959" cy="2198677"/>
          </a:xfrm>
          <a:prstGeom prst="rect">
            <a:avLst/>
          </a:prstGeom>
          <a:noFill/>
          <a:ln>
            <a:noFill/>
          </a:ln>
        </p:spPr>
      </p:pic>
      <p:sp>
        <p:nvSpPr>
          <p:cNvPr id="106" name="Google Shape;106;p15"/>
          <p:cNvSpPr/>
          <p:nvPr/>
        </p:nvSpPr>
        <p:spPr>
          <a:xfrm>
            <a:off x="0" y="3845956"/>
            <a:ext cx="452387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US" sz="1800">
                <a:solidFill>
                  <a:srgbClr val="222222"/>
                </a:solidFill>
                <a:latin typeface="Proxima Nova"/>
                <a:ea typeface="Proxima Nova"/>
                <a:cs typeface="Proxima Nova"/>
                <a:sym typeface="Proxima Nova"/>
              </a:rPr>
              <a:t>Galeamopus hayi</a:t>
            </a:r>
            <a:r>
              <a:rPr lang="en-US" sz="1800">
                <a:solidFill>
                  <a:srgbClr val="222222"/>
                </a:solidFill>
                <a:latin typeface="Proxima Nova"/>
                <a:ea typeface="Proxima Nova"/>
                <a:cs typeface="Proxima Nova"/>
                <a:sym typeface="Proxima Nova"/>
              </a:rPr>
              <a:t>, a species of diplodocus</a:t>
            </a:r>
            <a:endParaRPr sz="1800">
              <a:solidFill>
                <a:schemeClr val="dk1"/>
              </a:solidFill>
              <a:latin typeface="Proxima Nova"/>
              <a:ea typeface="Proxima Nova"/>
              <a:cs typeface="Proxima Nova"/>
              <a:sym typeface="Proxima Nova"/>
            </a:endParaRPr>
          </a:p>
        </p:txBody>
      </p:sp>
      <p:sp>
        <p:nvSpPr>
          <p:cNvPr id="107" name="Google Shape;107;p15"/>
          <p:cNvSpPr txBox="1"/>
          <p:nvPr/>
        </p:nvSpPr>
        <p:spPr>
          <a:xfrm>
            <a:off x="887254" y="1138874"/>
            <a:ext cx="3031957"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A</a:t>
            </a:r>
            <a:endParaRPr/>
          </a:p>
        </p:txBody>
      </p:sp>
      <p:pic>
        <p:nvPicPr>
          <p:cNvPr descr="File:Brachiosaurus skull cast Denver 3.jpg" id="108" name="Google Shape;108;p15"/>
          <p:cNvPicPr preferRelativeResize="0"/>
          <p:nvPr/>
        </p:nvPicPr>
        <p:blipFill rotWithShape="1">
          <a:blip r:embed="rId4">
            <a:alphaModFix/>
          </a:blip>
          <a:srcRect b="0" l="0" r="0" t="0"/>
          <a:stretch/>
        </p:blipFill>
        <p:spPr>
          <a:xfrm>
            <a:off x="4553025" y="1494875"/>
            <a:ext cx="2926300" cy="2657575"/>
          </a:xfrm>
          <a:prstGeom prst="rect">
            <a:avLst/>
          </a:prstGeom>
          <a:noFill/>
          <a:ln>
            <a:noFill/>
          </a:ln>
        </p:spPr>
      </p:pic>
      <p:sp>
        <p:nvSpPr>
          <p:cNvPr id="109" name="Google Shape;109;p15"/>
          <p:cNvSpPr/>
          <p:nvPr/>
        </p:nvSpPr>
        <p:spPr>
          <a:xfrm>
            <a:off x="5008048" y="4255311"/>
            <a:ext cx="22236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222222"/>
                </a:solidFill>
                <a:latin typeface="Proxima Nova"/>
                <a:ea typeface="Proxima Nova"/>
                <a:cs typeface="Proxima Nova"/>
                <a:sym typeface="Proxima Nova"/>
              </a:rPr>
              <a:t>Brachiosaurus Skull</a:t>
            </a:r>
            <a:endParaRPr sz="1800">
              <a:solidFill>
                <a:schemeClr val="dk1"/>
              </a:solidFill>
              <a:latin typeface="Proxima Nova"/>
              <a:ea typeface="Proxima Nova"/>
              <a:cs typeface="Proxima Nova"/>
              <a:sym typeface="Proxima Nova"/>
            </a:endParaRPr>
          </a:p>
        </p:txBody>
      </p:sp>
      <p:sp>
        <p:nvSpPr>
          <p:cNvPr id="110" name="Google Shape;110;p15"/>
          <p:cNvSpPr txBox="1"/>
          <p:nvPr/>
        </p:nvSpPr>
        <p:spPr>
          <a:xfrm>
            <a:off x="4603909" y="1174154"/>
            <a:ext cx="30321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B</a:t>
            </a:r>
            <a:endParaRPr/>
          </a:p>
        </p:txBody>
      </p:sp>
      <p:sp>
        <p:nvSpPr>
          <p:cNvPr id="111" name="Google Shape;111;p15"/>
          <p:cNvSpPr txBox="1"/>
          <p:nvPr/>
        </p:nvSpPr>
        <p:spPr>
          <a:xfrm>
            <a:off x="246151" y="4743350"/>
            <a:ext cx="7280100" cy="5355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US" sz="1800">
                <a:solidFill>
                  <a:schemeClr val="dk1"/>
                </a:solidFill>
                <a:latin typeface="Proxima Nova"/>
                <a:ea typeface="Proxima Nova"/>
                <a:cs typeface="Proxima Nova"/>
                <a:sym typeface="Proxima Nova"/>
              </a:rPr>
              <a:t>How would you describe the shape of the two tooth types?</a:t>
            </a:r>
            <a:br>
              <a:rPr b="1" i="1" lang="en-US" sz="1800">
                <a:solidFill>
                  <a:schemeClr val="dk1"/>
                </a:solidFill>
                <a:latin typeface="Proxima Nova"/>
                <a:ea typeface="Proxima Nova"/>
                <a:cs typeface="Proxima Nova"/>
                <a:sym typeface="Proxima Nova"/>
              </a:rPr>
            </a:br>
            <a:endParaRPr>
              <a:latin typeface="Proxima Nova"/>
              <a:ea typeface="Proxima Nova"/>
              <a:cs typeface="Proxima Nova"/>
              <a:sym typeface="Proxima Nova"/>
            </a:endParaRPr>
          </a:p>
          <a:p>
            <a:pPr indent="0" lvl="0" marL="0" marR="0" rtl="0" algn="l">
              <a:spcBef>
                <a:spcPts val="0"/>
              </a:spcBef>
              <a:spcAft>
                <a:spcPts val="0"/>
              </a:spcAft>
              <a:buNone/>
            </a:pPr>
            <a:r>
              <a:rPr lang="en-US" sz="1800">
                <a:solidFill>
                  <a:schemeClr val="dk1"/>
                </a:solidFill>
                <a:latin typeface="Proxima Nova"/>
                <a:ea typeface="Proxima Nova"/>
                <a:cs typeface="Proxima Nova"/>
                <a:sym typeface="Proxima Nova"/>
              </a:rPr>
              <a:t>A__________________________________________________________________________________________________________________________________________________________________________________________________________________________</a:t>
            </a:r>
            <a:endParaRPr>
              <a:latin typeface="Proxima Nova"/>
              <a:ea typeface="Proxima Nova"/>
              <a:cs typeface="Proxima Nova"/>
              <a:sym typeface="Proxima Nova"/>
            </a:endParaRPr>
          </a:p>
          <a:p>
            <a:pPr indent="0" lvl="0" marL="0" marR="0" rtl="0" algn="l">
              <a:spcBef>
                <a:spcPts val="0"/>
              </a:spcBef>
              <a:spcAft>
                <a:spcPts val="0"/>
              </a:spcAft>
              <a:buNone/>
            </a:pPr>
            <a:r>
              <a:t/>
            </a:r>
            <a:endParaRPr sz="1800">
              <a:solidFill>
                <a:schemeClr val="dk1"/>
              </a:solidFill>
              <a:latin typeface="Proxima Nova"/>
              <a:ea typeface="Proxima Nova"/>
              <a:cs typeface="Proxima Nova"/>
              <a:sym typeface="Proxima Nova"/>
            </a:endParaRPr>
          </a:p>
          <a:p>
            <a:pPr indent="0" lvl="0" marL="0" marR="0" rtl="0" algn="l">
              <a:spcBef>
                <a:spcPts val="0"/>
              </a:spcBef>
              <a:spcAft>
                <a:spcPts val="0"/>
              </a:spcAft>
              <a:buNone/>
            </a:pPr>
            <a:r>
              <a:rPr lang="en-US" sz="1800">
                <a:solidFill>
                  <a:schemeClr val="dk1"/>
                </a:solidFill>
                <a:latin typeface="Proxima Nova"/>
                <a:ea typeface="Proxima Nova"/>
                <a:cs typeface="Proxima Nova"/>
                <a:sym typeface="Proxima Nova"/>
              </a:rPr>
              <a:t>B__________________________________________________________________________________________________________________________________________________________________________________________________________________________</a:t>
            </a:r>
            <a:endParaRPr>
              <a:latin typeface="Proxima Nova"/>
              <a:ea typeface="Proxima Nova"/>
              <a:cs typeface="Proxima Nova"/>
              <a:sym typeface="Proxima Nova"/>
            </a:endParaRPr>
          </a:p>
          <a:p>
            <a:pPr indent="0" lvl="0" marL="0" marR="0" rtl="0" algn="l">
              <a:spcBef>
                <a:spcPts val="0"/>
              </a:spcBef>
              <a:spcAft>
                <a:spcPts val="0"/>
              </a:spcAft>
              <a:buNone/>
            </a:pPr>
            <a:r>
              <a:t/>
            </a:r>
            <a:endParaRPr sz="1800">
              <a:solidFill>
                <a:schemeClr val="dk1"/>
              </a:solidFill>
              <a:latin typeface="Proxima Nova"/>
              <a:ea typeface="Proxima Nova"/>
              <a:cs typeface="Proxima Nova"/>
              <a:sym typeface="Proxima Nova"/>
            </a:endParaRPr>
          </a:p>
          <a:p>
            <a:pPr indent="0" lvl="0" marL="0" marR="0" rtl="0" algn="l">
              <a:spcBef>
                <a:spcPts val="0"/>
              </a:spcBef>
              <a:spcAft>
                <a:spcPts val="0"/>
              </a:spcAft>
              <a:buNone/>
            </a:pPr>
            <a:r>
              <a:rPr b="1" i="1" lang="en-US" sz="1800">
                <a:solidFill>
                  <a:schemeClr val="dk1"/>
                </a:solidFill>
                <a:latin typeface="Proxima Nova"/>
                <a:ea typeface="Proxima Nova"/>
                <a:cs typeface="Proxima Nova"/>
                <a:sym typeface="Proxima Nova"/>
              </a:rPr>
              <a:t>Based on the shapes, predict a sauropod diet. Do you think these sauropods ate mostly leaves, nuts, meat, or something else? Why?</a:t>
            </a:r>
            <a:endParaRPr>
              <a:latin typeface="Proxima Nova"/>
              <a:ea typeface="Proxima Nova"/>
              <a:cs typeface="Proxima Nova"/>
              <a:sym typeface="Proxima Nova"/>
            </a:endParaRPr>
          </a:p>
          <a:p>
            <a:pPr indent="0" lvl="0" marL="0" marR="0" rtl="0" algn="l">
              <a:spcBef>
                <a:spcPts val="0"/>
              </a:spcBef>
              <a:spcAft>
                <a:spcPts val="0"/>
              </a:spcAft>
              <a:buNone/>
            </a:pPr>
            <a:r>
              <a:rPr b="1" i="1" lang="en-US" sz="1800">
                <a:solidFill>
                  <a:schemeClr val="dk1"/>
                </a:solidFill>
                <a:latin typeface="Proxima Nova"/>
                <a:ea typeface="Proxima Nova"/>
                <a:cs typeface="Proxima Nova"/>
                <a:sym typeface="Proxima Nova"/>
              </a:rPr>
              <a:t>____________________________________________________________________________________________________________________________________________________________________________________________________________________________</a:t>
            </a:r>
            <a:br>
              <a:rPr lang="en-US" sz="1800">
                <a:solidFill>
                  <a:schemeClr val="dk1"/>
                </a:solidFill>
                <a:latin typeface="Proxima Nova"/>
                <a:ea typeface="Proxima Nova"/>
                <a:cs typeface="Proxima Nova"/>
                <a:sym typeface="Proxima Nova"/>
              </a:rPr>
            </a:br>
            <a:endParaRPr sz="1800">
              <a:solidFill>
                <a:schemeClr val="dk1"/>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6"/>
          <p:cNvSpPr txBox="1"/>
          <p:nvPr/>
        </p:nvSpPr>
        <p:spPr>
          <a:xfrm>
            <a:off x="108750" y="165350"/>
            <a:ext cx="7407900" cy="88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Proxima Nova"/>
                <a:ea typeface="Proxima Nova"/>
                <a:cs typeface="Proxima Nova"/>
                <a:sym typeface="Proxima Nova"/>
              </a:rPr>
              <a:t>Paleontologists call Tooth Type A “peg-like”,  and Tooth Type B “spatulate” or “spoon-like”. </a:t>
            </a:r>
            <a:r>
              <a:rPr lang="en-US">
                <a:latin typeface="Proxima Nova"/>
                <a:ea typeface="Proxima Nova"/>
                <a:cs typeface="Proxima Nova"/>
                <a:sym typeface="Proxima Nova"/>
              </a:rPr>
              <a:t> </a:t>
            </a:r>
            <a:r>
              <a:rPr lang="en-US" sz="1800">
                <a:solidFill>
                  <a:schemeClr val="dk1"/>
                </a:solidFill>
                <a:latin typeface="Proxima Nova"/>
                <a:ea typeface="Proxima Nova"/>
                <a:cs typeface="Proxima Nova"/>
                <a:sym typeface="Proxima Nova"/>
              </a:rPr>
              <a:t>Both types are highly specialized–they’re built for a very specific purpose.</a:t>
            </a:r>
            <a:endParaRPr>
              <a:latin typeface="Proxima Nova"/>
              <a:ea typeface="Proxima Nova"/>
              <a:cs typeface="Proxima Nova"/>
              <a:sym typeface="Proxima Nova"/>
            </a:endParaRPr>
          </a:p>
        </p:txBody>
      </p:sp>
      <p:pic>
        <p:nvPicPr>
          <p:cNvPr id="117" name="Google Shape;117;p16"/>
          <p:cNvPicPr preferRelativeResize="0"/>
          <p:nvPr/>
        </p:nvPicPr>
        <p:blipFill rotWithShape="1">
          <a:blip r:embed="rId3">
            <a:alphaModFix/>
          </a:blip>
          <a:srcRect b="2363" l="0" r="0" t="53366"/>
          <a:stretch/>
        </p:blipFill>
        <p:spPr>
          <a:xfrm>
            <a:off x="1319325" y="1601975"/>
            <a:ext cx="5135050" cy="3440350"/>
          </a:xfrm>
          <a:prstGeom prst="rect">
            <a:avLst/>
          </a:prstGeom>
          <a:noFill/>
          <a:ln>
            <a:noFill/>
          </a:ln>
        </p:spPr>
      </p:pic>
      <p:sp>
        <p:nvSpPr>
          <p:cNvPr id="118" name="Google Shape;118;p16"/>
          <p:cNvSpPr txBox="1"/>
          <p:nvPr/>
        </p:nvSpPr>
        <p:spPr>
          <a:xfrm>
            <a:off x="1391900" y="5102625"/>
            <a:ext cx="4989900" cy="63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latin typeface="Calibri"/>
                <a:ea typeface="Calibri"/>
                <a:cs typeface="Calibri"/>
                <a:sym typeface="Calibri"/>
              </a:rPr>
              <a:t>Type A - Peg-like Teeth</a:t>
            </a:r>
            <a:endParaRPr sz="2400">
              <a:latin typeface="Calibri"/>
              <a:ea typeface="Calibri"/>
              <a:cs typeface="Calibri"/>
              <a:sym typeface="Calibri"/>
            </a:endParaRPr>
          </a:p>
        </p:txBody>
      </p:sp>
      <p:pic>
        <p:nvPicPr>
          <p:cNvPr id="119" name="Google Shape;119;p16"/>
          <p:cNvPicPr preferRelativeResize="0"/>
          <p:nvPr/>
        </p:nvPicPr>
        <p:blipFill rotWithShape="1">
          <a:blip r:embed="rId4">
            <a:alphaModFix/>
          </a:blip>
          <a:srcRect b="0" l="21779" r="24271" t="0"/>
          <a:stretch/>
        </p:blipFill>
        <p:spPr>
          <a:xfrm rot="5400000">
            <a:off x="2823237" y="4451238"/>
            <a:ext cx="2127225" cy="5252850"/>
          </a:xfrm>
          <a:prstGeom prst="rect">
            <a:avLst/>
          </a:prstGeom>
          <a:noFill/>
          <a:ln>
            <a:noFill/>
          </a:ln>
        </p:spPr>
      </p:pic>
      <p:sp>
        <p:nvSpPr>
          <p:cNvPr id="120" name="Google Shape;120;p16"/>
          <p:cNvSpPr txBox="1"/>
          <p:nvPr/>
        </p:nvSpPr>
        <p:spPr>
          <a:xfrm>
            <a:off x="1391900" y="8141275"/>
            <a:ext cx="4989900" cy="63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latin typeface="Calibri"/>
                <a:ea typeface="Calibri"/>
                <a:cs typeface="Calibri"/>
                <a:sym typeface="Calibri"/>
              </a:rPr>
              <a:t>Type B - Spoon-like Teeth</a:t>
            </a:r>
            <a:endParaRPr sz="24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17"/>
          <p:cNvSpPr txBox="1"/>
          <p:nvPr/>
        </p:nvSpPr>
        <p:spPr>
          <a:xfrm>
            <a:off x="0" y="260495"/>
            <a:ext cx="7772400" cy="923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a:latin typeface="Proxima Nova"/>
              <a:ea typeface="Proxima Nova"/>
              <a:cs typeface="Proxima Nova"/>
              <a:sym typeface="Proxima Nova"/>
            </a:endParaRPr>
          </a:p>
        </p:txBody>
      </p:sp>
      <p:graphicFrame>
        <p:nvGraphicFramePr>
          <p:cNvPr id="126" name="Google Shape;126;p17"/>
          <p:cNvGraphicFramePr/>
          <p:nvPr/>
        </p:nvGraphicFramePr>
        <p:xfrm>
          <a:off x="413325" y="3653334"/>
          <a:ext cx="3000000" cy="3000000"/>
        </p:xfrm>
        <a:graphic>
          <a:graphicData uri="http://schemas.openxmlformats.org/drawingml/2006/table">
            <a:tbl>
              <a:tblPr bandRow="1" firstRow="1">
                <a:noFill/>
                <a:tableStyleId>{EFE3BBF9-6284-45DC-B8B2-7BB0A892D6F3}</a:tableStyleId>
              </a:tblPr>
              <a:tblGrid>
                <a:gridCol w="2349675"/>
                <a:gridCol w="2349675"/>
                <a:gridCol w="2349675"/>
              </a:tblGrid>
              <a:tr h="679750">
                <a:tc>
                  <a:txBody>
                    <a:bodyPr/>
                    <a:lstStyle/>
                    <a:p>
                      <a:pPr indent="0" lvl="0" marL="0" marR="0" rtl="0" algn="l">
                        <a:spcBef>
                          <a:spcPts val="0"/>
                        </a:spcBef>
                        <a:spcAft>
                          <a:spcPts val="0"/>
                        </a:spcAft>
                        <a:buNone/>
                      </a:pPr>
                      <a:r>
                        <a:t/>
                      </a:r>
                      <a:endParaRPr sz="1530">
                        <a:latin typeface="Proxima Nova"/>
                        <a:ea typeface="Proxima Nova"/>
                        <a:cs typeface="Proxima Nova"/>
                        <a:sym typeface="Proxima Nov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lstStyle/>
                    <a:p>
                      <a:pPr indent="0" lvl="0" marL="0" marR="0" rtl="0" algn="ctr">
                        <a:spcBef>
                          <a:spcPts val="0"/>
                        </a:spcBef>
                        <a:spcAft>
                          <a:spcPts val="0"/>
                        </a:spcAft>
                        <a:buNone/>
                      </a:pPr>
                      <a:r>
                        <a:rPr lang="en-US" sz="1530">
                          <a:solidFill>
                            <a:schemeClr val="dk1"/>
                          </a:solidFill>
                          <a:latin typeface="Proxima Nova"/>
                          <a:ea typeface="Proxima Nova"/>
                          <a:cs typeface="Proxima Nova"/>
                          <a:sym typeface="Proxima Nova"/>
                        </a:rPr>
                        <a:t>Peg-like Teeth</a:t>
                      </a:r>
                      <a:endParaRPr>
                        <a:latin typeface="Proxima Nova"/>
                        <a:ea typeface="Proxima Nova"/>
                        <a:cs typeface="Proxima Nova"/>
                        <a:sym typeface="Proxima Nov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lstStyle/>
                    <a:p>
                      <a:pPr indent="0" lvl="0" marL="0" marR="0" rtl="0" algn="ctr">
                        <a:spcBef>
                          <a:spcPts val="0"/>
                        </a:spcBef>
                        <a:spcAft>
                          <a:spcPts val="0"/>
                        </a:spcAft>
                        <a:buNone/>
                      </a:pPr>
                      <a:r>
                        <a:rPr lang="en-US" sz="1530">
                          <a:solidFill>
                            <a:schemeClr val="dk1"/>
                          </a:solidFill>
                          <a:latin typeface="Proxima Nova"/>
                          <a:ea typeface="Proxima Nova"/>
                          <a:cs typeface="Proxima Nova"/>
                          <a:sym typeface="Proxima Nova"/>
                        </a:rPr>
                        <a:t>Spoon-like Teeth</a:t>
                      </a:r>
                      <a:endParaRPr>
                        <a:latin typeface="Proxima Nova"/>
                        <a:ea typeface="Proxima Nova"/>
                        <a:cs typeface="Proxima Nova"/>
                        <a:sym typeface="Proxima Nov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r>
              <a:tr h="1376775">
                <a:tc>
                  <a:txBody>
                    <a:bodyPr/>
                    <a:lstStyle/>
                    <a:p>
                      <a:pPr indent="0" lvl="0" marL="0" marR="0" rtl="0" algn="ctr">
                        <a:spcBef>
                          <a:spcPts val="0"/>
                        </a:spcBef>
                        <a:spcAft>
                          <a:spcPts val="0"/>
                        </a:spcAft>
                        <a:buNone/>
                      </a:pPr>
                      <a:r>
                        <a:rPr lang="en-US" sz="1530">
                          <a:latin typeface="Proxima Nova"/>
                          <a:ea typeface="Proxima Nova"/>
                          <a:cs typeface="Proxima Nova"/>
                          <a:sym typeface="Proxima Nova"/>
                        </a:rPr>
                        <a:t>What does each style of tooth remind you of? </a:t>
                      </a:r>
                      <a:endParaRPr>
                        <a:latin typeface="Proxima Nova"/>
                        <a:ea typeface="Proxima Nova"/>
                        <a:cs typeface="Proxima Nova"/>
                        <a:sym typeface="Proxima Nova"/>
                      </a:endParaRPr>
                    </a:p>
                    <a:p>
                      <a:pPr indent="0" lvl="0" marL="0" marR="0" rtl="0" algn="l">
                        <a:spcBef>
                          <a:spcPts val="0"/>
                        </a:spcBef>
                        <a:spcAft>
                          <a:spcPts val="0"/>
                        </a:spcAft>
                        <a:buNone/>
                      </a:pPr>
                      <a:r>
                        <a:t/>
                      </a:r>
                      <a:endParaRPr sz="1530">
                        <a:latin typeface="Proxima Nova"/>
                        <a:ea typeface="Proxima Nova"/>
                        <a:cs typeface="Proxima Nova"/>
                        <a:sym typeface="Proxima Nov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t/>
                      </a:r>
                      <a:endParaRPr sz="1530">
                        <a:latin typeface="Proxima Nova"/>
                        <a:ea typeface="Proxima Nova"/>
                        <a:cs typeface="Proxima Nova"/>
                        <a:sym typeface="Proxima Nov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t/>
                      </a:r>
                      <a:endParaRPr sz="1530">
                        <a:latin typeface="Proxima Nova"/>
                        <a:ea typeface="Proxima Nova"/>
                        <a:cs typeface="Proxima Nova"/>
                        <a:sym typeface="Proxima Nov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r>
              <a:tr h="1376775">
                <a:tc>
                  <a:txBody>
                    <a:bodyPr/>
                    <a:lstStyle/>
                    <a:p>
                      <a:pPr indent="0" lvl="0" marL="0" marR="0" rtl="0" algn="ctr">
                        <a:spcBef>
                          <a:spcPts val="0"/>
                        </a:spcBef>
                        <a:spcAft>
                          <a:spcPts val="0"/>
                        </a:spcAft>
                        <a:buNone/>
                      </a:pPr>
                      <a:r>
                        <a:rPr lang="en-US" sz="1530">
                          <a:latin typeface="Proxima Nova"/>
                          <a:ea typeface="Proxima Nova"/>
                          <a:cs typeface="Proxima Nova"/>
                          <a:sym typeface="Proxima Nova"/>
                        </a:rPr>
                        <a:t>What do you think each tooth shape would be good for?</a:t>
                      </a:r>
                      <a:endParaRPr>
                        <a:latin typeface="Proxima Nova"/>
                        <a:ea typeface="Proxima Nova"/>
                        <a:cs typeface="Proxima Nova"/>
                        <a:sym typeface="Proxima Nova"/>
                      </a:endParaRPr>
                    </a:p>
                    <a:p>
                      <a:pPr indent="0" lvl="0" marL="0" marR="0" rtl="0" algn="l">
                        <a:spcBef>
                          <a:spcPts val="0"/>
                        </a:spcBef>
                        <a:spcAft>
                          <a:spcPts val="0"/>
                        </a:spcAft>
                        <a:buNone/>
                      </a:pPr>
                      <a:r>
                        <a:t/>
                      </a:r>
                      <a:endParaRPr sz="1530">
                        <a:latin typeface="Proxima Nova"/>
                        <a:ea typeface="Proxima Nova"/>
                        <a:cs typeface="Proxima Nova"/>
                        <a:sym typeface="Proxima Nov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F3F3"/>
                    </a:solidFill>
                  </a:tcPr>
                </a:tc>
                <a:tc>
                  <a:txBody>
                    <a:bodyPr/>
                    <a:lstStyle/>
                    <a:p>
                      <a:pPr indent="0" lvl="0" marL="0" marR="0" rtl="0" algn="l">
                        <a:spcBef>
                          <a:spcPts val="0"/>
                        </a:spcBef>
                        <a:spcAft>
                          <a:spcPts val="0"/>
                        </a:spcAft>
                        <a:buNone/>
                      </a:pPr>
                      <a:r>
                        <a:t/>
                      </a:r>
                      <a:endParaRPr sz="1530">
                        <a:latin typeface="Proxima Nova"/>
                        <a:ea typeface="Proxima Nova"/>
                        <a:cs typeface="Proxima Nova"/>
                        <a:sym typeface="Proxima Nov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F3F3"/>
                    </a:solidFill>
                  </a:tcPr>
                </a:tc>
                <a:tc>
                  <a:txBody>
                    <a:bodyPr/>
                    <a:lstStyle/>
                    <a:p>
                      <a:pPr indent="0" lvl="0" marL="0" marR="0" rtl="0" algn="l">
                        <a:spcBef>
                          <a:spcPts val="0"/>
                        </a:spcBef>
                        <a:spcAft>
                          <a:spcPts val="0"/>
                        </a:spcAft>
                        <a:buNone/>
                      </a:pPr>
                      <a:r>
                        <a:t/>
                      </a:r>
                      <a:endParaRPr sz="1530">
                        <a:latin typeface="Proxima Nova"/>
                        <a:ea typeface="Proxima Nova"/>
                        <a:cs typeface="Proxima Nova"/>
                        <a:sym typeface="Proxima Nov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F3F3"/>
                    </a:solidFill>
                  </a:tcPr>
                </a:tc>
              </a:tr>
              <a:tr h="1376775">
                <a:tc>
                  <a:txBody>
                    <a:bodyPr/>
                    <a:lstStyle/>
                    <a:p>
                      <a:pPr indent="0" lvl="0" marL="0" marR="0" rtl="0" algn="ctr">
                        <a:spcBef>
                          <a:spcPts val="0"/>
                        </a:spcBef>
                        <a:spcAft>
                          <a:spcPts val="0"/>
                        </a:spcAft>
                        <a:buNone/>
                      </a:pPr>
                      <a:r>
                        <a:rPr lang="en-US" sz="1530">
                          <a:latin typeface="Proxima Nova"/>
                          <a:ea typeface="Proxima Nova"/>
                          <a:cs typeface="Proxima Nova"/>
                          <a:sym typeface="Proxima Nova"/>
                        </a:rPr>
                        <a:t>What do you think each tooth shape would not do well?</a:t>
                      </a:r>
                      <a:endParaRPr>
                        <a:latin typeface="Proxima Nova"/>
                        <a:ea typeface="Proxima Nova"/>
                        <a:cs typeface="Proxima Nova"/>
                        <a:sym typeface="Proxima Nova"/>
                      </a:endParaRPr>
                    </a:p>
                    <a:p>
                      <a:pPr indent="0" lvl="0" marL="0" marR="0" rtl="0" algn="l">
                        <a:spcBef>
                          <a:spcPts val="0"/>
                        </a:spcBef>
                        <a:spcAft>
                          <a:spcPts val="0"/>
                        </a:spcAft>
                        <a:buNone/>
                      </a:pPr>
                      <a:r>
                        <a:t/>
                      </a:r>
                      <a:endParaRPr sz="1530">
                        <a:latin typeface="Proxima Nova"/>
                        <a:ea typeface="Proxima Nova"/>
                        <a:cs typeface="Proxima Nova"/>
                        <a:sym typeface="Proxima Nov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t/>
                      </a:r>
                      <a:endParaRPr sz="1530">
                        <a:latin typeface="Proxima Nova"/>
                        <a:ea typeface="Proxima Nova"/>
                        <a:cs typeface="Proxima Nova"/>
                        <a:sym typeface="Proxima Nov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t/>
                      </a:r>
                      <a:endParaRPr sz="1530">
                        <a:latin typeface="Proxima Nova"/>
                        <a:ea typeface="Proxima Nova"/>
                        <a:cs typeface="Proxima Nova"/>
                        <a:sym typeface="Proxima Nov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r>
              <a:tr h="1376775">
                <a:tc>
                  <a:txBody>
                    <a:bodyPr/>
                    <a:lstStyle/>
                    <a:p>
                      <a:pPr indent="0" lvl="0" marL="0" marR="0" rtl="0" algn="ctr">
                        <a:spcBef>
                          <a:spcPts val="0"/>
                        </a:spcBef>
                        <a:spcAft>
                          <a:spcPts val="0"/>
                        </a:spcAft>
                        <a:buNone/>
                      </a:pPr>
                      <a:r>
                        <a:rPr lang="en-US" sz="1530">
                          <a:latin typeface="Proxima Nova"/>
                          <a:ea typeface="Proxima Nova"/>
                          <a:cs typeface="Proxima Nova"/>
                          <a:sym typeface="Proxima Nova"/>
                        </a:rPr>
                        <a:t>How do you think sauropods used these teeth to eat plants more efficiently?</a:t>
                      </a:r>
                      <a:endParaRPr>
                        <a:latin typeface="Proxima Nova"/>
                        <a:ea typeface="Proxima Nova"/>
                        <a:cs typeface="Proxima Nova"/>
                        <a:sym typeface="Proxima Nova"/>
                      </a:endParaRPr>
                    </a:p>
                    <a:p>
                      <a:pPr indent="0" lvl="0" marL="0" marR="0" rtl="0" algn="l">
                        <a:spcBef>
                          <a:spcPts val="0"/>
                        </a:spcBef>
                        <a:spcAft>
                          <a:spcPts val="0"/>
                        </a:spcAft>
                        <a:buNone/>
                      </a:pPr>
                      <a:r>
                        <a:t/>
                      </a:r>
                      <a:endParaRPr sz="1530">
                        <a:latin typeface="Proxima Nova"/>
                        <a:ea typeface="Proxima Nova"/>
                        <a:cs typeface="Proxima Nova"/>
                        <a:sym typeface="Proxima Nov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F3F3"/>
                    </a:solidFill>
                  </a:tcPr>
                </a:tc>
                <a:tc>
                  <a:txBody>
                    <a:bodyPr/>
                    <a:lstStyle/>
                    <a:p>
                      <a:pPr indent="0" lvl="0" marL="0" marR="0" rtl="0" algn="l">
                        <a:spcBef>
                          <a:spcPts val="0"/>
                        </a:spcBef>
                        <a:spcAft>
                          <a:spcPts val="0"/>
                        </a:spcAft>
                        <a:buNone/>
                      </a:pPr>
                      <a:r>
                        <a:t/>
                      </a:r>
                      <a:endParaRPr sz="1530">
                        <a:latin typeface="Proxima Nova"/>
                        <a:ea typeface="Proxima Nova"/>
                        <a:cs typeface="Proxima Nova"/>
                        <a:sym typeface="Proxima Nov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F3F3"/>
                    </a:solidFill>
                  </a:tcPr>
                </a:tc>
                <a:tc>
                  <a:txBody>
                    <a:bodyPr/>
                    <a:lstStyle/>
                    <a:p>
                      <a:pPr indent="0" lvl="0" marL="0" marR="0" rtl="0" algn="l">
                        <a:spcBef>
                          <a:spcPts val="0"/>
                        </a:spcBef>
                        <a:spcAft>
                          <a:spcPts val="0"/>
                        </a:spcAft>
                        <a:buNone/>
                      </a:pPr>
                      <a:r>
                        <a:t/>
                      </a:r>
                      <a:endParaRPr sz="1530">
                        <a:latin typeface="Proxima Nova"/>
                        <a:ea typeface="Proxima Nova"/>
                        <a:cs typeface="Proxima Nova"/>
                        <a:sym typeface="Proxima Nov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F3F3"/>
                    </a:solidFill>
                  </a:tcPr>
                </a:tc>
              </a:tr>
            </a:tbl>
          </a:graphicData>
        </a:graphic>
      </p:graphicFrame>
      <p:sp>
        <p:nvSpPr>
          <p:cNvPr id="127" name="Google Shape;127;p17"/>
          <p:cNvSpPr txBox="1"/>
          <p:nvPr/>
        </p:nvSpPr>
        <p:spPr>
          <a:xfrm>
            <a:off x="150" y="3054575"/>
            <a:ext cx="77724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Proxima Nova"/>
                <a:ea typeface="Proxima Nova"/>
                <a:cs typeface="Proxima Nova"/>
                <a:sym typeface="Proxima Nova"/>
              </a:rPr>
              <a:t>Examine the sauropod tooth diagrams again, and fill in the table below.</a:t>
            </a:r>
            <a:endParaRPr sz="1800">
              <a:solidFill>
                <a:schemeClr val="dk1"/>
              </a:solidFill>
              <a:latin typeface="Proxima Nova"/>
              <a:ea typeface="Proxima Nova"/>
              <a:cs typeface="Proxima Nova"/>
              <a:sym typeface="Proxima Nova"/>
            </a:endParaRPr>
          </a:p>
        </p:txBody>
      </p:sp>
      <p:pic>
        <p:nvPicPr>
          <p:cNvPr id="128" name="Google Shape;128;p17"/>
          <p:cNvPicPr preferRelativeResize="0"/>
          <p:nvPr/>
        </p:nvPicPr>
        <p:blipFill rotWithShape="1">
          <a:blip r:embed="rId3">
            <a:alphaModFix/>
          </a:blip>
          <a:srcRect b="14904" l="10359" r="15483" t="62453"/>
          <a:stretch/>
        </p:blipFill>
        <p:spPr>
          <a:xfrm>
            <a:off x="544625" y="682825"/>
            <a:ext cx="3808025" cy="1759575"/>
          </a:xfrm>
          <a:prstGeom prst="rect">
            <a:avLst/>
          </a:prstGeom>
          <a:noFill/>
          <a:ln>
            <a:noFill/>
          </a:ln>
        </p:spPr>
      </p:pic>
      <p:pic>
        <p:nvPicPr>
          <p:cNvPr id="129" name="Google Shape;129;p17"/>
          <p:cNvPicPr preferRelativeResize="0"/>
          <p:nvPr/>
        </p:nvPicPr>
        <p:blipFill rotWithShape="1">
          <a:blip r:embed="rId4">
            <a:alphaModFix/>
          </a:blip>
          <a:srcRect b="52250" l="34097" r="24273" t="4751"/>
          <a:stretch/>
        </p:blipFill>
        <p:spPr>
          <a:xfrm>
            <a:off x="5278675" y="433338"/>
            <a:ext cx="1641450" cy="2258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pic>
        <p:nvPicPr>
          <p:cNvPr descr="Leather, Background, Structure, Orange, Brown" id="135" name="Google Shape;135;p18"/>
          <p:cNvPicPr preferRelativeResize="0"/>
          <p:nvPr/>
        </p:nvPicPr>
        <p:blipFill rotWithShape="1">
          <a:blip r:embed="rId3">
            <a:alphaModFix/>
          </a:blip>
          <a:srcRect b="0" l="0" r="48722" t="0"/>
          <a:stretch/>
        </p:blipFill>
        <p:spPr>
          <a:xfrm>
            <a:off x="1" y="1"/>
            <a:ext cx="7772401" cy="10058399"/>
          </a:xfrm>
          <a:prstGeom prst="rect">
            <a:avLst/>
          </a:prstGeom>
          <a:noFill/>
          <a:ln>
            <a:noFill/>
          </a:ln>
        </p:spPr>
      </p:pic>
      <p:pic>
        <p:nvPicPr>
          <p:cNvPr descr="Related image" id="136" name="Google Shape;136;p18"/>
          <p:cNvPicPr preferRelativeResize="0"/>
          <p:nvPr/>
        </p:nvPicPr>
        <p:blipFill rotWithShape="1">
          <a:blip r:embed="rId4">
            <a:alphaModFix/>
          </a:blip>
          <a:srcRect b="0" l="0" r="0" t="0"/>
          <a:stretch/>
        </p:blipFill>
        <p:spPr>
          <a:xfrm>
            <a:off x="272143" y="1759572"/>
            <a:ext cx="7228115" cy="2899513"/>
          </a:xfrm>
          <a:prstGeom prst="rect">
            <a:avLst/>
          </a:prstGeom>
          <a:noFill/>
          <a:ln>
            <a:noFill/>
          </a:ln>
          <a:effectLst>
            <a:outerShdw blurRad="50800" rotWithShape="0" algn="tl" dir="2700000" dist="38100">
              <a:srgbClr val="000000">
                <a:alpha val="40000"/>
              </a:srgbClr>
            </a:outerShdw>
          </a:effectLst>
        </p:spPr>
      </p:pic>
      <p:sp>
        <p:nvSpPr>
          <p:cNvPr id="137" name="Google Shape;137;p18"/>
          <p:cNvSpPr/>
          <p:nvPr/>
        </p:nvSpPr>
        <p:spPr>
          <a:xfrm>
            <a:off x="272143" y="2073763"/>
            <a:ext cx="7228115" cy="21236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400">
                <a:solidFill>
                  <a:schemeClr val="dk1"/>
                </a:solidFill>
                <a:latin typeface="Proxima Nova"/>
                <a:ea typeface="Proxima Nova"/>
                <a:cs typeface="Proxima Nova"/>
                <a:sym typeface="Proxima Nova"/>
              </a:rPr>
              <a:t>Activity </a:t>
            </a:r>
            <a:r>
              <a:rPr b="1" lang="en-US" sz="4400">
                <a:solidFill>
                  <a:schemeClr val="dk1"/>
                </a:solidFill>
                <a:latin typeface="Proxima Nova"/>
                <a:ea typeface="Proxima Nova"/>
                <a:cs typeface="Proxima Nova"/>
                <a:sym typeface="Proxima Nova"/>
              </a:rPr>
              <a:t>2:</a:t>
            </a:r>
            <a:endParaRPr b="1">
              <a:latin typeface="Proxima Nova"/>
              <a:ea typeface="Proxima Nova"/>
              <a:cs typeface="Proxima Nova"/>
              <a:sym typeface="Proxima Nova"/>
            </a:endParaRPr>
          </a:p>
          <a:p>
            <a:pPr indent="0" lvl="0" marL="0" marR="0" rtl="0" algn="ctr">
              <a:spcBef>
                <a:spcPts val="0"/>
              </a:spcBef>
              <a:spcAft>
                <a:spcPts val="0"/>
              </a:spcAft>
              <a:buNone/>
            </a:pPr>
            <a:r>
              <a:rPr b="1" lang="en-US" sz="4400">
                <a:solidFill>
                  <a:schemeClr val="dk1"/>
                </a:solidFill>
                <a:latin typeface="Proxima Nova"/>
                <a:ea typeface="Proxima Nova"/>
                <a:cs typeface="Proxima Nova"/>
                <a:sym typeface="Proxima Nova"/>
              </a:rPr>
              <a:t>Modern Animals</a:t>
            </a:r>
            <a:endParaRPr b="1">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19"/>
          <p:cNvSpPr txBox="1"/>
          <p:nvPr/>
        </p:nvSpPr>
        <p:spPr>
          <a:xfrm>
            <a:off x="315750" y="216575"/>
            <a:ext cx="7141200" cy="12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800">
                <a:solidFill>
                  <a:schemeClr val="dk1"/>
                </a:solidFill>
                <a:latin typeface="Proxima Nova"/>
                <a:ea typeface="Proxima Nova"/>
                <a:cs typeface="Proxima Nova"/>
                <a:sym typeface="Proxima Nova"/>
              </a:rPr>
              <a:t>Use your Paleontology Field Journal to answer questions, </a:t>
            </a:r>
            <a:endParaRPr i="1">
              <a:latin typeface="Proxima Nova"/>
              <a:ea typeface="Proxima Nova"/>
              <a:cs typeface="Proxima Nova"/>
              <a:sym typeface="Proxima Nova"/>
            </a:endParaRPr>
          </a:p>
          <a:p>
            <a:pPr indent="0" lvl="0" marL="0" marR="0" rtl="0" algn="l">
              <a:spcBef>
                <a:spcPts val="0"/>
              </a:spcBef>
              <a:spcAft>
                <a:spcPts val="0"/>
              </a:spcAft>
              <a:buNone/>
            </a:pPr>
            <a:r>
              <a:rPr i="1" lang="en-US" sz="1800">
                <a:solidFill>
                  <a:schemeClr val="dk1"/>
                </a:solidFill>
                <a:latin typeface="Proxima Nova"/>
                <a:ea typeface="Proxima Nova"/>
                <a:cs typeface="Proxima Nova"/>
                <a:sym typeface="Proxima Nova"/>
              </a:rPr>
              <a:t>make observations, and sketch specimens. </a:t>
            </a:r>
            <a:r>
              <a:rPr i="1" lang="en-US">
                <a:latin typeface="Proxima Nova"/>
                <a:ea typeface="Proxima Nova"/>
                <a:cs typeface="Proxima Nova"/>
                <a:sym typeface="Proxima Nova"/>
              </a:rPr>
              <a:t> </a:t>
            </a:r>
            <a:r>
              <a:rPr i="1" lang="en-US" sz="1800">
                <a:solidFill>
                  <a:schemeClr val="dk1"/>
                </a:solidFill>
                <a:latin typeface="Proxima Nova"/>
                <a:ea typeface="Proxima Nova"/>
                <a:cs typeface="Proxima Nova"/>
                <a:sym typeface="Proxima Nova"/>
              </a:rPr>
              <a:t>Remember, just like real paleontologists, your hypothesis and</a:t>
            </a:r>
            <a:r>
              <a:rPr i="1" lang="en-US" sz="1800">
                <a:solidFill>
                  <a:schemeClr val="dk1"/>
                </a:solidFill>
                <a:latin typeface="Proxima Nova"/>
                <a:ea typeface="Proxima Nova"/>
                <a:cs typeface="Proxima Nova"/>
                <a:sym typeface="Proxima Nova"/>
              </a:rPr>
              <a:t> experiment </a:t>
            </a:r>
            <a:r>
              <a:rPr i="1" lang="en-US" sz="1800">
                <a:solidFill>
                  <a:schemeClr val="dk1"/>
                </a:solidFill>
                <a:latin typeface="Proxima Nova"/>
                <a:ea typeface="Proxima Nova"/>
                <a:cs typeface="Proxima Nova"/>
                <a:sym typeface="Proxima Nova"/>
              </a:rPr>
              <a:t>will be based on evidence, so be sure to take good </a:t>
            </a:r>
            <a:r>
              <a:rPr i="1" lang="en-US" sz="1800">
                <a:solidFill>
                  <a:schemeClr val="dk1"/>
                </a:solidFill>
                <a:latin typeface="Proxima Nova"/>
                <a:ea typeface="Proxima Nova"/>
                <a:cs typeface="Proxima Nova"/>
                <a:sym typeface="Proxima Nova"/>
              </a:rPr>
              <a:t>notes!</a:t>
            </a:r>
            <a:endParaRPr i="1">
              <a:latin typeface="Proxima Nova"/>
              <a:ea typeface="Proxima Nova"/>
              <a:cs typeface="Proxima Nova"/>
              <a:sym typeface="Proxima Nova"/>
            </a:endParaRPr>
          </a:p>
        </p:txBody>
      </p:sp>
      <p:graphicFrame>
        <p:nvGraphicFramePr>
          <p:cNvPr id="143" name="Google Shape;143;p19"/>
          <p:cNvGraphicFramePr/>
          <p:nvPr/>
        </p:nvGraphicFramePr>
        <p:xfrm>
          <a:off x="914400" y="7640819"/>
          <a:ext cx="3000000" cy="3000000"/>
        </p:xfrm>
        <a:graphic>
          <a:graphicData uri="http://schemas.openxmlformats.org/drawingml/2006/table">
            <a:tbl>
              <a:tblPr>
                <a:noFill/>
                <a:tableStyleId>{C78E97E3-18C8-4391-AC5C-A340C66A3242}</a:tableStyleId>
              </a:tblPr>
              <a:tblGrid>
                <a:gridCol w="2971800"/>
                <a:gridCol w="2971800"/>
              </a:tblGrid>
              <a:tr h="139700">
                <a:tc>
                  <a:txBody>
                    <a:bodyPr/>
                    <a:lstStyle/>
                    <a:p>
                      <a:pPr indent="0" lvl="0" marL="0" marR="0" rtl="0" algn="ctr">
                        <a:spcBef>
                          <a:spcPts val="0"/>
                        </a:spcBef>
                        <a:spcAft>
                          <a:spcPts val="0"/>
                        </a:spcAft>
                        <a:buNone/>
                      </a:pPr>
                      <a:r>
                        <a:rPr b="1" i="0" lang="en-US" sz="1100" u="none" strike="noStrike">
                          <a:solidFill>
                            <a:srgbClr val="000000"/>
                          </a:solidFill>
                          <a:latin typeface="Proxima Nova"/>
                          <a:ea typeface="Proxima Nova"/>
                          <a:cs typeface="Proxima Nova"/>
                          <a:sym typeface="Proxima Nova"/>
                        </a:rPr>
                        <a:t>Animals with Foregut Fermentation Have:</a:t>
                      </a:r>
                      <a:endParaRPr sz="1530">
                        <a:latin typeface="Proxima Nova"/>
                        <a:ea typeface="Proxima Nova"/>
                        <a:cs typeface="Proxima Nova"/>
                        <a:sym typeface="Proxima Nov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100" u="none" strike="noStrike">
                          <a:solidFill>
                            <a:srgbClr val="000000"/>
                          </a:solidFill>
                          <a:latin typeface="Proxima Nova"/>
                          <a:ea typeface="Proxima Nova"/>
                          <a:cs typeface="Proxima Nova"/>
                          <a:sym typeface="Proxima Nova"/>
                        </a:rPr>
                        <a:t>Animals with Hindgut Fermentation Have:</a:t>
                      </a:r>
                      <a:endParaRPr sz="1530">
                        <a:latin typeface="Proxima Nova"/>
                        <a:ea typeface="Proxima Nova"/>
                        <a:cs typeface="Proxima Nova"/>
                        <a:sym typeface="Proxima Nov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700">
                <a:tc>
                  <a:txBody>
                    <a:bodyPr/>
                    <a:lstStyle/>
                    <a:p>
                      <a:pPr indent="0" lvl="0" marL="0" marR="0" rtl="0" algn="l">
                        <a:spcBef>
                          <a:spcPts val="0"/>
                        </a:spcBef>
                        <a:spcAft>
                          <a:spcPts val="0"/>
                        </a:spcAft>
                        <a:buNone/>
                      </a:pPr>
                      <a:r>
                        <a:rPr i="0" lang="en-US" sz="1100" u="none" strike="noStrike">
                          <a:solidFill>
                            <a:srgbClr val="000000"/>
                          </a:solidFill>
                          <a:latin typeface="Proxima Nova"/>
                          <a:ea typeface="Proxima Nova"/>
                          <a:cs typeface="Proxima Nova"/>
                          <a:sym typeface="Proxima Nova"/>
                        </a:rPr>
                        <a:t>Teethor gizzards that are great at breaking down food</a:t>
                      </a:r>
                      <a:endParaRPr sz="1530">
                        <a:latin typeface="Proxima Nova"/>
                        <a:ea typeface="Proxima Nova"/>
                        <a:cs typeface="Proxima Nova"/>
                        <a:sym typeface="Proxima Nov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i="0" lang="en-US" sz="1100" u="none" strike="noStrike">
                          <a:solidFill>
                            <a:srgbClr val="000000"/>
                          </a:solidFill>
                          <a:latin typeface="Proxima Nova"/>
                          <a:ea typeface="Proxima Nova"/>
                          <a:cs typeface="Proxima Nova"/>
                          <a:sym typeface="Proxima Nova"/>
                        </a:rPr>
                        <a:t>Teeth that roughly chop f</a:t>
                      </a:r>
                      <a:r>
                        <a:rPr i="0" lang="en-US" sz="1100" u="none" strike="noStrike">
                          <a:solidFill>
                            <a:srgbClr val="000000"/>
                          </a:solidFill>
                          <a:latin typeface="Proxima Nova"/>
                          <a:ea typeface="Proxima Nova"/>
                          <a:cs typeface="Proxima Nova"/>
                          <a:sym typeface="Proxima Nova"/>
                        </a:rPr>
                        <a:t>ood so </a:t>
                      </a:r>
                      <a:r>
                        <a:rPr i="0" lang="en-US" sz="1100" u="none" strike="noStrike">
                          <a:solidFill>
                            <a:srgbClr val="000000"/>
                          </a:solidFill>
                          <a:latin typeface="Proxima Nova"/>
                          <a:ea typeface="Proxima Nova"/>
                          <a:cs typeface="Proxima Nova"/>
                          <a:sym typeface="Proxima Nova"/>
                        </a:rPr>
                        <a:t>that </a:t>
                      </a:r>
                      <a:r>
                        <a:rPr i="0" lang="en-US" sz="1100" u="none" strike="noStrike">
                          <a:solidFill>
                            <a:srgbClr val="000000"/>
                          </a:solidFill>
                          <a:latin typeface="Proxima Nova"/>
                          <a:ea typeface="Proxima Nova"/>
                          <a:cs typeface="Proxima Nova"/>
                          <a:sym typeface="Proxima Nova"/>
                        </a:rPr>
                        <a:t>animals can eat a larger amount of food at once</a:t>
                      </a:r>
                      <a:endParaRPr sz="1530">
                        <a:latin typeface="Proxima Nova"/>
                        <a:ea typeface="Proxima Nova"/>
                        <a:cs typeface="Proxima Nova"/>
                        <a:sym typeface="Proxima Nov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700">
                <a:tc>
                  <a:txBody>
                    <a:bodyPr/>
                    <a:lstStyle/>
                    <a:p>
                      <a:pPr indent="0" lvl="0" marL="0" marR="0" rtl="0" algn="l">
                        <a:spcBef>
                          <a:spcPts val="0"/>
                        </a:spcBef>
                        <a:spcAft>
                          <a:spcPts val="0"/>
                        </a:spcAft>
                        <a:buNone/>
                      </a:pPr>
                      <a:r>
                        <a:rPr i="0" lang="en-US" sz="1100" u="none" strike="noStrike">
                          <a:solidFill>
                            <a:srgbClr val="000000"/>
                          </a:solidFill>
                          <a:latin typeface="Proxima Nova"/>
                          <a:ea typeface="Proxima Nova"/>
                          <a:cs typeface="Proxima Nova"/>
                          <a:sym typeface="Proxima Nova"/>
                        </a:rPr>
                        <a:t>Large/Long/Complex Foregut (Esophagus and Stomach)</a:t>
                      </a:r>
                      <a:endParaRPr sz="1530">
                        <a:latin typeface="Proxima Nova"/>
                        <a:ea typeface="Proxima Nova"/>
                        <a:cs typeface="Proxima Nova"/>
                        <a:sym typeface="Proxima Nov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i="0" lang="en-US" sz="1100" u="none" strike="noStrike">
                          <a:solidFill>
                            <a:srgbClr val="000000"/>
                          </a:solidFill>
                          <a:latin typeface="Proxima Nova"/>
                          <a:ea typeface="Proxima Nova"/>
                          <a:cs typeface="Proxima Nova"/>
                          <a:sym typeface="Proxima Nova"/>
                        </a:rPr>
                        <a:t>Small/Short/Simple Foregut (Esophagus and Stomach)</a:t>
                      </a:r>
                      <a:endParaRPr sz="1530">
                        <a:latin typeface="Proxima Nova"/>
                        <a:ea typeface="Proxima Nova"/>
                        <a:cs typeface="Proxima Nova"/>
                        <a:sym typeface="Proxima Nov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700">
                <a:tc>
                  <a:txBody>
                    <a:bodyPr/>
                    <a:lstStyle/>
                    <a:p>
                      <a:pPr indent="0" lvl="0" marL="0" marR="0" rtl="0" algn="l">
                        <a:spcBef>
                          <a:spcPts val="0"/>
                        </a:spcBef>
                        <a:spcAft>
                          <a:spcPts val="0"/>
                        </a:spcAft>
                        <a:buNone/>
                      </a:pPr>
                      <a:r>
                        <a:rPr i="0" lang="en-US" sz="1100" u="none" strike="noStrike">
                          <a:solidFill>
                            <a:srgbClr val="000000"/>
                          </a:solidFill>
                          <a:latin typeface="Proxima Nova"/>
                          <a:ea typeface="Proxima Nova"/>
                          <a:cs typeface="Proxima Nova"/>
                          <a:sym typeface="Proxima Nova"/>
                        </a:rPr>
                        <a:t>Simple Hindgut (Intestines, Colon, Rectum)</a:t>
                      </a:r>
                      <a:endParaRPr sz="1530">
                        <a:latin typeface="Proxima Nova"/>
                        <a:ea typeface="Proxima Nova"/>
                        <a:cs typeface="Proxima Nova"/>
                        <a:sym typeface="Proxima Nov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i="0" lang="en-US" sz="1100" u="none" strike="noStrike">
                          <a:solidFill>
                            <a:srgbClr val="000000"/>
                          </a:solidFill>
                          <a:latin typeface="Proxima Nova"/>
                          <a:ea typeface="Proxima Nova"/>
                          <a:cs typeface="Proxima Nova"/>
                          <a:sym typeface="Proxima Nova"/>
                        </a:rPr>
                        <a:t>Large/Long/Complex Hindgut (Intestines, Colon, Rectum)</a:t>
                      </a:r>
                      <a:endParaRPr sz="1530">
                        <a:latin typeface="Proxima Nova"/>
                        <a:ea typeface="Proxima Nova"/>
                        <a:cs typeface="Proxima Nova"/>
                        <a:sym typeface="Proxima Nov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44" name="Google Shape;144;p19"/>
          <p:cNvSpPr/>
          <p:nvPr/>
        </p:nvSpPr>
        <p:spPr>
          <a:xfrm>
            <a:off x="914400" y="5027613"/>
            <a:ext cx="77724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45" name="Google Shape;145;p19"/>
          <p:cNvSpPr txBox="1"/>
          <p:nvPr/>
        </p:nvSpPr>
        <p:spPr>
          <a:xfrm>
            <a:off x="315684" y="1759941"/>
            <a:ext cx="7140900" cy="5909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Proxima Nova"/>
                <a:ea typeface="Proxima Nova"/>
                <a:cs typeface="Proxima Nova"/>
                <a:sym typeface="Proxima Nova"/>
              </a:rPr>
              <a:t>Though we know how human digestive systems work, the digestive system of a sauropod would have looked slightly different</a:t>
            </a:r>
            <a:r>
              <a:rPr lang="en-US">
                <a:solidFill>
                  <a:schemeClr val="dk1"/>
                </a:solidFill>
                <a:latin typeface="Proxima Nova"/>
                <a:ea typeface="Proxima Nova"/>
                <a:cs typeface="Proxima Nova"/>
                <a:sym typeface="Proxima Nova"/>
              </a:rPr>
              <a:t> </a:t>
            </a:r>
            <a:r>
              <a:rPr lang="en-US" sz="1400">
                <a:solidFill>
                  <a:schemeClr val="dk1"/>
                </a:solidFill>
                <a:latin typeface="Proxima Nova"/>
                <a:ea typeface="Proxima Nova"/>
                <a:cs typeface="Proxima Nova"/>
                <a:sym typeface="Proxima Nova"/>
              </a:rPr>
              <a:t>for one </a:t>
            </a:r>
            <a:r>
              <a:rPr lang="en-US">
                <a:solidFill>
                  <a:schemeClr val="dk1"/>
                </a:solidFill>
                <a:latin typeface="Proxima Nova"/>
                <a:ea typeface="Proxima Nova"/>
                <a:cs typeface="Proxima Nova"/>
                <a:sym typeface="Proxima Nova"/>
              </a:rPr>
              <a:t>primary </a:t>
            </a:r>
            <a:r>
              <a:rPr lang="en-US" sz="1400">
                <a:solidFill>
                  <a:schemeClr val="dk1"/>
                </a:solidFill>
                <a:latin typeface="Proxima Nova"/>
                <a:ea typeface="Proxima Nova"/>
                <a:cs typeface="Proxima Nova"/>
                <a:sym typeface="Proxima Nova"/>
              </a:rPr>
              <a:t>reason - sauropods eat only plants! All plants contain a compound called </a:t>
            </a:r>
            <a:r>
              <a:rPr i="1" lang="en-US" sz="1400">
                <a:solidFill>
                  <a:schemeClr val="dk1"/>
                </a:solidFill>
                <a:latin typeface="Proxima Nova"/>
                <a:ea typeface="Proxima Nova"/>
                <a:cs typeface="Proxima Nova"/>
                <a:sym typeface="Proxima Nova"/>
              </a:rPr>
              <a:t>cellulose</a:t>
            </a:r>
            <a:r>
              <a:rPr lang="en-US" sz="1400">
                <a:solidFill>
                  <a:schemeClr val="dk1"/>
                </a:solidFill>
                <a:latin typeface="Proxima Nova"/>
                <a:ea typeface="Proxima Nova"/>
                <a:cs typeface="Proxima Nova"/>
                <a:sym typeface="Proxima Nova"/>
              </a:rPr>
              <a:t> in their cell walls that is very difficult to </a:t>
            </a:r>
            <a:r>
              <a:rPr lang="en-US" sz="1400">
                <a:solidFill>
                  <a:schemeClr val="dk1"/>
                </a:solidFill>
                <a:latin typeface="Proxima Nova"/>
                <a:ea typeface="Proxima Nova"/>
                <a:cs typeface="Proxima Nova"/>
                <a:sym typeface="Proxima Nova"/>
              </a:rPr>
              <a:t>digest.</a:t>
            </a:r>
            <a:r>
              <a:rPr lang="en-US" sz="1400">
                <a:solidFill>
                  <a:schemeClr val="dk1"/>
                </a:solidFill>
                <a:latin typeface="Proxima Nova"/>
                <a:ea typeface="Proxima Nova"/>
                <a:cs typeface="Proxima Nova"/>
                <a:sym typeface="Proxima Nova"/>
              </a:rPr>
              <a:t> Most herbivores use a mix of </a:t>
            </a:r>
            <a:r>
              <a:rPr i="1" lang="en-US" sz="1400">
                <a:solidFill>
                  <a:schemeClr val="dk1"/>
                </a:solidFill>
                <a:latin typeface="Proxima Nova"/>
                <a:ea typeface="Proxima Nova"/>
                <a:cs typeface="Proxima Nova"/>
                <a:sym typeface="Proxima Nova"/>
              </a:rPr>
              <a:t>mechanical digestion</a:t>
            </a:r>
            <a:r>
              <a:rPr i="1" lang="en-US">
                <a:solidFill>
                  <a:schemeClr val="dk1"/>
                </a:solidFill>
                <a:latin typeface="Proxima Nova"/>
                <a:ea typeface="Proxima Nova"/>
                <a:cs typeface="Proxima Nova"/>
                <a:sym typeface="Proxima Nova"/>
              </a:rPr>
              <a:t>, </a:t>
            </a:r>
            <a:r>
              <a:rPr lang="en-US" sz="1400">
                <a:solidFill>
                  <a:schemeClr val="dk1"/>
                </a:solidFill>
                <a:latin typeface="Proxima Nova"/>
                <a:ea typeface="Proxima Nova"/>
                <a:cs typeface="Proxima Nova"/>
                <a:sym typeface="Proxima Nova"/>
              </a:rPr>
              <a:t>physically breaking down their food with chewing or grinding</a:t>
            </a:r>
            <a:r>
              <a:rPr lang="en-US">
                <a:solidFill>
                  <a:schemeClr val="dk1"/>
                </a:solidFill>
                <a:latin typeface="Proxima Nova"/>
                <a:ea typeface="Proxima Nova"/>
                <a:cs typeface="Proxima Nova"/>
                <a:sym typeface="Proxima Nova"/>
              </a:rPr>
              <a:t>, </a:t>
            </a:r>
            <a:r>
              <a:rPr lang="en-US" sz="1400">
                <a:solidFill>
                  <a:schemeClr val="dk1"/>
                </a:solidFill>
                <a:latin typeface="Proxima Nova"/>
                <a:ea typeface="Proxima Nova"/>
                <a:cs typeface="Proxima Nova"/>
                <a:sym typeface="Proxima Nova"/>
              </a:rPr>
              <a:t>and </a:t>
            </a:r>
            <a:r>
              <a:rPr i="1" lang="en-US" sz="1400">
                <a:solidFill>
                  <a:schemeClr val="dk1"/>
                </a:solidFill>
                <a:latin typeface="Proxima Nova"/>
                <a:ea typeface="Proxima Nova"/>
                <a:cs typeface="Proxima Nova"/>
                <a:sym typeface="Proxima Nova"/>
              </a:rPr>
              <a:t>chemical digestion</a:t>
            </a:r>
            <a:r>
              <a:rPr lang="en-US">
                <a:solidFill>
                  <a:schemeClr val="dk1"/>
                </a:solidFill>
                <a:latin typeface="Proxima Nova"/>
                <a:ea typeface="Proxima Nova"/>
                <a:cs typeface="Proxima Nova"/>
                <a:sym typeface="Proxima Nova"/>
              </a:rPr>
              <a:t>, </a:t>
            </a:r>
            <a:r>
              <a:rPr lang="en-US" sz="1400">
                <a:solidFill>
                  <a:schemeClr val="dk1"/>
                </a:solidFill>
                <a:latin typeface="Proxima Nova"/>
                <a:ea typeface="Proxima Nova"/>
                <a:cs typeface="Proxima Nova"/>
                <a:sym typeface="Proxima Nova"/>
              </a:rPr>
              <a:t>using chemicals, like the acid in their stomachs, to </a:t>
            </a:r>
            <a:r>
              <a:rPr lang="en-US" sz="1400">
                <a:solidFill>
                  <a:schemeClr val="dk1"/>
                </a:solidFill>
                <a:latin typeface="Proxima Nova"/>
                <a:ea typeface="Proxima Nova"/>
                <a:cs typeface="Proxima Nova"/>
                <a:sym typeface="Proxima Nova"/>
              </a:rPr>
              <a:t>break </a:t>
            </a:r>
            <a:r>
              <a:rPr lang="en-US">
                <a:solidFill>
                  <a:schemeClr val="dk1"/>
                </a:solidFill>
                <a:latin typeface="Proxima Nova"/>
                <a:ea typeface="Proxima Nova"/>
                <a:cs typeface="Proxima Nova"/>
                <a:sym typeface="Proxima Nova"/>
              </a:rPr>
              <a:t>the food down further.</a:t>
            </a:r>
            <a:r>
              <a:rPr lang="en-US" sz="1400">
                <a:solidFill>
                  <a:schemeClr val="dk1"/>
                </a:solidFill>
                <a:latin typeface="Proxima Nova"/>
                <a:ea typeface="Proxima Nova"/>
                <a:cs typeface="Proxima Nova"/>
                <a:sym typeface="Proxima Nova"/>
              </a:rPr>
              <a:t>. </a:t>
            </a:r>
            <a:endParaRPr>
              <a:latin typeface="Proxima Nova"/>
              <a:ea typeface="Proxima Nova"/>
              <a:cs typeface="Proxima Nova"/>
              <a:sym typeface="Proxima Nova"/>
            </a:endParaRPr>
          </a:p>
          <a:p>
            <a:pPr indent="0" lvl="0" marL="0" marR="0" rtl="0" algn="l">
              <a:spcBef>
                <a:spcPts val="0"/>
              </a:spcBef>
              <a:spcAft>
                <a:spcPts val="0"/>
              </a:spcAft>
              <a:buNone/>
            </a:pPr>
            <a:br>
              <a:rPr lang="en-US" sz="1400">
                <a:solidFill>
                  <a:schemeClr val="dk1"/>
                </a:solidFill>
                <a:latin typeface="Proxima Nova"/>
                <a:ea typeface="Proxima Nova"/>
                <a:cs typeface="Proxima Nova"/>
                <a:sym typeface="Proxima Nova"/>
              </a:rPr>
            </a:br>
            <a:r>
              <a:rPr lang="en-US" sz="1400">
                <a:solidFill>
                  <a:schemeClr val="dk1"/>
                </a:solidFill>
                <a:latin typeface="Proxima Nova"/>
                <a:ea typeface="Proxima Nova"/>
                <a:cs typeface="Proxima Nova"/>
                <a:sym typeface="Proxima Nova"/>
              </a:rPr>
              <a:t>But stomach acid and chewing alone aren’t enough to digest cellulose. </a:t>
            </a:r>
            <a:r>
              <a:rPr lang="en-US" sz="1400">
                <a:solidFill>
                  <a:schemeClr val="dk1"/>
                </a:solidFill>
                <a:latin typeface="Proxima Nova"/>
                <a:ea typeface="Proxima Nova"/>
                <a:cs typeface="Proxima Nova"/>
                <a:sym typeface="Proxima Nova"/>
              </a:rPr>
              <a:t>T</a:t>
            </a:r>
            <a:r>
              <a:rPr lang="en-US" sz="1400">
                <a:solidFill>
                  <a:schemeClr val="dk1"/>
                </a:solidFill>
                <a:latin typeface="Proxima Nova"/>
                <a:ea typeface="Proxima Nova"/>
                <a:cs typeface="Proxima Nova"/>
                <a:sym typeface="Proxima Nova"/>
              </a:rPr>
              <a:t>o help break down</a:t>
            </a:r>
            <a:r>
              <a:rPr lang="en-US" sz="1400">
                <a:solidFill>
                  <a:schemeClr val="dk1"/>
                </a:solidFill>
                <a:latin typeface="Proxima Nova"/>
                <a:ea typeface="Proxima Nova"/>
                <a:cs typeface="Proxima Nova"/>
                <a:sym typeface="Proxima Nova"/>
              </a:rPr>
              <a:t> food</a:t>
            </a:r>
            <a:r>
              <a:rPr lang="en-US" sz="1400">
                <a:solidFill>
                  <a:schemeClr val="dk1"/>
                </a:solidFill>
                <a:latin typeface="Proxima Nova"/>
                <a:ea typeface="Proxima Nova"/>
                <a:cs typeface="Proxima Nova"/>
                <a:sym typeface="Proxima Nova"/>
              </a:rPr>
              <a:t>, all herbivores </a:t>
            </a:r>
            <a:r>
              <a:rPr lang="en-US" sz="1400">
                <a:solidFill>
                  <a:schemeClr val="dk1"/>
                </a:solidFill>
                <a:latin typeface="Proxima Nova"/>
                <a:ea typeface="Proxima Nova"/>
                <a:cs typeface="Proxima Nova"/>
                <a:sym typeface="Proxima Nova"/>
              </a:rPr>
              <a:t>have a stage i</a:t>
            </a:r>
            <a:r>
              <a:rPr lang="en-US" sz="1400">
                <a:solidFill>
                  <a:schemeClr val="dk1"/>
                </a:solidFill>
                <a:latin typeface="Proxima Nova"/>
                <a:ea typeface="Proxima Nova"/>
                <a:cs typeface="Proxima Nova"/>
                <a:sym typeface="Proxima Nova"/>
              </a:rPr>
              <a:t>n their digestion called </a:t>
            </a:r>
            <a:r>
              <a:rPr i="1" lang="en-US" sz="1400">
                <a:solidFill>
                  <a:schemeClr val="dk1"/>
                </a:solidFill>
                <a:latin typeface="Proxima Nova"/>
                <a:ea typeface="Proxima Nova"/>
                <a:cs typeface="Proxima Nova"/>
                <a:sym typeface="Proxima Nova"/>
              </a:rPr>
              <a:t>fermentation, </a:t>
            </a:r>
            <a:r>
              <a:rPr lang="en-US" sz="1400">
                <a:solidFill>
                  <a:schemeClr val="dk1"/>
                </a:solidFill>
                <a:latin typeface="Proxima Nova"/>
                <a:ea typeface="Proxima Nova"/>
                <a:cs typeface="Proxima Nova"/>
                <a:sym typeface="Proxima Nova"/>
              </a:rPr>
              <a:t>where specialized gut bacteria break the cellulose into usable parts for an herbivore to absorb. There are two different types of this fermentation</a:t>
            </a:r>
            <a:r>
              <a:rPr lang="en-US">
                <a:solidFill>
                  <a:schemeClr val="dk1"/>
                </a:solidFill>
                <a:latin typeface="Proxima Nova"/>
                <a:ea typeface="Proxima Nova"/>
                <a:cs typeface="Proxima Nova"/>
                <a:sym typeface="Proxima Nova"/>
              </a:rPr>
              <a:t>,</a:t>
            </a:r>
            <a:r>
              <a:rPr lang="en-US" sz="1400">
                <a:solidFill>
                  <a:schemeClr val="dk1"/>
                </a:solidFill>
                <a:latin typeface="Proxima Nova"/>
                <a:ea typeface="Proxima Nova"/>
                <a:cs typeface="Proxima Nova"/>
                <a:sym typeface="Proxima Nova"/>
              </a:rPr>
              <a:t> </a:t>
            </a:r>
            <a:r>
              <a:rPr i="1" lang="en-US" sz="1400" u="sng">
                <a:solidFill>
                  <a:schemeClr val="hlink"/>
                </a:solidFill>
                <a:latin typeface="Proxima Nova"/>
                <a:ea typeface="Proxima Nova"/>
                <a:cs typeface="Proxima Nova"/>
                <a:sym typeface="Proxima Nova"/>
                <a:hlinkClick r:id="rId3"/>
              </a:rPr>
              <a:t>foregut fermentation</a:t>
            </a:r>
            <a:r>
              <a:rPr i="1" lang="en-US" sz="1400">
                <a:solidFill>
                  <a:schemeClr val="dk1"/>
                </a:solidFill>
                <a:latin typeface="Proxima Nova"/>
                <a:ea typeface="Proxima Nova"/>
                <a:cs typeface="Proxima Nova"/>
                <a:sym typeface="Proxima Nova"/>
              </a:rPr>
              <a:t>,</a:t>
            </a:r>
            <a:r>
              <a:rPr lang="en-US" sz="1400">
                <a:solidFill>
                  <a:schemeClr val="dk1"/>
                </a:solidFill>
                <a:latin typeface="Proxima Nova"/>
                <a:ea typeface="Proxima Nova"/>
                <a:cs typeface="Proxima Nova"/>
                <a:sym typeface="Proxima Nova"/>
              </a:rPr>
              <a:t> which occurs be</a:t>
            </a:r>
            <a:r>
              <a:rPr i="1" lang="en-US" sz="1400">
                <a:solidFill>
                  <a:schemeClr val="dk1"/>
                </a:solidFill>
                <a:latin typeface="Proxima Nova"/>
                <a:ea typeface="Proxima Nova"/>
                <a:cs typeface="Proxima Nova"/>
                <a:sym typeface="Proxima Nova"/>
              </a:rPr>
              <a:t>fore</a:t>
            </a:r>
            <a:r>
              <a:rPr lang="en-US" sz="1400">
                <a:solidFill>
                  <a:schemeClr val="dk1"/>
                </a:solidFill>
                <a:latin typeface="Proxima Nova"/>
                <a:ea typeface="Proxima Nova"/>
                <a:cs typeface="Proxima Nova"/>
                <a:sym typeface="Proxima Nova"/>
              </a:rPr>
              <a:t> food enters the stomach, and </a:t>
            </a:r>
            <a:r>
              <a:rPr i="1" lang="en-US" sz="1400" u="sng">
                <a:solidFill>
                  <a:schemeClr val="hlink"/>
                </a:solidFill>
                <a:latin typeface="Proxima Nova"/>
                <a:ea typeface="Proxima Nova"/>
                <a:cs typeface="Proxima Nova"/>
                <a:sym typeface="Proxima Nova"/>
                <a:hlinkClick r:id="rId4"/>
              </a:rPr>
              <a:t>hindgut fermentation</a:t>
            </a:r>
            <a:r>
              <a:rPr lang="en-US" sz="1400">
                <a:solidFill>
                  <a:schemeClr val="dk1"/>
                </a:solidFill>
                <a:latin typeface="Proxima Nova"/>
                <a:ea typeface="Proxima Nova"/>
                <a:cs typeface="Proxima Nova"/>
                <a:sym typeface="Proxima Nova"/>
              </a:rPr>
              <a:t>, which occurs after (or be</a:t>
            </a:r>
            <a:r>
              <a:rPr i="1" lang="en-US" sz="1400">
                <a:solidFill>
                  <a:schemeClr val="dk1"/>
                </a:solidFill>
                <a:latin typeface="Proxima Nova"/>
                <a:ea typeface="Proxima Nova"/>
                <a:cs typeface="Proxima Nova"/>
                <a:sym typeface="Proxima Nova"/>
              </a:rPr>
              <a:t>hind</a:t>
            </a:r>
            <a:r>
              <a:rPr lang="en-US" sz="1400">
                <a:solidFill>
                  <a:schemeClr val="dk1"/>
                </a:solidFill>
                <a:latin typeface="Proxima Nova"/>
                <a:ea typeface="Proxima Nova"/>
                <a:cs typeface="Proxima Nova"/>
                <a:sym typeface="Proxima Nova"/>
              </a:rPr>
              <a:t>) the stomach. Fermentation takes a long time, </a:t>
            </a:r>
            <a:r>
              <a:rPr lang="en-US" sz="1400">
                <a:solidFill>
                  <a:schemeClr val="dk1"/>
                </a:solidFill>
                <a:latin typeface="Proxima Nova"/>
                <a:ea typeface="Proxima Nova"/>
                <a:cs typeface="Proxima Nova"/>
                <a:sym typeface="Proxima Nova"/>
              </a:rPr>
              <a:t>so the area where it takes place</a:t>
            </a:r>
            <a:r>
              <a:rPr lang="en-US">
                <a:solidFill>
                  <a:schemeClr val="dk1"/>
                </a:solidFill>
                <a:latin typeface="Proxima Nova"/>
                <a:ea typeface="Proxima Nova"/>
                <a:cs typeface="Proxima Nova"/>
                <a:sym typeface="Proxima Nova"/>
              </a:rPr>
              <a:t> </a:t>
            </a:r>
            <a:r>
              <a:rPr lang="en-US" sz="1400">
                <a:solidFill>
                  <a:schemeClr val="dk1"/>
                </a:solidFill>
                <a:latin typeface="Proxima Nova"/>
                <a:ea typeface="Proxima Nova"/>
                <a:cs typeface="Proxima Nova"/>
                <a:sym typeface="Proxima Nova"/>
              </a:rPr>
              <a:t> tends</a:t>
            </a:r>
            <a:r>
              <a:rPr lang="en-US" sz="1400">
                <a:solidFill>
                  <a:schemeClr val="dk1"/>
                </a:solidFill>
                <a:latin typeface="Proxima Nova"/>
                <a:ea typeface="Proxima Nova"/>
                <a:cs typeface="Proxima Nova"/>
                <a:sym typeface="Proxima Nova"/>
              </a:rPr>
              <a:t> to be</a:t>
            </a:r>
            <a:r>
              <a:rPr lang="en-US" sz="1400">
                <a:solidFill>
                  <a:schemeClr val="dk1"/>
                </a:solidFill>
                <a:latin typeface="Proxima Nova"/>
                <a:ea typeface="Proxima Nova"/>
                <a:cs typeface="Proxima Nova"/>
                <a:sym typeface="Proxima Nova"/>
              </a:rPr>
              <a:t> </a:t>
            </a:r>
            <a:r>
              <a:rPr i="1" lang="en-US" sz="1400">
                <a:solidFill>
                  <a:schemeClr val="dk1"/>
                </a:solidFill>
                <a:latin typeface="Proxima Nova"/>
                <a:ea typeface="Proxima Nova"/>
                <a:cs typeface="Proxima Nova"/>
                <a:sym typeface="Proxima Nova"/>
              </a:rPr>
              <a:t>big</a:t>
            </a:r>
            <a:r>
              <a:rPr lang="en-US">
                <a:solidFill>
                  <a:schemeClr val="dk1"/>
                </a:solidFill>
                <a:latin typeface="Proxima Nova"/>
                <a:ea typeface="Proxima Nova"/>
                <a:cs typeface="Proxima Nova"/>
                <a:sym typeface="Proxima Nova"/>
              </a:rPr>
              <a:t>,</a:t>
            </a:r>
            <a:r>
              <a:rPr lang="en-US" sz="1400">
                <a:solidFill>
                  <a:schemeClr val="dk1"/>
                </a:solidFill>
                <a:latin typeface="Proxima Nova"/>
                <a:ea typeface="Proxima Nova"/>
                <a:cs typeface="Proxima Nova"/>
                <a:sym typeface="Proxima Nova"/>
              </a:rPr>
              <a:t> in the form of </a:t>
            </a:r>
            <a:r>
              <a:rPr lang="en-US" sz="1400">
                <a:solidFill>
                  <a:schemeClr val="dk1"/>
                </a:solidFill>
                <a:latin typeface="Proxima Nova"/>
                <a:ea typeface="Proxima Nova"/>
                <a:cs typeface="Proxima Nova"/>
                <a:sym typeface="Proxima Nova"/>
              </a:rPr>
              <a:t>organs that are either very large, very long, or very </a:t>
            </a:r>
            <a:r>
              <a:rPr lang="en-US" sz="1400">
                <a:solidFill>
                  <a:schemeClr val="dk1"/>
                </a:solidFill>
                <a:latin typeface="Proxima Nova"/>
                <a:ea typeface="Proxima Nova"/>
                <a:cs typeface="Proxima Nova"/>
                <a:sym typeface="Proxima Nova"/>
              </a:rPr>
              <a:t>compl</a:t>
            </a:r>
            <a:r>
              <a:rPr lang="en-US">
                <a:solidFill>
                  <a:schemeClr val="dk1"/>
                </a:solidFill>
                <a:latin typeface="Proxima Nova"/>
                <a:ea typeface="Proxima Nova"/>
                <a:cs typeface="Proxima Nova"/>
                <a:sym typeface="Proxima Nova"/>
              </a:rPr>
              <a:t>icated</a:t>
            </a:r>
            <a:r>
              <a:rPr lang="en-US" sz="1400">
                <a:solidFill>
                  <a:schemeClr val="dk1"/>
                </a:solidFill>
                <a:latin typeface="Proxima Nova"/>
                <a:ea typeface="Proxima Nova"/>
                <a:cs typeface="Proxima Nova"/>
                <a:sym typeface="Proxima Nova"/>
              </a:rPr>
              <a:t>.</a:t>
            </a:r>
            <a:endParaRPr>
              <a:latin typeface="Proxima Nova"/>
              <a:ea typeface="Proxima Nova"/>
              <a:cs typeface="Proxima Nova"/>
              <a:sym typeface="Proxima Nova"/>
            </a:endParaRPr>
          </a:p>
          <a:p>
            <a:pPr indent="0" lvl="0" marL="0" marR="0" rtl="0" algn="l">
              <a:spcBef>
                <a:spcPts val="0"/>
              </a:spcBef>
              <a:spcAft>
                <a:spcPts val="0"/>
              </a:spcAft>
              <a:buNone/>
            </a:pPr>
            <a:br>
              <a:rPr lang="en-US" sz="1400">
                <a:solidFill>
                  <a:schemeClr val="dk1"/>
                </a:solidFill>
                <a:latin typeface="Proxima Nova"/>
                <a:ea typeface="Proxima Nova"/>
                <a:cs typeface="Proxima Nova"/>
                <a:sym typeface="Proxima Nova"/>
              </a:rPr>
            </a:br>
            <a:r>
              <a:rPr lang="en-US" sz="1400">
                <a:solidFill>
                  <a:schemeClr val="dk1"/>
                </a:solidFill>
                <a:latin typeface="Proxima Nova"/>
                <a:ea typeface="Proxima Nova"/>
                <a:cs typeface="Proxima Nova"/>
                <a:sym typeface="Proxima Nova"/>
              </a:rPr>
              <a:t>Foregut fermentation is </a:t>
            </a:r>
            <a:r>
              <a:rPr lang="en-US" sz="1400">
                <a:solidFill>
                  <a:schemeClr val="dk1"/>
                </a:solidFill>
                <a:latin typeface="Proxima Nova"/>
                <a:ea typeface="Proxima Nova"/>
                <a:cs typeface="Proxima Nova"/>
                <a:sym typeface="Proxima Nova"/>
              </a:rPr>
              <a:t>good for </a:t>
            </a:r>
            <a:r>
              <a:rPr lang="en-US" sz="1400">
                <a:solidFill>
                  <a:schemeClr val="dk1"/>
                </a:solidFill>
                <a:latin typeface="Proxima Nova"/>
                <a:ea typeface="Proxima Nova"/>
                <a:cs typeface="Proxima Nova"/>
                <a:sym typeface="Proxima Nova"/>
              </a:rPr>
              <a:t>animals </a:t>
            </a:r>
            <a:r>
              <a:rPr lang="en-US">
                <a:solidFill>
                  <a:schemeClr val="dk1"/>
                </a:solidFill>
                <a:latin typeface="Proxima Nova"/>
                <a:ea typeface="Proxima Nova"/>
                <a:cs typeface="Proxima Nova"/>
                <a:sym typeface="Proxima Nova"/>
              </a:rPr>
              <a:t>using</a:t>
            </a:r>
            <a:r>
              <a:rPr lang="en-US" sz="1400">
                <a:solidFill>
                  <a:schemeClr val="dk1"/>
                </a:solidFill>
                <a:latin typeface="Proxima Nova"/>
                <a:ea typeface="Proxima Nova"/>
                <a:cs typeface="Proxima Nova"/>
                <a:sym typeface="Proxima Nova"/>
              </a:rPr>
              <a:t> mechanical digestion to break down food</a:t>
            </a:r>
            <a:r>
              <a:rPr lang="en-US">
                <a:solidFill>
                  <a:schemeClr val="dk1"/>
                </a:solidFill>
                <a:latin typeface="Proxima Nova"/>
                <a:ea typeface="Proxima Nova"/>
                <a:cs typeface="Proxima Nova"/>
                <a:sym typeface="Proxima Nova"/>
              </a:rPr>
              <a:t>,</a:t>
            </a:r>
            <a:r>
              <a:rPr lang="en-US" sz="1400">
                <a:solidFill>
                  <a:schemeClr val="dk1"/>
                </a:solidFill>
                <a:latin typeface="Proxima Nova"/>
                <a:ea typeface="Proxima Nova"/>
                <a:cs typeface="Proxima Nova"/>
                <a:sym typeface="Proxima Nova"/>
              </a:rPr>
              <a:t> like teeth in goats, for example. Some birds use an organ called a gizzard (or gastric mill) for mechanical digestion instead of teeth. They swallow small rocks (called </a:t>
            </a:r>
            <a:r>
              <a:rPr i="1" lang="en-US" sz="1400">
                <a:solidFill>
                  <a:schemeClr val="dk1"/>
                </a:solidFill>
                <a:latin typeface="Proxima Nova"/>
                <a:ea typeface="Proxima Nova"/>
                <a:cs typeface="Proxima Nova"/>
                <a:sym typeface="Proxima Nova"/>
              </a:rPr>
              <a:t>gastroliths</a:t>
            </a:r>
            <a:r>
              <a:rPr lang="en-US" sz="1400">
                <a:solidFill>
                  <a:schemeClr val="dk1"/>
                </a:solidFill>
                <a:latin typeface="Proxima Nova"/>
                <a:ea typeface="Proxima Nova"/>
                <a:cs typeface="Proxima Nova"/>
                <a:sym typeface="Proxima Nova"/>
              </a:rPr>
              <a:t>)</a:t>
            </a:r>
            <a:r>
              <a:rPr lang="en-US">
                <a:solidFill>
                  <a:schemeClr val="dk1"/>
                </a:solidFill>
                <a:latin typeface="Proxima Nova"/>
                <a:ea typeface="Proxima Nova"/>
                <a:cs typeface="Proxima Nova"/>
                <a:sym typeface="Proxima Nova"/>
              </a:rPr>
              <a:t> </a:t>
            </a:r>
            <a:r>
              <a:rPr lang="en-US" sz="1400">
                <a:solidFill>
                  <a:schemeClr val="dk1"/>
                </a:solidFill>
                <a:latin typeface="Proxima Nova"/>
                <a:ea typeface="Proxima Nova"/>
                <a:cs typeface="Proxima Nova"/>
                <a:sym typeface="Proxima Nova"/>
              </a:rPr>
              <a:t>and use them to grind food instead. The plants are broken down initially by this mechanical digestion, fermented, and then </a:t>
            </a:r>
            <a:r>
              <a:rPr lang="en-US" sz="1400">
                <a:solidFill>
                  <a:schemeClr val="dk1"/>
                </a:solidFill>
                <a:latin typeface="Proxima Nova"/>
                <a:ea typeface="Proxima Nova"/>
                <a:cs typeface="Proxima Nova"/>
                <a:sym typeface="Proxima Nova"/>
              </a:rPr>
              <a:t>regurg</a:t>
            </a:r>
            <a:r>
              <a:rPr lang="en-US">
                <a:solidFill>
                  <a:schemeClr val="dk1"/>
                </a:solidFill>
                <a:latin typeface="Proxima Nova"/>
                <a:ea typeface="Proxima Nova"/>
                <a:cs typeface="Proxima Nova"/>
                <a:sym typeface="Proxima Nova"/>
              </a:rPr>
              <a:t>i</a:t>
            </a:r>
            <a:r>
              <a:rPr lang="en-US" sz="1400">
                <a:solidFill>
                  <a:schemeClr val="dk1"/>
                </a:solidFill>
                <a:latin typeface="Proxima Nova"/>
                <a:ea typeface="Proxima Nova"/>
                <a:cs typeface="Proxima Nova"/>
                <a:sym typeface="Proxima Nova"/>
              </a:rPr>
              <a:t>tated </a:t>
            </a:r>
            <a:r>
              <a:rPr lang="en-US" sz="1400">
                <a:solidFill>
                  <a:schemeClr val="dk1"/>
                </a:solidFill>
                <a:latin typeface="Proxima Nova"/>
                <a:ea typeface="Proxima Nova"/>
                <a:cs typeface="Proxima Nova"/>
                <a:sym typeface="Proxima Nova"/>
              </a:rPr>
              <a:t>and broken down again. </a:t>
            </a:r>
            <a:r>
              <a:rPr lang="en-US">
                <a:solidFill>
                  <a:schemeClr val="dk1"/>
                </a:solidFill>
                <a:latin typeface="Proxima Nova"/>
                <a:ea typeface="Proxima Nova"/>
                <a:cs typeface="Proxima Nova"/>
                <a:sym typeface="Proxima Nova"/>
              </a:rPr>
              <a:t>I</a:t>
            </a:r>
            <a:r>
              <a:rPr lang="en-US" sz="1400">
                <a:solidFill>
                  <a:schemeClr val="dk1"/>
                </a:solidFill>
                <a:latin typeface="Proxima Nova"/>
                <a:ea typeface="Proxima Nova"/>
                <a:cs typeface="Proxima Nova"/>
                <a:sym typeface="Proxima Nova"/>
              </a:rPr>
              <a:t>n </a:t>
            </a:r>
            <a:r>
              <a:rPr lang="en-US" sz="1400">
                <a:solidFill>
                  <a:schemeClr val="dk1"/>
                </a:solidFill>
                <a:latin typeface="Proxima Nova"/>
                <a:ea typeface="Proxima Nova"/>
                <a:cs typeface="Proxima Nova"/>
                <a:sym typeface="Proxima Nova"/>
              </a:rPr>
              <a:t>mammals, t</a:t>
            </a:r>
            <a:r>
              <a:rPr lang="en-US" sz="1400">
                <a:solidFill>
                  <a:schemeClr val="dk1"/>
                </a:solidFill>
                <a:latin typeface="Proxima Nova"/>
                <a:ea typeface="Proxima Nova"/>
                <a:cs typeface="Proxima Nova"/>
                <a:sym typeface="Proxima Nova"/>
              </a:rPr>
              <a:t>his process is sometimes called “chewing cud”. </a:t>
            </a:r>
            <a:endParaRPr>
              <a:latin typeface="Proxima Nova"/>
              <a:ea typeface="Proxima Nova"/>
              <a:cs typeface="Proxima Nova"/>
              <a:sym typeface="Proxima Nova"/>
            </a:endParaRPr>
          </a:p>
          <a:p>
            <a:pPr indent="0" lvl="0" marL="0" marR="0" rtl="0" algn="l">
              <a:spcBef>
                <a:spcPts val="0"/>
              </a:spcBef>
              <a:spcAft>
                <a:spcPts val="0"/>
              </a:spcAft>
              <a:buNone/>
            </a:pPr>
            <a:br>
              <a:rPr lang="en-US" sz="1400">
                <a:solidFill>
                  <a:schemeClr val="dk1"/>
                </a:solidFill>
                <a:latin typeface="Proxima Nova"/>
                <a:ea typeface="Proxima Nova"/>
                <a:cs typeface="Proxima Nova"/>
                <a:sym typeface="Proxima Nova"/>
              </a:rPr>
            </a:br>
            <a:r>
              <a:rPr lang="en-US" sz="1400">
                <a:solidFill>
                  <a:schemeClr val="dk1"/>
                </a:solidFill>
                <a:latin typeface="Proxima Nova"/>
                <a:ea typeface="Proxima Nova"/>
                <a:cs typeface="Proxima Nova"/>
                <a:sym typeface="Proxima Nova"/>
              </a:rPr>
              <a:t>Hindgut fermentation is good for animals that don’t use a type of mechanical digestion to break down their food. Once it passes the stomach, it stays in their digestive tract until it’s entirely broken down.</a:t>
            </a:r>
            <a:endParaRPr>
              <a:latin typeface="Proxima Nova"/>
              <a:ea typeface="Proxima Nova"/>
              <a:cs typeface="Proxima Nova"/>
              <a:sym typeface="Proxima Nova"/>
            </a:endParaRPr>
          </a:p>
          <a:p>
            <a:pPr indent="0" lvl="0" marL="0" marR="0" rtl="0" algn="l">
              <a:spcBef>
                <a:spcPts val="0"/>
              </a:spcBef>
              <a:spcAft>
                <a:spcPts val="0"/>
              </a:spcAft>
              <a:buNone/>
            </a:pPr>
            <a:br>
              <a:rPr lang="en-US" sz="1400">
                <a:solidFill>
                  <a:schemeClr val="dk1"/>
                </a:solidFill>
                <a:latin typeface="Proxima Nova"/>
                <a:ea typeface="Proxima Nova"/>
                <a:cs typeface="Proxima Nova"/>
                <a:sym typeface="Proxima Nova"/>
              </a:rPr>
            </a:br>
            <a:endParaRPr sz="1400">
              <a:solidFill>
                <a:schemeClr val="dk1"/>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pic>
        <p:nvPicPr>
          <p:cNvPr descr="A picture containing object&#10;&#10;Description generated with high confidence" id="150" name="Google Shape;150;p20"/>
          <p:cNvPicPr preferRelativeResize="0"/>
          <p:nvPr/>
        </p:nvPicPr>
        <p:blipFill rotWithShape="1">
          <a:blip r:embed="rId3">
            <a:alphaModFix/>
          </a:blip>
          <a:srcRect b="769" l="1021" r="571" t="547"/>
          <a:stretch/>
        </p:blipFill>
        <p:spPr>
          <a:xfrm>
            <a:off x="397752" y="228600"/>
            <a:ext cx="6976897" cy="9601200"/>
          </a:xfrm>
          <a:prstGeom prst="rect">
            <a:avLst/>
          </a:prstGeom>
          <a:noFill/>
          <a:ln>
            <a:noFill/>
          </a:ln>
        </p:spPr>
      </p:pic>
      <p:sp>
        <p:nvSpPr>
          <p:cNvPr id="151" name="Google Shape;151;p20"/>
          <p:cNvSpPr/>
          <p:nvPr/>
        </p:nvSpPr>
        <p:spPr>
          <a:xfrm>
            <a:off x="1963289" y="1562100"/>
            <a:ext cx="1770511" cy="461665"/>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cap="none">
                <a:solidFill>
                  <a:schemeClr val="lt1"/>
                </a:solidFill>
                <a:latin typeface="Proxima Nova"/>
                <a:ea typeface="Proxima Nova"/>
                <a:cs typeface="Proxima Nova"/>
                <a:sym typeface="Proxima Nova"/>
              </a:rPr>
              <a:t>Esophagus</a:t>
            </a:r>
            <a:endParaRPr>
              <a:latin typeface="Proxima Nova"/>
              <a:ea typeface="Proxima Nova"/>
              <a:cs typeface="Proxima Nova"/>
              <a:sym typeface="Proxima Nova"/>
            </a:endParaRPr>
          </a:p>
        </p:txBody>
      </p:sp>
      <p:sp>
        <p:nvSpPr>
          <p:cNvPr id="152" name="Google Shape;152;p20"/>
          <p:cNvSpPr/>
          <p:nvPr/>
        </p:nvSpPr>
        <p:spPr>
          <a:xfrm>
            <a:off x="515148" y="4334870"/>
            <a:ext cx="1770511" cy="461665"/>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Proxima Nova"/>
                <a:ea typeface="Proxima Nova"/>
                <a:cs typeface="Proxima Nova"/>
                <a:sym typeface="Proxima Nova"/>
              </a:rPr>
              <a:t>Stomach</a:t>
            </a:r>
            <a:endParaRPr sz="2400" cap="none">
              <a:solidFill>
                <a:schemeClr val="lt1"/>
              </a:solidFill>
              <a:latin typeface="Proxima Nova"/>
              <a:ea typeface="Proxima Nova"/>
              <a:cs typeface="Proxima Nova"/>
              <a:sym typeface="Proxima Nova"/>
            </a:endParaRPr>
          </a:p>
        </p:txBody>
      </p:sp>
      <p:sp>
        <p:nvSpPr>
          <p:cNvPr id="153" name="Google Shape;153;p20"/>
          <p:cNvSpPr/>
          <p:nvPr/>
        </p:nvSpPr>
        <p:spPr>
          <a:xfrm>
            <a:off x="5486686" y="6544372"/>
            <a:ext cx="1770511" cy="830997"/>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Proxima Nova"/>
                <a:ea typeface="Proxima Nova"/>
                <a:cs typeface="Proxima Nova"/>
                <a:sym typeface="Proxima Nova"/>
              </a:rPr>
              <a:t>Small intestine</a:t>
            </a:r>
            <a:endParaRPr sz="2400" cap="none">
              <a:solidFill>
                <a:schemeClr val="lt1"/>
              </a:solidFill>
              <a:latin typeface="Proxima Nova"/>
              <a:ea typeface="Proxima Nova"/>
              <a:cs typeface="Proxima Nova"/>
              <a:sym typeface="Proxima Nova"/>
            </a:endParaRPr>
          </a:p>
        </p:txBody>
      </p:sp>
      <p:sp>
        <p:nvSpPr>
          <p:cNvPr id="154" name="Google Shape;154;p20"/>
          <p:cNvSpPr/>
          <p:nvPr/>
        </p:nvSpPr>
        <p:spPr>
          <a:xfrm rot="-212751">
            <a:off x="2045177" y="8593931"/>
            <a:ext cx="1770511" cy="830997"/>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Proxima Nova"/>
                <a:ea typeface="Proxima Nova"/>
                <a:cs typeface="Proxima Nova"/>
                <a:sym typeface="Proxima Nova"/>
              </a:rPr>
              <a:t>Large intestine</a:t>
            </a:r>
            <a:endParaRPr sz="2400" cap="none">
              <a:solidFill>
                <a:schemeClr val="lt1"/>
              </a:solidFill>
              <a:latin typeface="Proxima Nova"/>
              <a:ea typeface="Proxima Nova"/>
              <a:cs typeface="Proxima Nova"/>
              <a:sym typeface="Proxima Nova"/>
            </a:endParaRPr>
          </a:p>
        </p:txBody>
      </p:sp>
      <p:cxnSp>
        <p:nvCxnSpPr>
          <p:cNvPr id="155" name="Google Shape;155;p20"/>
          <p:cNvCxnSpPr/>
          <p:nvPr/>
        </p:nvCxnSpPr>
        <p:spPr>
          <a:xfrm>
            <a:off x="3581402" y="2023765"/>
            <a:ext cx="914400" cy="914400"/>
          </a:xfrm>
          <a:prstGeom prst="straightConnector1">
            <a:avLst/>
          </a:prstGeom>
          <a:noFill/>
          <a:ln cap="rnd" cmpd="sng" w="38100">
            <a:solidFill>
              <a:schemeClr val="lt1"/>
            </a:solidFill>
            <a:prstDash val="solid"/>
            <a:miter lim="800000"/>
            <a:headEnd len="med" w="med" type="oval"/>
            <a:tailEnd len="med" w="med" type="oval"/>
          </a:ln>
          <a:effectLst>
            <a:outerShdw blurRad="50800" rotWithShape="0" algn="t" dir="5400000" dist="38100">
              <a:srgbClr val="000000">
                <a:alpha val="40000"/>
              </a:srgbClr>
            </a:outerShdw>
          </a:effectLst>
        </p:spPr>
      </p:cxnSp>
      <p:cxnSp>
        <p:nvCxnSpPr>
          <p:cNvPr id="156" name="Google Shape;156;p20"/>
          <p:cNvCxnSpPr/>
          <p:nvPr/>
        </p:nvCxnSpPr>
        <p:spPr>
          <a:xfrm>
            <a:off x="2133600" y="4565703"/>
            <a:ext cx="796832" cy="463497"/>
          </a:xfrm>
          <a:prstGeom prst="straightConnector1">
            <a:avLst/>
          </a:prstGeom>
          <a:noFill/>
          <a:ln cap="rnd" cmpd="sng" w="38100">
            <a:solidFill>
              <a:schemeClr val="lt1"/>
            </a:solidFill>
            <a:prstDash val="solid"/>
            <a:miter lim="800000"/>
            <a:headEnd len="med" w="med" type="oval"/>
            <a:tailEnd len="med" w="med" type="oval"/>
          </a:ln>
          <a:effectLst>
            <a:outerShdw blurRad="50800" rotWithShape="0" algn="t" dir="5400000" dist="38100">
              <a:srgbClr val="000000">
                <a:alpha val="40000"/>
              </a:srgbClr>
            </a:outerShdw>
          </a:effectLst>
        </p:spPr>
      </p:cxnSp>
      <p:cxnSp>
        <p:nvCxnSpPr>
          <p:cNvPr id="157" name="Google Shape;157;p20"/>
          <p:cNvCxnSpPr/>
          <p:nvPr/>
        </p:nvCxnSpPr>
        <p:spPr>
          <a:xfrm>
            <a:off x="3320716" y="5887453"/>
            <a:ext cx="2354181" cy="986645"/>
          </a:xfrm>
          <a:prstGeom prst="straightConnector1">
            <a:avLst/>
          </a:prstGeom>
          <a:noFill/>
          <a:ln cap="rnd" cmpd="sng" w="38100">
            <a:solidFill>
              <a:schemeClr val="lt1"/>
            </a:solidFill>
            <a:prstDash val="solid"/>
            <a:miter lim="800000"/>
            <a:headEnd len="med" w="med" type="oval"/>
            <a:tailEnd len="med" w="med" type="oval"/>
          </a:ln>
          <a:effectLst>
            <a:outerShdw blurRad="50800" rotWithShape="0" algn="t" dir="5400000" dist="38100">
              <a:srgbClr val="000000">
                <a:alpha val="40000"/>
              </a:srgbClr>
            </a:outerShdw>
          </a:effectLst>
        </p:spPr>
      </p:cxnSp>
      <p:cxnSp>
        <p:nvCxnSpPr>
          <p:cNvPr id="158" name="Google Shape;158;p20"/>
          <p:cNvCxnSpPr/>
          <p:nvPr/>
        </p:nvCxnSpPr>
        <p:spPr>
          <a:xfrm>
            <a:off x="1640919" y="8327544"/>
            <a:ext cx="644740" cy="746053"/>
          </a:xfrm>
          <a:prstGeom prst="straightConnector1">
            <a:avLst/>
          </a:prstGeom>
          <a:noFill/>
          <a:ln cap="rnd" cmpd="sng" w="38100">
            <a:solidFill>
              <a:schemeClr val="lt1"/>
            </a:solidFill>
            <a:prstDash val="solid"/>
            <a:miter lim="800000"/>
            <a:headEnd len="med" w="med" type="oval"/>
            <a:tailEnd len="med" w="med" type="oval"/>
          </a:ln>
          <a:effectLst>
            <a:outerShdw blurRad="50800" rotWithShape="0" algn="t" dir="5400000" dist="38100">
              <a:srgbClr val="000000">
                <a:alpha val="40000"/>
              </a:srgbClr>
            </a:outerShdw>
          </a:effectLst>
        </p:spPr>
      </p:cxnSp>
      <p:sp>
        <p:nvSpPr>
          <p:cNvPr id="159" name="Google Shape;159;p20"/>
          <p:cNvSpPr/>
          <p:nvPr/>
        </p:nvSpPr>
        <p:spPr>
          <a:xfrm>
            <a:off x="5029200" y="479235"/>
            <a:ext cx="2227997" cy="830997"/>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Proxima Nova"/>
                <a:ea typeface="Proxima Nova"/>
                <a:cs typeface="Proxima Nova"/>
                <a:sym typeface="Proxima Nova"/>
              </a:rPr>
              <a:t>DOMESTIC COW</a:t>
            </a:r>
            <a:endParaRPr>
              <a:latin typeface="Proxima Nova"/>
              <a:ea typeface="Proxima Nova"/>
              <a:cs typeface="Proxima Nova"/>
              <a:sym typeface="Proxima Nova"/>
            </a:endParaRPr>
          </a:p>
        </p:txBody>
      </p:sp>
      <p:sp>
        <p:nvSpPr>
          <p:cNvPr id="160" name="Google Shape;160;p20"/>
          <p:cNvSpPr txBox="1"/>
          <p:nvPr/>
        </p:nvSpPr>
        <p:spPr>
          <a:xfrm>
            <a:off x="4067175" y="4286250"/>
            <a:ext cx="2238300" cy="20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pic>
        <p:nvPicPr>
          <p:cNvPr descr="A close up of a piece of paper&#10;&#10;Description generated with high confidence" id="165" name="Google Shape;165;p21"/>
          <p:cNvPicPr preferRelativeResize="0"/>
          <p:nvPr/>
        </p:nvPicPr>
        <p:blipFill rotWithShape="1">
          <a:blip r:embed="rId3">
            <a:alphaModFix/>
          </a:blip>
          <a:srcRect b="869" l="802" r="0" t="632"/>
          <a:stretch/>
        </p:blipFill>
        <p:spPr>
          <a:xfrm>
            <a:off x="259461" y="63610"/>
            <a:ext cx="7253478" cy="9907326"/>
          </a:xfrm>
          <a:prstGeom prst="rect">
            <a:avLst/>
          </a:prstGeom>
          <a:noFill/>
          <a:ln>
            <a:noFill/>
          </a:ln>
        </p:spPr>
      </p:pic>
      <p:pic>
        <p:nvPicPr>
          <p:cNvPr descr="A close up of a piece of paper&#10;&#10;Description generated with high confidence" id="166" name="Google Shape;166;p21"/>
          <p:cNvPicPr preferRelativeResize="0"/>
          <p:nvPr/>
        </p:nvPicPr>
        <p:blipFill rotWithShape="1">
          <a:blip r:embed="rId3">
            <a:alphaModFix/>
          </a:blip>
          <a:srcRect b="67992" l="67074" r="4527" t="20644"/>
          <a:stretch/>
        </p:blipFill>
        <p:spPr>
          <a:xfrm rot="-156662">
            <a:off x="990599" y="533400"/>
            <a:ext cx="2076451" cy="1143000"/>
          </a:xfrm>
          <a:prstGeom prst="rect">
            <a:avLst/>
          </a:prstGeom>
          <a:noFill/>
          <a:ln>
            <a:noFill/>
          </a:ln>
        </p:spPr>
      </p:pic>
      <p:sp>
        <p:nvSpPr>
          <p:cNvPr id="167" name="Google Shape;167;p21"/>
          <p:cNvSpPr/>
          <p:nvPr/>
        </p:nvSpPr>
        <p:spPr>
          <a:xfrm>
            <a:off x="1143568" y="844571"/>
            <a:ext cx="1770511" cy="461665"/>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cap="none">
                <a:solidFill>
                  <a:schemeClr val="lt1"/>
                </a:solidFill>
                <a:latin typeface="Proxima Nova"/>
                <a:ea typeface="Proxima Nova"/>
                <a:cs typeface="Proxima Nova"/>
                <a:sym typeface="Proxima Nova"/>
              </a:rPr>
              <a:t>Esophagus</a:t>
            </a:r>
            <a:endParaRPr>
              <a:latin typeface="Proxima Nova"/>
              <a:ea typeface="Proxima Nova"/>
              <a:cs typeface="Proxima Nova"/>
              <a:sym typeface="Proxima Nova"/>
            </a:endParaRPr>
          </a:p>
        </p:txBody>
      </p:sp>
      <p:sp>
        <p:nvSpPr>
          <p:cNvPr id="168" name="Google Shape;168;p21"/>
          <p:cNvSpPr/>
          <p:nvPr/>
        </p:nvSpPr>
        <p:spPr>
          <a:xfrm>
            <a:off x="5284494" y="2411130"/>
            <a:ext cx="1770511" cy="461665"/>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cap="none">
                <a:solidFill>
                  <a:schemeClr val="lt1"/>
                </a:solidFill>
                <a:latin typeface="Proxima Nova"/>
                <a:ea typeface="Proxima Nova"/>
                <a:cs typeface="Proxima Nova"/>
                <a:sym typeface="Proxima Nova"/>
              </a:rPr>
              <a:t>Stomach</a:t>
            </a:r>
            <a:endParaRPr>
              <a:latin typeface="Proxima Nova"/>
              <a:ea typeface="Proxima Nova"/>
              <a:cs typeface="Proxima Nova"/>
              <a:sym typeface="Proxima Nova"/>
            </a:endParaRPr>
          </a:p>
        </p:txBody>
      </p:sp>
      <p:sp>
        <p:nvSpPr>
          <p:cNvPr id="169" name="Google Shape;169;p21"/>
          <p:cNvSpPr/>
          <p:nvPr/>
        </p:nvSpPr>
        <p:spPr>
          <a:xfrm>
            <a:off x="4291716" y="4030925"/>
            <a:ext cx="1770511" cy="830997"/>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cap="none">
                <a:solidFill>
                  <a:schemeClr val="lt1"/>
                </a:solidFill>
                <a:latin typeface="Proxima Nova"/>
                <a:ea typeface="Proxima Nova"/>
                <a:cs typeface="Proxima Nova"/>
                <a:sym typeface="Proxima Nova"/>
              </a:rPr>
              <a:t>Small intestine</a:t>
            </a:r>
            <a:endParaRPr>
              <a:latin typeface="Proxima Nova"/>
              <a:ea typeface="Proxima Nova"/>
              <a:cs typeface="Proxima Nova"/>
              <a:sym typeface="Proxima Nova"/>
            </a:endParaRPr>
          </a:p>
        </p:txBody>
      </p:sp>
      <p:sp>
        <p:nvSpPr>
          <p:cNvPr id="170" name="Google Shape;170;p21"/>
          <p:cNvSpPr/>
          <p:nvPr/>
        </p:nvSpPr>
        <p:spPr>
          <a:xfrm>
            <a:off x="550010" y="6970068"/>
            <a:ext cx="1770511" cy="830997"/>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cap="none">
                <a:solidFill>
                  <a:schemeClr val="lt1"/>
                </a:solidFill>
                <a:latin typeface="Proxima Nova"/>
                <a:ea typeface="Proxima Nova"/>
                <a:cs typeface="Proxima Nova"/>
                <a:sym typeface="Proxima Nova"/>
              </a:rPr>
              <a:t>Large intestine</a:t>
            </a:r>
            <a:endParaRPr>
              <a:latin typeface="Proxima Nova"/>
              <a:ea typeface="Proxima Nova"/>
              <a:cs typeface="Proxima Nova"/>
              <a:sym typeface="Proxima Nova"/>
            </a:endParaRPr>
          </a:p>
        </p:txBody>
      </p:sp>
      <p:sp>
        <p:nvSpPr>
          <p:cNvPr id="171" name="Google Shape;171;p21"/>
          <p:cNvSpPr/>
          <p:nvPr/>
        </p:nvSpPr>
        <p:spPr>
          <a:xfrm rot="303817">
            <a:off x="4399239" y="9170603"/>
            <a:ext cx="1770511" cy="461665"/>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Proxima Nova"/>
                <a:ea typeface="Proxima Nova"/>
                <a:cs typeface="Proxima Nova"/>
                <a:sym typeface="Proxima Nova"/>
              </a:rPr>
              <a:t>Rectum</a:t>
            </a:r>
            <a:endParaRPr sz="2400" cap="none">
              <a:solidFill>
                <a:schemeClr val="lt1"/>
              </a:solidFill>
              <a:latin typeface="Proxima Nova"/>
              <a:ea typeface="Proxima Nova"/>
              <a:cs typeface="Proxima Nova"/>
              <a:sym typeface="Proxima Nova"/>
            </a:endParaRPr>
          </a:p>
        </p:txBody>
      </p:sp>
      <p:cxnSp>
        <p:nvCxnSpPr>
          <p:cNvPr id="172" name="Google Shape;172;p21"/>
          <p:cNvCxnSpPr/>
          <p:nvPr/>
        </p:nvCxnSpPr>
        <p:spPr>
          <a:xfrm>
            <a:off x="2831690" y="1104899"/>
            <a:ext cx="825910" cy="230833"/>
          </a:xfrm>
          <a:prstGeom prst="straightConnector1">
            <a:avLst/>
          </a:prstGeom>
          <a:noFill/>
          <a:ln cap="rnd" cmpd="sng" w="38100">
            <a:solidFill>
              <a:schemeClr val="lt1"/>
            </a:solidFill>
            <a:prstDash val="solid"/>
            <a:miter lim="800000"/>
            <a:headEnd len="med" w="med" type="oval"/>
            <a:tailEnd len="med" w="med" type="oval"/>
          </a:ln>
          <a:effectLst>
            <a:outerShdw blurRad="50800" rotWithShape="0" algn="t" dir="5400000" dist="38100">
              <a:srgbClr val="000000">
                <a:alpha val="40000"/>
              </a:srgbClr>
            </a:outerShdw>
          </a:effectLst>
        </p:spPr>
      </p:cxnSp>
      <p:cxnSp>
        <p:nvCxnSpPr>
          <p:cNvPr id="173" name="Google Shape;173;p21"/>
          <p:cNvCxnSpPr/>
          <p:nvPr/>
        </p:nvCxnSpPr>
        <p:spPr>
          <a:xfrm>
            <a:off x="4643283" y="2356054"/>
            <a:ext cx="825910" cy="230833"/>
          </a:xfrm>
          <a:prstGeom prst="straightConnector1">
            <a:avLst/>
          </a:prstGeom>
          <a:noFill/>
          <a:ln cap="rnd" cmpd="sng" w="38100">
            <a:solidFill>
              <a:schemeClr val="lt1"/>
            </a:solidFill>
            <a:prstDash val="solid"/>
            <a:miter lim="800000"/>
            <a:headEnd len="med" w="med" type="oval"/>
            <a:tailEnd len="med" w="med" type="oval"/>
          </a:ln>
          <a:effectLst>
            <a:outerShdw blurRad="50800" rotWithShape="0" algn="t" dir="5400000" dist="38100">
              <a:srgbClr val="000000">
                <a:alpha val="40000"/>
              </a:srgbClr>
            </a:outerShdw>
          </a:effectLst>
        </p:spPr>
      </p:cxnSp>
      <p:cxnSp>
        <p:nvCxnSpPr>
          <p:cNvPr id="174" name="Google Shape;174;p21"/>
          <p:cNvCxnSpPr/>
          <p:nvPr/>
        </p:nvCxnSpPr>
        <p:spPr>
          <a:xfrm>
            <a:off x="3480685" y="4030925"/>
            <a:ext cx="1002825" cy="412083"/>
          </a:xfrm>
          <a:prstGeom prst="straightConnector1">
            <a:avLst/>
          </a:prstGeom>
          <a:noFill/>
          <a:ln cap="rnd" cmpd="sng" w="38100">
            <a:solidFill>
              <a:schemeClr val="lt1"/>
            </a:solidFill>
            <a:prstDash val="solid"/>
            <a:miter lim="800000"/>
            <a:headEnd len="med" w="med" type="oval"/>
            <a:tailEnd len="med" w="med" type="oval"/>
          </a:ln>
          <a:effectLst>
            <a:outerShdw blurRad="50800" rotWithShape="0" algn="t" dir="5400000" dist="38100">
              <a:srgbClr val="000000">
                <a:alpha val="40000"/>
              </a:srgbClr>
            </a:outerShdw>
          </a:effectLst>
        </p:spPr>
      </p:cxnSp>
      <p:cxnSp>
        <p:nvCxnSpPr>
          <p:cNvPr id="175" name="Google Shape;175;p21"/>
          <p:cNvCxnSpPr/>
          <p:nvPr/>
        </p:nvCxnSpPr>
        <p:spPr>
          <a:xfrm>
            <a:off x="2028823" y="7385566"/>
            <a:ext cx="965100" cy="268847"/>
          </a:xfrm>
          <a:prstGeom prst="straightConnector1">
            <a:avLst/>
          </a:prstGeom>
          <a:noFill/>
          <a:ln cap="rnd" cmpd="sng" w="38100">
            <a:solidFill>
              <a:schemeClr val="lt1"/>
            </a:solidFill>
            <a:prstDash val="solid"/>
            <a:miter lim="800000"/>
            <a:headEnd len="med" w="med" type="oval"/>
            <a:tailEnd len="med" w="med" type="oval"/>
          </a:ln>
          <a:effectLst>
            <a:outerShdw blurRad="50800" rotWithShape="0" algn="t" dir="5400000" dist="38100">
              <a:srgbClr val="000000">
                <a:alpha val="40000"/>
              </a:srgbClr>
            </a:outerShdw>
          </a:effectLst>
        </p:spPr>
      </p:cxnSp>
      <p:cxnSp>
        <p:nvCxnSpPr>
          <p:cNvPr id="176" name="Google Shape;176;p21"/>
          <p:cNvCxnSpPr/>
          <p:nvPr/>
        </p:nvCxnSpPr>
        <p:spPr>
          <a:xfrm>
            <a:off x="3678183" y="8890968"/>
            <a:ext cx="965100" cy="499679"/>
          </a:xfrm>
          <a:prstGeom prst="straightConnector1">
            <a:avLst/>
          </a:prstGeom>
          <a:noFill/>
          <a:ln cap="rnd" cmpd="sng" w="38100">
            <a:solidFill>
              <a:schemeClr val="lt1"/>
            </a:solidFill>
            <a:prstDash val="solid"/>
            <a:miter lim="800000"/>
            <a:headEnd len="med" w="med" type="oval"/>
            <a:tailEnd len="med" w="med" type="oval"/>
          </a:ln>
          <a:effectLst>
            <a:outerShdw blurRad="50800" rotWithShape="0" algn="t" dir="5400000" dist="38100">
              <a:srgbClr val="000000">
                <a:alpha val="40000"/>
              </a:srgbClr>
            </a:outerShdw>
          </a:effectLst>
        </p:spPr>
      </p:cxnSp>
      <p:sp>
        <p:nvSpPr>
          <p:cNvPr id="177" name="Google Shape;177;p21"/>
          <p:cNvSpPr/>
          <p:nvPr/>
        </p:nvSpPr>
        <p:spPr>
          <a:xfrm>
            <a:off x="5284503" y="80991"/>
            <a:ext cx="2228100" cy="8310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Proxima Nova"/>
                <a:ea typeface="Proxima Nova"/>
                <a:cs typeface="Proxima Nova"/>
                <a:sym typeface="Proxima Nova"/>
              </a:rPr>
              <a:t>ASIAN ELEPHANT</a:t>
            </a:r>
            <a:endParaRPr>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1347695</vt:lpwstr>
  </property>
  <property fmtid="{D5CDD505-2E9C-101B-9397-08002B2CF9AE}" name="NXPowerLiteSettings" pid="3">
    <vt:lpwstr>C7000400038000</vt:lpwstr>
  </property>
  <property fmtid="{D5CDD505-2E9C-101B-9397-08002B2CF9AE}" name="NXPowerLiteVersion" pid="4">
    <vt:lpwstr>S8.2.2</vt:lpwstr>
  </property>
</Properties>
</file>