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10287000" cx="18288000"/>
  <p:notesSz cx="6858000" cy="9144000"/>
  <p:embeddedFontLst>
    <p:embeddedFont>
      <p:font typeface="Proxima Nova"/>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16" roundtripDataSignature="AMtx7mjMFzgVm7QxL6w/Dpv9PGibUBxN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roximaNova-bold.fntdata"/><Relationship Id="rId12" Type="http://schemas.openxmlformats.org/officeDocument/2006/relationships/font" Target="fonts/ProximaNov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roximaNova-boldItalic.fntdata"/><Relationship Id="rId14" Type="http://schemas.openxmlformats.org/officeDocument/2006/relationships/font" Target="fonts/ProximaNova-italic.fntdata"/><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urekalert.org/news-releases/551606"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daily.com/releases/2019/01/190125084106.ht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y.clevelandclinic.org/health/diseases/23920-athletes-hear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ubmed.ncbi.nlm.nih.gov/17133285/"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usinessinsider.com/michael-phelps-rio-olympics-body-swimming-2016-8"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86" name="Google Shape;86;p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7" name="Google Shape;87;p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90" name="Google Shape;90;p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98" name="Google Shape;98;p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99" name="Google Shape;99;p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Athletes' muscle tends to contain more and larger mitochondria, which allows the cells to generate more chemical energy. In addition, research shows that there are differences in the internal structure of mitochondria in athletes. It's more dense, which can increase energy production by up to 25%.</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Read more at: </a:t>
            </a:r>
            <a:r>
              <a:rPr lang="en-US" u="sng">
                <a:solidFill>
                  <a:schemeClr val="hlink"/>
                </a:solidFill>
                <a:hlinkClick r:id="rId2"/>
              </a:rPr>
              <a:t>https://www.eurekalert.org/news-releases/551606</a:t>
            </a:r>
            <a:endParaRPr/>
          </a:p>
        </p:txBody>
      </p:sp>
      <p:sp>
        <p:nvSpPr>
          <p:cNvPr id="101" name="Google Shape;101;p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02" name="Google Shape;102;p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19" name="Google Shape;119;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20" name="Google Shape;120;p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Most cardiac muscle has one nucleus per cell. The purple spots in this image are nuclei. Nuclei are like the command center for the cell. They control everything that happens in the cell, including replication—when the cell makes more cells like itself. Having more nuclei in their cardiac muscle means that an athlete can make cells more quickly, which allows them to easily repair damage and build more muscle mass. As a result, they may have a stronger, more efficient heart. Skeletal muscle benefits from extra nuclei in the same way. Plus, researchers are discovering that even when an athlete stops training they retain the extra nuclei, which means it's easier for them to repair and grow muscle later.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SzPts val="1100"/>
              <a:buNone/>
            </a:pPr>
            <a:r>
              <a:rPr lang="en-US"/>
              <a:t>Read more at: </a:t>
            </a:r>
            <a:r>
              <a:rPr lang="en-US" u="sng">
                <a:solidFill>
                  <a:schemeClr val="hlink"/>
                </a:solidFill>
                <a:hlinkClick r:id="rId2"/>
              </a:rPr>
              <a:t>https://www.sciencedaily.com/releases/2019/01/190125084106.htm</a:t>
            </a:r>
            <a:endParaRPr/>
          </a:p>
        </p:txBody>
      </p:sp>
      <p:sp>
        <p:nvSpPr>
          <p:cNvPr id="122" name="Google Shape;122;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23" name="Google Shape;123;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36" name="Google Shape;136;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37" name="Google Shape;137;p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great deal of athleticism depends on a healthy and strong heart that can efficiently pump oxygen-rich blood and nutrients to the skeletal muscles. Muscles in the arms and legs need oxygen to make energy. So a strong heart provides other muscles with what they need to react quickly, strongly, and for a longer period of time. The more exercise it gets, the more mass it builds and the more strength it has.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Some who participate in intense endurance sports can develop athletic heart syndrome, where the left ventricle becomes larger and the muscle thicker. This isn't usually dangerous, but doctors do monitor the condition just in case.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Read more at: </a:t>
            </a:r>
            <a:r>
              <a:rPr lang="en-US" u="sng">
                <a:solidFill>
                  <a:schemeClr val="hlink"/>
                </a:solidFill>
                <a:hlinkClick r:id="rId2"/>
              </a:rPr>
              <a:t>https://my.clevelandclinic.org/health/diseases/23920-athletes-heart</a:t>
            </a:r>
            <a:endParaRPr/>
          </a:p>
        </p:txBody>
      </p:sp>
      <p:sp>
        <p:nvSpPr>
          <p:cNvPr id="139" name="Google Shape;139;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40" name="Google Shape;140;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64" name="Google Shape;164;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65" name="Google Shape;165;p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Athletes' bodies tend to have less fat tissue and more muscle than an average person. Athletes also tend to have larger livers and kidneys. In the case of the liver, this may contribute to better metabolism—the process that the body uses to change food into energy.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Read more at: </a:t>
            </a:r>
            <a:r>
              <a:rPr lang="en-US" u="sng">
                <a:solidFill>
                  <a:schemeClr val="hlink"/>
                </a:solidFill>
                <a:hlinkClick r:id="rId2"/>
              </a:rPr>
              <a:t>https://pubmed.ncbi.nlm.nih.gov/17133285/</a:t>
            </a:r>
            <a:endParaRPr/>
          </a:p>
        </p:txBody>
      </p:sp>
      <p:sp>
        <p:nvSpPr>
          <p:cNvPr id="167" name="Google Shape;167;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68" name="Google Shape;168;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95" name="Google Shape;195;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96" name="Google Shape;196;p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addition to having more muscle, athletes like Michael Phelps have other advantages. For example, he has longer-than-average arms. His torso is also proportionally longer as compared to his legs. These genetic advantages help to make him an excellent swimmer.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Read more at: </a:t>
            </a:r>
            <a:r>
              <a:rPr lang="en-US" u="sng">
                <a:solidFill>
                  <a:schemeClr val="hlink"/>
                </a:solidFill>
                <a:hlinkClick r:id="rId2"/>
              </a:rPr>
              <a:t>https://www.businessinsider.com/michael-phelps-rio-olympics-body-swimming-2016-8</a:t>
            </a:r>
            <a:endParaRPr/>
          </a:p>
        </p:txBody>
      </p:sp>
      <p:sp>
        <p:nvSpPr>
          <p:cNvPr id="198" name="Google Shape;198;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99" name="Google Shape;199;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1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1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1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1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1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6"/>
          <p:cNvSpPr/>
          <p:nvPr>
            <p:ph idx="2" type="pic"/>
          </p:nvPr>
        </p:nvSpPr>
        <p:spPr>
          <a:xfrm>
            <a:off x="1792288" y="612775"/>
            <a:ext cx="5486400" cy="4114800"/>
          </a:xfrm>
          <a:prstGeom prst="rect">
            <a:avLst/>
          </a:prstGeom>
          <a:noFill/>
          <a:ln>
            <a:noFill/>
          </a:ln>
        </p:spPr>
      </p:sp>
      <p:sp>
        <p:nvSpPr>
          <p:cNvPr id="68" name="Google Shape;68;p1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p:nvPr/>
        </p:nvSpPr>
        <p:spPr>
          <a:xfrm>
            <a:off x="2289811" y="1288019"/>
            <a:ext cx="13708378" cy="7710963"/>
          </a:xfrm>
          <a:custGeom>
            <a:rect b="b" l="l" r="r" t="t"/>
            <a:pathLst>
              <a:path extrusionOk="0" h="7710963" w="13708378">
                <a:moveTo>
                  <a:pt x="0" y="0"/>
                </a:moveTo>
                <a:lnTo>
                  <a:pt x="13708378" y="0"/>
                </a:lnTo>
                <a:lnTo>
                  <a:pt x="13708378" y="7710962"/>
                </a:lnTo>
                <a:lnTo>
                  <a:pt x="0" y="7710962"/>
                </a:lnTo>
                <a:lnTo>
                  <a:pt x="0" y="0"/>
                </a:lnTo>
                <a:close/>
              </a:path>
            </a:pathLst>
          </a:custGeom>
          <a:blipFill rotWithShape="1">
            <a:blip r:embed="rId3">
              <a:alphaModFix/>
            </a:blip>
            <a:stretch>
              <a:fillRect b="0" l="0" r="0" t="0"/>
            </a:stretch>
          </a:blipFill>
          <a:ln>
            <a:noFill/>
          </a:ln>
        </p:spPr>
      </p:sp>
      <p:sp>
        <p:nvSpPr>
          <p:cNvPr id="93" name="Google Shape;93;p1"/>
          <p:cNvSpPr/>
          <p:nvPr/>
        </p:nvSpPr>
        <p:spPr>
          <a:xfrm>
            <a:off x="16176391" y="160787"/>
            <a:ext cx="1923159" cy="1182312"/>
          </a:xfrm>
          <a:custGeom>
            <a:rect b="b" l="l" r="r" t="t"/>
            <a:pathLst>
              <a:path extrusionOk="0" h="1182312" w="1923159">
                <a:moveTo>
                  <a:pt x="0" y="0"/>
                </a:moveTo>
                <a:lnTo>
                  <a:pt x="1923159" y="0"/>
                </a:lnTo>
                <a:lnTo>
                  <a:pt x="1923159" y="1182311"/>
                </a:lnTo>
                <a:lnTo>
                  <a:pt x="0" y="1182311"/>
                </a:lnTo>
                <a:lnTo>
                  <a:pt x="0" y="0"/>
                </a:lnTo>
                <a:close/>
              </a:path>
            </a:pathLst>
          </a:custGeom>
          <a:blipFill rotWithShape="1">
            <a:blip r:embed="rId4">
              <a:alphaModFix/>
            </a:blip>
            <a:stretch>
              <a:fillRect b="0" l="0" r="0" t="0"/>
            </a:stretch>
          </a:blipFill>
          <a:ln>
            <a:noFill/>
          </a:ln>
        </p:spPr>
      </p:sp>
      <p:sp>
        <p:nvSpPr>
          <p:cNvPr id="94" name="Google Shape;94;p1"/>
          <p:cNvSpPr txBox="1"/>
          <p:nvPr/>
        </p:nvSpPr>
        <p:spPr>
          <a:xfrm>
            <a:off x="2289811" y="269025"/>
            <a:ext cx="13708500" cy="78510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US" sz="5100" u="none" cap="none" strike="noStrike">
                <a:solidFill>
                  <a:srgbClr val="000000"/>
                </a:solidFill>
                <a:latin typeface="Proxima Nova"/>
                <a:ea typeface="Proxima Nova"/>
                <a:cs typeface="Proxima Nova"/>
                <a:sym typeface="Proxima Nova"/>
              </a:rPr>
              <a:t>What Makes A Super Athlete?</a:t>
            </a:r>
            <a:endParaRPr b="1"/>
          </a:p>
        </p:txBody>
      </p:sp>
      <p:sp>
        <p:nvSpPr>
          <p:cNvPr id="95" name="Google Shape;95;p1"/>
          <p:cNvSpPr txBox="1"/>
          <p:nvPr/>
        </p:nvSpPr>
        <p:spPr>
          <a:xfrm>
            <a:off x="6359203" y="9056131"/>
            <a:ext cx="5569595" cy="870585"/>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0" i="0" lang="en-US" sz="5100" u="none" cap="none" strike="noStrike">
                <a:solidFill>
                  <a:srgbClr val="000000"/>
                </a:solidFill>
                <a:latin typeface="Proxima Nova"/>
                <a:ea typeface="Proxima Nova"/>
                <a:cs typeface="Proxima Nova"/>
                <a:sym typeface="Proxima Nova"/>
              </a:rPr>
              <a:t>Look A Little Closer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p:nvPr/>
        </p:nvSpPr>
        <p:spPr>
          <a:xfrm>
            <a:off x="2289811" y="1288019"/>
            <a:ext cx="13708378" cy="7710963"/>
          </a:xfrm>
          <a:custGeom>
            <a:rect b="b" l="l" r="r" t="t"/>
            <a:pathLst>
              <a:path extrusionOk="0" h="7710963" w="13708378">
                <a:moveTo>
                  <a:pt x="0" y="0"/>
                </a:moveTo>
                <a:lnTo>
                  <a:pt x="13708378" y="0"/>
                </a:lnTo>
                <a:lnTo>
                  <a:pt x="13708378" y="7710962"/>
                </a:lnTo>
                <a:lnTo>
                  <a:pt x="0" y="7710962"/>
                </a:lnTo>
                <a:lnTo>
                  <a:pt x="0" y="0"/>
                </a:lnTo>
                <a:close/>
              </a:path>
            </a:pathLst>
          </a:custGeom>
          <a:blipFill rotWithShape="1">
            <a:blip r:embed="rId3">
              <a:alphaModFix/>
            </a:blip>
            <a:stretch>
              <a:fillRect b="0" l="0" r="0" t="0"/>
            </a:stretch>
          </a:blipFill>
          <a:ln>
            <a:noFill/>
          </a:ln>
        </p:spPr>
      </p:sp>
      <p:sp>
        <p:nvSpPr>
          <p:cNvPr id="105" name="Google Shape;105;p2"/>
          <p:cNvSpPr/>
          <p:nvPr/>
        </p:nvSpPr>
        <p:spPr>
          <a:xfrm>
            <a:off x="16176391" y="160787"/>
            <a:ext cx="1923159" cy="1182312"/>
          </a:xfrm>
          <a:custGeom>
            <a:rect b="b" l="l" r="r" t="t"/>
            <a:pathLst>
              <a:path extrusionOk="0" h="1182312" w="1923159">
                <a:moveTo>
                  <a:pt x="0" y="0"/>
                </a:moveTo>
                <a:lnTo>
                  <a:pt x="1923159" y="0"/>
                </a:lnTo>
                <a:lnTo>
                  <a:pt x="1923159" y="1182311"/>
                </a:lnTo>
                <a:lnTo>
                  <a:pt x="0" y="1182311"/>
                </a:lnTo>
                <a:lnTo>
                  <a:pt x="0" y="0"/>
                </a:lnTo>
                <a:close/>
              </a:path>
            </a:pathLst>
          </a:custGeom>
          <a:blipFill rotWithShape="1">
            <a:blip r:embed="rId4">
              <a:alphaModFix/>
            </a:blip>
            <a:stretch>
              <a:fillRect b="0" l="0" r="0" t="0"/>
            </a:stretch>
          </a:blipFill>
          <a:ln>
            <a:noFill/>
          </a:ln>
        </p:spPr>
      </p:sp>
      <p:sp>
        <p:nvSpPr>
          <p:cNvPr id="106" name="Google Shape;106;p2"/>
          <p:cNvSpPr txBox="1"/>
          <p:nvPr/>
        </p:nvSpPr>
        <p:spPr>
          <a:xfrm>
            <a:off x="2289811" y="269025"/>
            <a:ext cx="13708500" cy="78510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US" sz="5100" u="none" cap="none" strike="noStrike">
                <a:solidFill>
                  <a:srgbClr val="000000"/>
                </a:solidFill>
                <a:latin typeface="Proxima Nova"/>
                <a:ea typeface="Proxima Nova"/>
                <a:cs typeface="Proxima Nova"/>
                <a:sym typeface="Proxima Nova"/>
              </a:rPr>
              <a:t>Organelle: Mitochondria</a:t>
            </a:r>
            <a:endParaRPr b="1"/>
          </a:p>
        </p:txBody>
      </p:sp>
      <p:sp>
        <p:nvSpPr>
          <p:cNvPr id="107" name="Google Shape;107;p2"/>
          <p:cNvSpPr txBox="1"/>
          <p:nvPr/>
        </p:nvSpPr>
        <p:spPr>
          <a:xfrm>
            <a:off x="4558582" y="8903731"/>
            <a:ext cx="2431554" cy="870585"/>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0" i="0" lang="en-US" sz="5100" u="none" cap="none" strike="noStrike">
                <a:solidFill>
                  <a:srgbClr val="000000"/>
                </a:solidFill>
                <a:latin typeface="Proxima Nova"/>
                <a:ea typeface="Proxima Nova"/>
                <a:cs typeface="Proxima Nova"/>
                <a:sym typeface="Proxima Nova"/>
              </a:rPr>
              <a:t>Average</a:t>
            </a:r>
            <a:endParaRPr/>
          </a:p>
        </p:txBody>
      </p:sp>
      <p:sp>
        <p:nvSpPr>
          <p:cNvPr id="108" name="Google Shape;108;p2"/>
          <p:cNvSpPr txBox="1"/>
          <p:nvPr/>
        </p:nvSpPr>
        <p:spPr>
          <a:xfrm>
            <a:off x="11712985" y="8903731"/>
            <a:ext cx="2068116" cy="870585"/>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0" i="0" lang="en-US" sz="5100" u="none" cap="none" strike="noStrike">
                <a:solidFill>
                  <a:srgbClr val="000000"/>
                </a:solidFill>
                <a:latin typeface="Proxima Nova"/>
                <a:ea typeface="Proxima Nova"/>
                <a:cs typeface="Proxima Nova"/>
                <a:sym typeface="Proxima Nova"/>
              </a:rPr>
              <a:t>Athlete</a:t>
            </a:r>
            <a:endParaRPr/>
          </a:p>
        </p:txBody>
      </p:sp>
      <p:sp>
        <p:nvSpPr>
          <p:cNvPr id="109" name="Google Shape;109;p2"/>
          <p:cNvSpPr/>
          <p:nvPr/>
        </p:nvSpPr>
        <p:spPr>
          <a:xfrm flipH="1" rot="5400000">
            <a:off x="3504381" y="5125747"/>
            <a:ext cx="1755448" cy="269900"/>
          </a:xfrm>
          <a:custGeom>
            <a:rect b="b" l="l" r="r" t="t"/>
            <a:pathLst>
              <a:path extrusionOk="0" h="269900" w="1755448">
                <a:moveTo>
                  <a:pt x="0" y="269900"/>
                </a:moveTo>
                <a:lnTo>
                  <a:pt x="1755448" y="269900"/>
                </a:lnTo>
                <a:lnTo>
                  <a:pt x="1755448" y="0"/>
                </a:lnTo>
                <a:lnTo>
                  <a:pt x="0" y="0"/>
                </a:lnTo>
                <a:lnTo>
                  <a:pt x="0" y="269900"/>
                </a:lnTo>
                <a:close/>
              </a:path>
            </a:pathLst>
          </a:custGeom>
          <a:blipFill rotWithShape="1">
            <a:blip r:embed="rId5">
              <a:alphaModFix/>
            </a:blip>
            <a:stretch>
              <a:fillRect b="0" l="0" r="0" t="0"/>
            </a:stretch>
          </a:blipFill>
          <a:ln>
            <a:noFill/>
          </a:ln>
        </p:spPr>
      </p:sp>
      <p:grpSp>
        <p:nvGrpSpPr>
          <p:cNvPr id="110" name="Google Shape;110;p2"/>
          <p:cNvGrpSpPr/>
          <p:nvPr/>
        </p:nvGrpSpPr>
        <p:grpSpPr>
          <a:xfrm rot="4932750">
            <a:off x="11775991" y="1348257"/>
            <a:ext cx="2248344" cy="2996686"/>
            <a:chOff x="0" y="-1"/>
            <a:chExt cx="2997792" cy="3995581"/>
          </a:xfrm>
        </p:grpSpPr>
        <p:sp>
          <p:nvSpPr>
            <p:cNvPr id="111" name="Google Shape;111;p2"/>
            <p:cNvSpPr/>
            <p:nvPr/>
          </p:nvSpPr>
          <p:spPr>
            <a:xfrm flipH="1" rot="3265406">
              <a:off x="-343083" y="876599"/>
              <a:ext cx="2340598" cy="359867"/>
            </a:xfrm>
            <a:custGeom>
              <a:rect b="b" l="l" r="r" t="t"/>
              <a:pathLst>
                <a:path extrusionOk="0" h="359867" w="2340598">
                  <a:moveTo>
                    <a:pt x="0" y="359867"/>
                  </a:moveTo>
                  <a:lnTo>
                    <a:pt x="2340597" y="359867"/>
                  </a:lnTo>
                  <a:lnTo>
                    <a:pt x="2340597" y="0"/>
                  </a:lnTo>
                  <a:lnTo>
                    <a:pt x="0" y="0"/>
                  </a:lnTo>
                  <a:lnTo>
                    <a:pt x="0" y="359867"/>
                  </a:lnTo>
                  <a:close/>
                </a:path>
              </a:pathLst>
            </a:custGeom>
            <a:blipFill rotWithShape="1">
              <a:blip r:embed="rId5">
                <a:alphaModFix/>
              </a:blip>
              <a:stretch>
                <a:fillRect b="0" l="0" r="0" t="0"/>
              </a:stretch>
            </a:blipFill>
            <a:ln>
              <a:noFill/>
            </a:ln>
          </p:spPr>
        </p:sp>
        <p:sp>
          <p:nvSpPr>
            <p:cNvPr id="112" name="Google Shape;112;p2"/>
            <p:cNvSpPr/>
            <p:nvPr/>
          </p:nvSpPr>
          <p:spPr>
            <a:xfrm flipH="1" rot="3265406">
              <a:off x="1000278" y="2759114"/>
              <a:ext cx="2340598" cy="359867"/>
            </a:xfrm>
            <a:custGeom>
              <a:rect b="b" l="l" r="r" t="t"/>
              <a:pathLst>
                <a:path extrusionOk="0" h="359867" w="2340598">
                  <a:moveTo>
                    <a:pt x="0" y="359867"/>
                  </a:moveTo>
                  <a:lnTo>
                    <a:pt x="2340598" y="359867"/>
                  </a:lnTo>
                  <a:lnTo>
                    <a:pt x="2340598" y="0"/>
                  </a:lnTo>
                  <a:lnTo>
                    <a:pt x="0" y="0"/>
                  </a:lnTo>
                  <a:lnTo>
                    <a:pt x="0" y="359867"/>
                  </a:lnTo>
                  <a:close/>
                </a:path>
              </a:pathLst>
            </a:custGeom>
            <a:blipFill rotWithShape="1">
              <a:blip r:embed="rId5">
                <a:alphaModFix/>
              </a:blip>
              <a:stretch>
                <a:fillRect b="0" l="0" r="0" t="0"/>
              </a:stretch>
            </a:blipFill>
            <a:ln>
              <a:noFill/>
            </a:ln>
          </p:spPr>
        </p:sp>
      </p:grpSp>
      <p:cxnSp>
        <p:nvCxnSpPr>
          <p:cNvPr id="113" name="Google Shape;113;p2"/>
          <p:cNvCxnSpPr/>
          <p:nvPr/>
        </p:nvCxnSpPr>
        <p:spPr>
          <a:xfrm rot="10800000">
            <a:off x="5647418" y="5269240"/>
            <a:ext cx="405947" cy="1515017"/>
          </a:xfrm>
          <a:prstGeom prst="straightConnector1">
            <a:avLst/>
          </a:prstGeom>
          <a:noFill/>
          <a:ln cap="flat" cmpd="sng" w="38100">
            <a:solidFill>
              <a:srgbClr val="F6471E"/>
            </a:solidFill>
            <a:prstDash val="solid"/>
            <a:round/>
            <a:headEnd len="sm" w="sm" type="none"/>
            <a:tailEnd len="med" w="med" type="triangle"/>
          </a:ln>
        </p:spPr>
      </p:cxnSp>
      <p:sp>
        <p:nvSpPr>
          <p:cNvPr id="114" name="Google Shape;114;p2"/>
          <p:cNvSpPr txBox="1"/>
          <p:nvPr/>
        </p:nvSpPr>
        <p:spPr>
          <a:xfrm>
            <a:off x="6071767" y="6751087"/>
            <a:ext cx="2409379" cy="39624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399" u="none" cap="none" strike="noStrike">
                <a:solidFill>
                  <a:srgbClr val="000000"/>
                </a:solidFill>
                <a:latin typeface="Proxima Nova"/>
                <a:ea typeface="Proxima Nova"/>
                <a:cs typeface="Proxima Nova"/>
                <a:sym typeface="Proxima Nova"/>
              </a:rPr>
              <a:t>Internal structure</a:t>
            </a:r>
            <a:endParaRPr/>
          </a:p>
        </p:txBody>
      </p:sp>
      <p:cxnSp>
        <p:nvCxnSpPr>
          <p:cNvPr id="115" name="Google Shape;115;p2"/>
          <p:cNvCxnSpPr/>
          <p:nvPr/>
        </p:nvCxnSpPr>
        <p:spPr>
          <a:xfrm rot="10800000">
            <a:off x="12918564" y="3818796"/>
            <a:ext cx="405947" cy="1515017"/>
          </a:xfrm>
          <a:prstGeom prst="straightConnector1">
            <a:avLst/>
          </a:prstGeom>
          <a:noFill/>
          <a:ln cap="flat" cmpd="sng" w="38100">
            <a:solidFill>
              <a:srgbClr val="F6471E"/>
            </a:solidFill>
            <a:prstDash val="solid"/>
            <a:round/>
            <a:headEnd len="sm" w="sm" type="none"/>
            <a:tailEnd len="med" w="med" type="triangle"/>
          </a:ln>
        </p:spPr>
      </p:cxnSp>
      <p:sp>
        <p:nvSpPr>
          <p:cNvPr id="116" name="Google Shape;116;p2"/>
          <p:cNvSpPr txBox="1"/>
          <p:nvPr/>
        </p:nvSpPr>
        <p:spPr>
          <a:xfrm>
            <a:off x="13332322" y="5300643"/>
            <a:ext cx="2409379" cy="39624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399" u="none" cap="none" strike="noStrike">
                <a:solidFill>
                  <a:srgbClr val="000000"/>
                </a:solidFill>
                <a:latin typeface="Proxima Nova"/>
                <a:ea typeface="Proxima Nova"/>
                <a:cs typeface="Proxima Nova"/>
                <a:sym typeface="Proxima Nova"/>
              </a:rPr>
              <a:t>Internal structure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
          <p:cNvSpPr/>
          <p:nvPr/>
        </p:nvSpPr>
        <p:spPr>
          <a:xfrm>
            <a:off x="2289811" y="1288019"/>
            <a:ext cx="13708378" cy="7710963"/>
          </a:xfrm>
          <a:custGeom>
            <a:rect b="b" l="l" r="r" t="t"/>
            <a:pathLst>
              <a:path extrusionOk="0" h="7710963" w="13708378">
                <a:moveTo>
                  <a:pt x="0" y="0"/>
                </a:moveTo>
                <a:lnTo>
                  <a:pt x="13708378" y="0"/>
                </a:lnTo>
                <a:lnTo>
                  <a:pt x="13708378" y="7710962"/>
                </a:lnTo>
                <a:lnTo>
                  <a:pt x="0" y="7710962"/>
                </a:lnTo>
                <a:lnTo>
                  <a:pt x="0" y="0"/>
                </a:lnTo>
                <a:close/>
              </a:path>
            </a:pathLst>
          </a:custGeom>
          <a:blipFill rotWithShape="1">
            <a:blip r:embed="rId3">
              <a:alphaModFix/>
            </a:blip>
            <a:stretch>
              <a:fillRect b="0" l="0" r="0" t="0"/>
            </a:stretch>
          </a:blipFill>
          <a:ln>
            <a:noFill/>
          </a:ln>
        </p:spPr>
      </p:sp>
      <p:sp>
        <p:nvSpPr>
          <p:cNvPr id="126" name="Google Shape;126;p3"/>
          <p:cNvSpPr/>
          <p:nvPr/>
        </p:nvSpPr>
        <p:spPr>
          <a:xfrm>
            <a:off x="16176391" y="160787"/>
            <a:ext cx="1923159" cy="1182312"/>
          </a:xfrm>
          <a:custGeom>
            <a:rect b="b" l="l" r="r" t="t"/>
            <a:pathLst>
              <a:path extrusionOk="0" h="1182312" w="1923159">
                <a:moveTo>
                  <a:pt x="0" y="0"/>
                </a:moveTo>
                <a:lnTo>
                  <a:pt x="1923159" y="0"/>
                </a:lnTo>
                <a:lnTo>
                  <a:pt x="1923159" y="1182311"/>
                </a:lnTo>
                <a:lnTo>
                  <a:pt x="0" y="1182311"/>
                </a:lnTo>
                <a:lnTo>
                  <a:pt x="0" y="0"/>
                </a:lnTo>
                <a:close/>
              </a:path>
            </a:pathLst>
          </a:custGeom>
          <a:blipFill rotWithShape="1">
            <a:blip r:embed="rId4">
              <a:alphaModFix/>
            </a:blip>
            <a:stretch>
              <a:fillRect b="0" l="0" r="0" t="0"/>
            </a:stretch>
          </a:blipFill>
          <a:ln>
            <a:noFill/>
          </a:ln>
        </p:spPr>
      </p:sp>
      <p:sp>
        <p:nvSpPr>
          <p:cNvPr id="127" name="Google Shape;127;p3"/>
          <p:cNvSpPr txBox="1"/>
          <p:nvPr/>
        </p:nvSpPr>
        <p:spPr>
          <a:xfrm>
            <a:off x="2289811" y="269025"/>
            <a:ext cx="13708500" cy="78510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US" sz="5100" u="none" cap="none" strike="noStrike">
                <a:solidFill>
                  <a:srgbClr val="000000"/>
                </a:solidFill>
                <a:latin typeface="Proxima Nova"/>
                <a:ea typeface="Proxima Nova"/>
                <a:cs typeface="Proxima Nova"/>
                <a:sym typeface="Proxima Nova"/>
              </a:rPr>
              <a:t>Tissue: Cardiac Muscle</a:t>
            </a:r>
            <a:endParaRPr b="1"/>
          </a:p>
        </p:txBody>
      </p:sp>
      <p:sp>
        <p:nvSpPr>
          <p:cNvPr id="128" name="Google Shape;128;p3"/>
          <p:cNvSpPr txBox="1"/>
          <p:nvPr/>
        </p:nvSpPr>
        <p:spPr>
          <a:xfrm>
            <a:off x="4558582" y="8903731"/>
            <a:ext cx="2431554" cy="870585"/>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0" i="0" lang="en-US" sz="5100" u="none" cap="none" strike="noStrike">
                <a:solidFill>
                  <a:srgbClr val="000000"/>
                </a:solidFill>
                <a:latin typeface="Proxima Nova"/>
                <a:ea typeface="Proxima Nova"/>
                <a:cs typeface="Proxima Nova"/>
                <a:sym typeface="Proxima Nova"/>
              </a:rPr>
              <a:t>Average</a:t>
            </a:r>
            <a:endParaRPr/>
          </a:p>
        </p:txBody>
      </p:sp>
      <p:sp>
        <p:nvSpPr>
          <p:cNvPr id="129" name="Google Shape;129;p3"/>
          <p:cNvSpPr txBox="1"/>
          <p:nvPr/>
        </p:nvSpPr>
        <p:spPr>
          <a:xfrm>
            <a:off x="11712985" y="8903731"/>
            <a:ext cx="2068116" cy="870585"/>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0" i="0" lang="en-US" sz="5100" u="none" cap="none" strike="noStrike">
                <a:solidFill>
                  <a:srgbClr val="000000"/>
                </a:solidFill>
                <a:latin typeface="Proxima Nova"/>
                <a:ea typeface="Proxima Nova"/>
                <a:cs typeface="Proxima Nova"/>
                <a:sym typeface="Proxima Nova"/>
              </a:rPr>
              <a:t>Athlete</a:t>
            </a:r>
            <a:endParaRPr/>
          </a:p>
        </p:txBody>
      </p:sp>
      <p:cxnSp>
        <p:nvCxnSpPr>
          <p:cNvPr id="130" name="Google Shape;130;p3"/>
          <p:cNvCxnSpPr/>
          <p:nvPr/>
        </p:nvCxnSpPr>
        <p:spPr>
          <a:xfrm rot="10800000">
            <a:off x="3946398" y="5269168"/>
            <a:ext cx="1145077" cy="2282221"/>
          </a:xfrm>
          <a:prstGeom prst="straightConnector1">
            <a:avLst/>
          </a:prstGeom>
          <a:noFill/>
          <a:ln cap="flat" cmpd="sng" w="38100">
            <a:solidFill>
              <a:srgbClr val="F6471E"/>
            </a:solidFill>
            <a:prstDash val="solid"/>
            <a:round/>
            <a:headEnd len="sm" w="sm" type="none"/>
            <a:tailEnd len="med" w="med" type="triangle"/>
          </a:ln>
        </p:spPr>
      </p:cxnSp>
      <p:sp>
        <p:nvSpPr>
          <p:cNvPr id="131" name="Google Shape;131;p3"/>
          <p:cNvSpPr txBox="1"/>
          <p:nvPr/>
        </p:nvSpPr>
        <p:spPr>
          <a:xfrm>
            <a:off x="5207334" y="7342762"/>
            <a:ext cx="1479054" cy="39624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399" u="none" cap="none" strike="noStrike">
                <a:solidFill>
                  <a:srgbClr val="000000"/>
                </a:solidFill>
                <a:latin typeface="Proxima Nova"/>
                <a:ea typeface="Proxima Nova"/>
                <a:cs typeface="Proxima Nova"/>
                <a:sym typeface="Proxima Nova"/>
              </a:rPr>
              <a:t>Cell nuclei</a:t>
            </a:r>
            <a:endParaRPr/>
          </a:p>
        </p:txBody>
      </p:sp>
      <p:cxnSp>
        <p:nvCxnSpPr>
          <p:cNvPr id="132" name="Google Shape;132;p3"/>
          <p:cNvCxnSpPr/>
          <p:nvPr/>
        </p:nvCxnSpPr>
        <p:spPr>
          <a:xfrm rot="10800000">
            <a:off x="10549152" y="5201971"/>
            <a:ext cx="1145077" cy="2282221"/>
          </a:xfrm>
          <a:prstGeom prst="straightConnector1">
            <a:avLst/>
          </a:prstGeom>
          <a:noFill/>
          <a:ln cap="flat" cmpd="sng" w="38100">
            <a:solidFill>
              <a:srgbClr val="F6471E"/>
            </a:solidFill>
            <a:prstDash val="solid"/>
            <a:round/>
            <a:headEnd len="sm" w="sm" type="none"/>
            <a:tailEnd len="med" w="med" type="triangle"/>
          </a:ln>
        </p:spPr>
      </p:cxnSp>
      <p:sp>
        <p:nvSpPr>
          <p:cNvPr id="133" name="Google Shape;133;p3"/>
          <p:cNvSpPr txBox="1"/>
          <p:nvPr/>
        </p:nvSpPr>
        <p:spPr>
          <a:xfrm>
            <a:off x="11806506" y="7275565"/>
            <a:ext cx="1479054" cy="39624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399" u="none" cap="none" strike="noStrike">
                <a:solidFill>
                  <a:srgbClr val="000000"/>
                </a:solidFill>
                <a:latin typeface="Proxima Nova"/>
                <a:ea typeface="Proxima Nova"/>
                <a:cs typeface="Proxima Nova"/>
                <a:sym typeface="Proxima Nova"/>
              </a:rPr>
              <a:t>Cell nuclei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4"/>
          <p:cNvSpPr/>
          <p:nvPr/>
        </p:nvSpPr>
        <p:spPr>
          <a:xfrm>
            <a:off x="2289811" y="1288019"/>
            <a:ext cx="13708378" cy="7710963"/>
          </a:xfrm>
          <a:custGeom>
            <a:rect b="b" l="l" r="r" t="t"/>
            <a:pathLst>
              <a:path extrusionOk="0" h="7710963" w="13708378">
                <a:moveTo>
                  <a:pt x="0" y="0"/>
                </a:moveTo>
                <a:lnTo>
                  <a:pt x="13708378" y="0"/>
                </a:lnTo>
                <a:lnTo>
                  <a:pt x="13708378" y="7710962"/>
                </a:lnTo>
                <a:lnTo>
                  <a:pt x="0" y="7710962"/>
                </a:lnTo>
                <a:lnTo>
                  <a:pt x="0" y="0"/>
                </a:lnTo>
                <a:close/>
              </a:path>
            </a:pathLst>
          </a:custGeom>
          <a:blipFill rotWithShape="1">
            <a:blip r:embed="rId3">
              <a:alphaModFix/>
            </a:blip>
            <a:stretch>
              <a:fillRect b="-35" l="0" r="0" t="-36"/>
            </a:stretch>
          </a:blipFill>
          <a:ln>
            <a:noFill/>
          </a:ln>
        </p:spPr>
      </p:sp>
      <p:sp>
        <p:nvSpPr>
          <p:cNvPr id="143" name="Google Shape;143;p4"/>
          <p:cNvSpPr/>
          <p:nvPr/>
        </p:nvSpPr>
        <p:spPr>
          <a:xfrm>
            <a:off x="16176391" y="160787"/>
            <a:ext cx="1923159" cy="1182312"/>
          </a:xfrm>
          <a:custGeom>
            <a:rect b="b" l="l" r="r" t="t"/>
            <a:pathLst>
              <a:path extrusionOk="0" h="1182312" w="1923159">
                <a:moveTo>
                  <a:pt x="0" y="0"/>
                </a:moveTo>
                <a:lnTo>
                  <a:pt x="1923159" y="0"/>
                </a:lnTo>
                <a:lnTo>
                  <a:pt x="1923159" y="1182311"/>
                </a:lnTo>
                <a:lnTo>
                  <a:pt x="0" y="1182311"/>
                </a:lnTo>
                <a:lnTo>
                  <a:pt x="0" y="0"/>
                </a:lnTo>
                <a:close/>
              </a:path>
            </a:pathLst>
          </a:custGeom>
          <a:blipFill rotWithShape="1">
            <a:blip r:embed="rId4">
              <a:alphaModFix/>
            </a:blip>
            <a:stretch>
              <a:fillRect b="0" l="0" r="0" t="0"/>
            </a:stretch>
          </a:blipFill>
          <a:ln>
            <a:noFill/>
          </a:ln>
        </p:spPr>
      </p:sp>
      <p:cxnSp>
        <p:nvCxnSpPr>
          <p:cNvPr id="144" name="Google Shape;144;p4"/>
          <p:cNvCxnSpPr/>
          <p:nvPr/>
        </p:nvCxnSpPr>
        <p:spPr>
          <a:xfrm flipH="1" rot="10800000">
            <a:off x="4844458" y="6002234"/>
            <a:ext cx="1059502" cy="912597"/>
          </a:xfrm>
          <a:prstGeom prst="straightConnector1">
            <a:avLst/>
          </a:prstGeom>
          <a:noFill/>
          <a:ln cap="flat" cmpd="sng" w="38100">
            <a:solidFill>
              <a:srgbClr val="F6471E"/>
            </a:solidFill>
            <a:prstDash val="solid"/>
            <a:round/>
            <a:headEnd len="sm" w="sm" type="none"/>
            <a:tailEnd len="med" w="med" type="triangle"/>
          </a:ln>
        </p:spPr>
      </p:cxnSp>
      <p:cxnSp>
        <p:nvCxnSpPr>
          <p:cNvPr id="145" name="Google Shape;145;p4"/>
          <p:cNvCxnSpPr/>
          <p:nvPr/>
        </p:nvCxnSpPr>
        <p:spPr>
          <a:xfrm flipH="1" rot="10800000">
            <a:off x="11574139" y="6002234"/>
            <a:ext cx="1059502" cy="912597"/>
          </a:xfrm>
          <a:prstGeom prst="straightConnector1">
            <a:avLst/>
          </a:prstGeom>
          <a:noFill/>
          <a:ln cap="flat" cmpd="sng" w="38100">
            <a:solidFill>
              <a:srgbClr val="F6471E"/>
            </a:solidFill>
            <a:prstDash val="solid"/>
            <a:round/>
            <a:headEnd len="sm" w="sm" type="none"/>
            <a:tailEnd len="med" w="med" type="triangle"/>
          </a:ln>
        </p:spPr>
      </p:cxnSp>
      <p:grpSp>
        <p:nvGrpSpPr>
          <p:cNvPr id="146" name="Google Shape;146;p4"/>
          <p:cNvGrpSpPr/>
          <p:nvPr/>
        </p:nvGrpSpPr>
        <p:grpSpPr>
          <a:xfrm rot="-8676697">
            <a:off x="13186920" y="2687137"/>
            <a:ext cx="3255527" cy="4404536"/>
            <a:chOff x="0" y="-1"/>
            <a:chExt cx="4340703" cy="5872714"/>
          </a:xfrm>
        </p:grpSpPr>
        <p:sp>
          <p:nvSpPr>
            <p:cNvPr id="147" name="Google Shape;147;p4"/>
            <p:cNvSpPr/>
            <p:nvPr/>
          </p:nvSpPr>
          <p:spPr>
            <a:xfrm flipH="1" rot="3265406">
              <a:off x="999828" y="2753732"/>
              <a:ext cx="2340598" cy="359867"/>
            </a:xfrm>
            <a:custGeom>
              <a:rect b="b" l="l" r="r" t="t"/>
              <a:pathLst>
                <a:path extrusionOk="0" h="359867" w="2340598">
                  <a:moveTo>
                    <a:pt x="0" y="359867"/>
                  </a:moveTo>
                  <a:lnTo>
                    <a:pt x="2340597" y="359867"/>
                  </a:lnTo>
                  <a:lnTo>
                    <a:pt x="2340597" y="0"/>
                  </a:lnTo>
                  <a:lnTo>
                    <a:pt x="0" y="0"/>
                  </a:lnTo>
                  <a:lnTo>
                    <a:pt x="0" y="359867"/>
                  </a:lnTo>
                  <a:close/>
                </a:path>
              </a:pathLst>
            </a:custGeom>
            <a:blipFill rotWithShape="1">
              <a:blip r:embed="rId5">
                <a:alphaModFix/>
              </a:blip>
              <a:stretch>
                <a:fillRect b="0" l="0" r="0" t="0"/>
              </a:stretch>
            </a:blipFill>
            <a:ln>
              <a:noFill/>
            </a:ln>
          </p:spPr>
        </p:sp>
        <p:sp>
          <p:nvSpPr>
            <p:cNvPr id="148" name="Google Shape;148;p4"/>
            <p:cNvSpPr/>
            <p:nvPr/>
          </p:nvSpPr>
          <p:spPr>
            <a:xfrm flipH="1" rot="3265406">
              <a:off x="2343189" y="4636247"/>
              <a:ext cx="2340598" cy="359867"/>
            </a:xfrm>
            <a:custGeom>
              <a:rect b="b" l="l" r="r" t="t"/>
              <a:pathLst>
                <a:path extrusionOk="0" h="359867" w="2340598">
                  <a:moveTo>
                    <a:pt x="0" y="359867"/>
                  </a:moveTo>
                  <a:lnTo>
                    <a:pt x="2340598" y="359867"/>
                  </a:lnTo>
                  <a:lnTo>
                    <a:pt x="2340598" y="0"/>
                  </a:lnTo>
                  <a:lnTo>
                    <a:pt x="0" y="0"/>
                  </a:lnTo>
                  <a:lnTo>
                    <a:pt x="0" y="359867"/>
                  </a:lnTo>
                  <a:close/>
                </a:path>
              </a:pathLst>
            </a:custGeom>
            <a:blipFill rotWithShape="1">
              <a:blip r:embed="rId5">
                <a:alphaModFix/>
              </a:blip>
              <a:stretch>
                <a:fillRect b="0" l="0" r="0" t="0"/>
              </a:stretch>
            </a:blipFill>
            <a:ln>
              <a:noFill/>
            </a:ln>
          </p:spPr>
        </p:sp>
        <p:sp>
          <p:nvSpPr>
            <p:cNvPr id="149" name="Google Shape;149;p4"/>
            <p:cNvSpPr/>
            <p:nvPr/>
          </p:nvSpPr>
          <p:spPr>
            <a:xfrm flipH="1" rot="3265406">
              <a:off x="-343083" y="876599"/>
              <a:ext cx="2340598" cy="359867"/>
            </a:xfrm>
            <a:custGeom>
              <a:rect b="b" l="l" r="r" t="t"/>
              <a:pathLst>
                <a:path extrusionOk="0" h="359867" w="2340598">
                  <a:moveTo>
                    <a:pt x="0" y="359867"/>
                  </a:moveTo>
                  <a:lnTo>
                    <a:pt x="2340597" y="359867"/>
                  </a:lnTo>
                  <a:lnTo>
                    <a:pt x="2340597" y="0"/>
                  </a:lnTo>
                  <a:lnTo>
                    <a:pt x="0" y="0"/>
                  </a:lnTo>
                  <a:lnTo>
                    <a:pt x="0" y="359867"/>
                  </a:lnTo>
                  <a:close/>
                </a:path>
              </a:pathLst>
            </a:custGeom>
            <a:blipFill rotWithShape="1">
              <a:blip r:embed="rId5">
                <a:alphaModFix/>
              </a:blip>
              <a:stretch>
                <a:fillRect b="0" l="0" r="0" t="0"/>
              </a:stretch>
            </a:blipFill>
            <a:ln>
              <a:noFill/>
            </a:ln>
          </p:spPr>
        </p:sp>
      </p:grpSp>
      <p:grpSp>
        <p:nvGrpSpPr>
          <p:cNvPr id="150" name="Google Shape;150;p4"/>
          <p:cNvGrpSpPr/>
          <p:nvPr/>
        </p:nvGrpSpPr>
        <p:grpSpPr>
          <a:xfrm rot="-8676697">
            <a:off x="6185314" y="2941231"/>
            <a:ext cx="3255527" cy="4404536"/>
            <a:chOff x="0" y="-1"/>
            <a:chExt cx="4340703" cy="5872714"/>
          </a:xfrm>
        </p:grpSpPr>
        <p:sp>
          <p:nvSpPr>
            <p:cNvPr id="151" name="Google Shape;151;p4"/>
            <p:cNvSpPr/>
            <p:nvPr/>
          </p:nvSpPr>
          <p:spPr>
            <a:xfrm flipH="1" rot="3265406">
              <a:off x="999828" y="2753732"/>
              <a:ext cx="2340598" cy="359867"/>
            </a:xfrm>
            <a:custGeom>
              <a:rect b="b" l="l" r="r" t="t"/>
              <a:pathLst>
                <a:path extrusionOk="0" h="359867" w="2340598">
                  <a:moveTo>
                    <a:pt x="0" y="359867"/>
                  </a:moveTo>
                  <a:lnTo>
                    <a:pt x="2340597" y="359867"/>
                  </a:lnTo>
                  <a:lnTo>
                    <a:pt x="2340597" y="0"/>
                  </a:lnTo>
                  <a:lnTo>
                    <a:pt x="0" y="0"/>
                  </a:lnTo>
                  <a:lnTo>
                    <a:pt x="0" y="359867"/>
                  </a:lnTo>
                  <a:close/>
                </a:path>
              </a:pathLst>
            </a:custGeom>
            <a:blipFill rotWithShape="1">
              <a:blip r:embed="rId5">
                <a:alphaModFix/>
              </a:blip>
              <a:stretch>
                <a:fillRect b="0" l="0" r="0" t="0"/>
              </a:stretch>
            </a:blipFill>
            <a:ln>
              <a:noFill/>
            </a:ln>
          </p:spPr>
        </p:sp>
        <p:sp>
          <p:nvSpPr>
            <p:cNvPr id="152" name="Google Shape;152;p4"/>
            <p:cNvSpPr/>
            <p:nvPr/>
          </p:nvSpPr>
          <p:spPr>
            <a:xfrm flipH="1" rot="3265406">
              <a:off x="2343189" y="4636247"/>
              <a:ext cx="2340598" cy="359867"/>
            </a:xfrm>
            <a:custGeom>
              <a:rect b="b" l="l" r="r" t="t"/>
              <a:pathLst>
                <a:path extrusionOk="0" h="359867" w="2340598">
                  <a:moveTo>
                    <a:pt x="0" y="359867"/>
                  </a:moveTo>
                  <a:lnTo>
                    <a:pt x="2340598" y="359867"/>
                  </a:lnTo>
                  <a:lnTo>
                    <a:pt x="2340598" y="0"/>
                  </a:lnTo>
                  <a:lnTo>
                    <a:pt x="0" y="0"/>
                  </a:lnTo>
                  <a:lnTo>
                    <a:pt x="0" y="359867"/>
                  </a:lnTo>
                  <a:close/>
                </a:path>
              </a:pathLst>
            </a:custGeom>
            <a:blipFill rotWithShape="1">
              <a:blip r:embed="rId5">
                <a:alphaModFix/>
              </a:blip>
              <a:stretch>
                <a:fillRect b="0" l="0" r="0" t="0"/>
              </a:stretch>
            </a:blipFill>
            <a:ln>
              <a:noFill/>
            </a:ln>
          </p:spPr>
        </p:sp>
        <p:sp>
          <p:nvSpPr>
            <p:cNvPr id="153" name="Google Shape;153;p4"/>
            <p:cNvSpPr/>
            <p:nvPr/>
          </p:nvSpPr>
          <p:spPr>
            <a:xfrm flipH="1" rot="3265406">
              <a:off x="-343083" y="876599"/>
              <a:ext cx="2340598" cy="359867"/>
            </a:xfrm>
            <a:custGeom>
              <a:rect b="b" l="l" r="r" t="t"/>
              <a:pathLst>
                <a:path extrusionOk="0" h="359867" w="2340598">
                  <a:moveTo>
                    <a:pt x="0" y="359867"/>
                  </a:moveTo>
                  <a:lnTo>
                    <a:pt x="2340597" y="359867"/>
                  </a:lnTo>
                  <a:lnTo>
                    <a:pt x="2340597" y="0"/>
                  </a:lnTo>
                  <a:lnTo>
                    <a:pt x="0" y="0"/>
                  </a:lnTo>
                  <a:lnTo>
                    <a:pt x="0" y="359867"/>
                  </a:lnTo>
                  <a:close/>
                </a:path>
              </a:pathLst>
            </a:custGeom>
            <a:blipFill rotWithShape="1">
              <a:blip r:embed="rId5">
                <a:alphaModFix/>
              </a:blip>
              <a:stretch>
                <a:fillRect b="0" l="0" r="0" t="0"/>
              </a:stretch>
            </a:blipFill>
            <a:ln>
              <a:noFill/>
            </a:ln>
          </p:spPr>
        </p:sp>
      </p:grpSp>
      <p:grpSp>
        <p:nvGrpSpPr>
          <p:cNvPr id="154" name="Google Shape;154;p4"/>
          <p:cNvGrpSpPr/>
          <p:nvPr/>
        </p:nvGrpSpPr>
        <p:grpSpPr>
          <a:xfrm>
            <a:off x="7555672" y="7089885"/>
            <a:ext cx="3086108" cy="3230764"/>
            <a:chOff x="0" y="-38100"/>
            <a:chExt cx="812800" cy="850900"/>
          </a:xfrm>
        </p:grpSpPr>
        <p:sp>
          <p:nvSpPr>
            <p:cNvPr id="155" name="Google Shape;155;p4"/>
            <p:cNvSpPr/>
            <p:nvPr/>
          </p:nvSpPr>
          <p:spPr>
            <a:xfrm>
              <a:off x="0" y="0"/>
              <a:ext cx="135588" cy="206965"/>
            </a:xfrm>
            <a:custGeom>
              <a:rect b="b" l="l" r="r" t="t"/>
              <a:pathLst>
                <a:path extrusionOk="0" h="206965" w="135588">
                  <a:moveTo>
                    <a:pt x="0" y="0"/>
                  </a:moveTo>
                  <a:lnTo>
                    <a:pt x="135588" y="0"/>
                  </a:lnTo>
                  <a:lnTo>
                    <a:pt x="135588" y="206965"/>
                  </a:lnTo>
                  <a:lnTo>
                    <a:pt x="0" y="206965"/>
                  </a:lnTo>
                  <a:close/>
                </a:path>
              </a:pathLst>
            </a:custGeom>
            <a:solidFill>
              <a:srgbClr val="FBECE1"/>
            </a:solidFill>
            <a:ln>
              <a:noFill/>
            </a:ln>
          </p:spPr>
        </p:sp>
        <p:sp>
          <p:nvSpPr>
            <p:cNvPr id="156" name="Google Shape;156;p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7" name="Google Shape;157;p4"/>
          <p:cNvSpPr txBox="1"/>
          <p:nvPr/>
        </p:nvSpPr>
        <p:spPr>
          <a:xfrm>
            <a:off x="2289811" y="269025"/>
            <a:ext cx="13708500" cy="78510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US" sz="5100" u="none" cap="none" strike="noStrike">
                <a:solidFill>
                  <a:srgbClr val="000000"/>
                </a:solidFill>
                <a:latin typeface="Proxima Nova"/>
                <a:ea typeface="Proxima Nova"/>
                <a:cs typeface="Proxima Nova"/>
                <a:sym typeface="Proxima Nova"/>
              </a:rPr>
              <a:t>Organ: Heart</a:t>
            </a:r>
            <a:endParaRPr b="1"/>
          </a:p>
        </p:txBody>
      </p:sp>
      <p:sp>
        <p:nvSpPr>
          <p:cNvPr id="158" name="Google Shape;158;p4"/>
          <p:cNvSpPr txBox="1"/>
          <p:nvPr/>
        </p:nvSpPr>
        <p:spPr>
          <a:xfrm>
            <a:off x="4700616" y="8903731"/>
            <a:ext cx="2431554" cy="870585"/>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0" i="0" lang="en-US" sz="5100" u="none" cap="none" strike="noStrike">
                <a:solidFill>
                  <a:srgbClr val="000000"/>
                </a:solidFill>
                <a:latin typeface="Proxima Nova"/>
                <a:ea typeface="Proxima Nova"/>
                <a:cs typeface="Proxima Nova"/>
                <a:sym typeface="Proxima Nova"/>
              </a:rPr>
              <a:t>Average</a:t>
            </a:r>
            <a:endParaRPr/>
          </a:p>
        </p:txBody>
      </p:sp>
      <p:sp>
        <p:nvSpPr>
          <p:cNvPr id="159" name="Google Shape;159;p4"/>
          <p:cNvSpPr txBox="1"/>
          <p:nvPr/>
        </p:nvSpPr>
        <p:spPr>
          <a:xfrm>
            <a:off x="11712985" y="8903731"/>
            <a:ext cx="2068116" cy="870585"/>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0" i="0" lang="en-US" sz="5100" u="none" cap="none" strike="noStrike">
                <a:solidFill>
                  <a:srgbClr val="000000"/>
                </a:solidFill>
                <a:latin typeface="Proxima Nova"/>
                <a:ea typeface="Proxima Nova"/>
                <a:cs typeface="Proxima Nova"/>
                <a:sym typeface="Proxima Nova"/>
              </a:rPr>
              <a:t>Athlete</a:t>
            </a:r>
            <a:endParaRPr/>
          </a:p>
        </p:txBody>
      </p:sp>
      <p:sp>
        <p:nvSpPr>
          <p:cNvPr id="160" name="Google Shape;160;p4"/>
          <p:cNvSpPr txBox="1"/>
          <p:nvPr/>
        </p:nvSpPr>
        <p:spPr>
          <a:xfrm>
            <a:off x="3486657" y="6891229"/>
            <a:ext cx="1887736" cy="39624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399" u="none" cap="none" strike="noStrike">
                <a:solidFill>
                  <a:srgbClr val="000000"/>
                </a:solidFill>
                <a:latin typeface="Proxima Nova"/>
                <a:ea typeface="Proxima Nova"/>
                <a:cs typeface="Proxima Nova"/>
                <a:sym typeface="Proxima Nova"/>
              </a:rPr>
              <a:t>Muscle tissue</a:t>
            </a:r>
            <a:endParaRPr/>
          </a:p>
        </p:txBody>
      </p:sp>
      <p:sp>
        <p:nvSpPr>
          <p:cNvPr id="161" name="Google Shape;161;p4"/>
          <p:cNvSpPr txBox="1"/>
          <p:nvPr/>
        </p:nvSpPr>
        <p:spPr>
          <a:xfrm>
            <a:off x="10216338" y="6891229"/>
            <a:ext cx="1887736" cy="39624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399" u="none" cap="none" strike="noStrike">
                <a:solidFill>
                  <a:srgbClr val="000000"/>
                </a:solidFill>
                <a:latin typeface="Proxima Nova"/>
                <a:ea typeface="Proxima Nova"/>
                <a:cs typeface="Proxima Nova"/>
                <a:sym typeface="Proxima Nova"/>
              </a:rPr>
              <a:t>Muscle tissue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5"/>
          <p:cNvSpPr/>
          <p:nvPr/>
        </p:nvSpPr>
        <p:spPr>
          <a:xfrm>
            <a:off x="16176391" y="160787"/>
            <a:ext cx="1923159" cy="1182312"/>
          </a:xfrm>
          <a:custGeom>
            <a:rect b="b" l="l" r="r" t="t"/>
            <a:pathLst>
              <a:path extrusionOk="0" h="1182312" w="1923159">
                <a:moveTo>
                  <a:pt x="0" y="0"/>
                </a:moveTo>
                <a:lnTo>
                  <a:pt x="1923159" y="0"/>
                </a:lnTo>
                <a:lnTo>
                  <a:pt x="1923159" y="1182311"/>
                </a:lnTo>
                <a:lnTo>
                  <a:pt x="0" y="1182311"/>
                </a:lnTo>
                <a:lnTo>
                  <a:pt x="0" y="0"/>
                </a:lnTo>
                <a:close/>
              </a:path>
            </a:pathLst>
          </a:custGeom>
          <a:blipFill rotWithShape="1">
            <a:blip r:embed="rId3">
              <a:alphaModFix/>
            </a:blip>
            <a:stretch>
              <a:fillRect b="0" l="0" r="0" t="0"/>
            </a:stretch>
          </a:blipFill>
          <a:ln>
            <a:noFill/>
          </a:ln>
        </p:spPr>
      </p:sp>
      <p:sp>
        <p:nvSpPr>
          <p:cNvPr id="171" name="Google Shape;171;p5"/>
          <p:cNvSpPr txBox="1"/>
          <p:nvPr/>
        </p:nvSpPr>
        <p:spPr>
          <a:xfrm>
            <a:off x="2289811" y="269025"/>
            <a:ext cx="13708500" cy="78510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US" sz="5100" u="none" cap="none" strike="noStrike">
                <a:solidFill>
                  <a:srgbClr val="000000"/>
                </a:solidFill>
                <a:latin typeface="Proxima Nova"/>
                <a:ea typeface="Proxima Nova"/>
                <a:cs typeface="Proxima Nova"/>
                <a:sym typeface="Proxima Nova"/>
              </a:rPr>
              <a:t>Organ Systems</a:t>
            </a:r>
            <a:endParaRPr b="1"/>
          </a:p>
        </p:txBody>
      </p:sp>
      <p:sp>
        <p:nvSpPr>
          <p:cNvPr id="172" name="Google Shape;172;p5"/>
          <p:cNvSpPr txBox="1"/>
          <p:nvPr/>
        </p:nvSpPr>
        <p:spPr>
          <a:xfrm>
            <a:off x="4558582" y="8903731"/>
            <a:ext cx="2431554" cy="870585"/>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0" i="0" lang="en-US" sz="5100" u="none" cap="none" strike="noStrike">
                <a:solidFill>
                  <a:srgbClr val="000000"/>
                </a:solidFill>
                <a:latin typeface="Proxima Nova"/>
                <a:ea typeface="Proxima Nova"/>
                <a:cs typeface="Proxima Nova"/>
                <a:sym typeface="Proxima Nova"/>
              </a:rPr>
              <a:t>Average</a:t>
            </a:r>
            <a:endParaRPr/>
          </a:p>
        </p:txBody>
      </p:sp>
      <p:sp>
        <p:nvSpPr>
          <p:cNvPr id="173" name="Google Shape;173;p5"/>
          <p:cNvSpPr txBox="1"/>
          <p:nvPr/>
        </p:nvSpPr>
        <p:spPr>
          <a:xfrm>
            <a:off x="11712985" y="8903731"/>
            <a:ext cx="2068116" cy="870585"/>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0" i="0" lang="en-US" sz="5100" u="none" cap="none" strike="noStrike">
                <a:solidFill>
                  <a:srgbClr val="000000"/>
                </a:solidFill>
                <a:latin typeface="Proxima Nova"/>
                <a:ea typeface="Proxima Nova"/>
                <a:cs typeface="Proxima Nova"/>
                <a:sym typeface="Proxima Nova"/>
              </a:rPr>
              <a:t>Athlete</a:t>
            </a:r>
            <a:endParaRPr/>
          </a:p>
        </p:txBody>
      </p:sp>
      <p:grpSp>
        <p:nvGrpSpPr>
          <p:cNvPr id="174" name="Google Shape;174;p5"/>
          <p:cNvGrpSpPr/>
          <p:nvPr/>
        </p:nvGrpSpPr>
        <p:grpSpPr>
          <a:xfrm>
            <a:off x="2289811" y="1288019"/>
            <a:ext cx="13708378" cy="7710962"/>
            <a:chOff x="0" y="6350"/>
            <a:chExt cx="18277837" cy="10281283"/>
          </a:xfrm>
        </p:grpSpPr>
        <p:sp>
          <p:nvSpPr>
            <p:cNvPr id="175" name="Google Shape;175;p5"/>
            <p:cNvSpPr/>
            <p:nvPr/>
          </p:nvSpPr>
          <p:spPr>
            <a:xfrm>
              <a:off x="0" y="6350"/>
              <a:ext cx="18277837" cy="10281283"/>
            </a:xfrm>
            <a:custGeom>
              <a:rect b="b" l="l" r="r" t="t"/>
              <a:pathLst>
                <a:path extrusionOk="0" h="10281283" w="18277837">
                  <a:moveTo>
                    <a:pt x="0" y="0"/>
                  </a:moveTo>
                  <a:lnTo>
                    <a:pt x="18277837" y="0"/>
                  </a:lnTo>
                  <a:lnTo>
                    <a:pt x="18277837" y="10281283"/>
                  </a:lnTo>
                  <a:lnTo>
                    <a:pt x="0" y="10281283"/>
                  </a:lnTo>
                  <a:lnTo>
                    <a:pt x="0" y="0"/>
                  </a:lnTo>
                  <a:close/>
                </a:path>
              </a:pathLst>
            </a:custGeom>
            <a:blipFill rotWithShape="1">
              <a:blip r:embed="rId4">
                <a:alphaModFix/>
              </a:blip>
              <a:stretch>
                <a:fillRect b="0" l="0" r="0" t="0"/>
              </a:stretch>
            </a:blipFill>
            <a:ln>
              <a:noFill/>
            </a:ln>
          </p:spPr>
        </p:sp>
        <p:cxnSp>
          <p:nvCxnSpPr>
            <p:cNvPr id="176" name="Google Shape;176;p5"/>
            <p:cNvCxnSpPr/>
            <p:nvPr/>
          </p:nvCxnSpPr>
          <p:spPr>
            <a:xfrm>
              <a:off x="0" y="12700"/>
              <a:ext cx="18261671" cy="0"/>
            </a:xfrm>
            <a:prstGeom prst="straightConnector1">
              <a:avLst/>
            </a:prstGeom>
            <a:noFill/>
            <a:ln cap="flat" cmpd="sng" w="25400">
              <a:solidFill>
                <a:srgbClr val="000000"/>
              </a:solidFill>
              <a:prstDash val="solid"/>
              <a:round/>
              <a:headEnd len="sm" w="sm" type="none"/>
              <a:tailEnd len="sm" w="sm" type="none"/>
            </a:ln>
          </p:spPr>
        </p:cxnSp>
      </p:grpSp>
      <p:cxnSp>
        <p:nvCxnSpPr>
          <p:cNvPr id="177" name="Google Shape;177;p5"/>
          <p:cNvCxnSpPr/>
          <p:nvPr/>
        </p:nvCxnSpPr>
        <p:spPr>
          <a:xfrm>
            <a:off x="3900737" y="3462839"/>
            <a:ext cx="603167" cy="510086"/>
          </a:xfrm>
          <a:prstGeom prst="straightConnector1">
            <a:avLst/>
          </a:prstGeom>
          <a:noFill/>
          <a:ln cap="flat" cmpd="sng" w="38100">
            <a:solidFill>
              <a:srgbClr val="F6471E"/>
            </a:solidFill>
            <a:prstDash val="solid"/>
            <a:round/>
            <a:headEnd len="sm" w="sm" type="none"/>
            <a:tailEnd len="med" w="med" type="triangle"/>
          </a:ln>
        </p:spPr>
      </p:cxnSp>
      <p:cxnSp>
        <p:nvCxnSpPr>
          <p:cNvPr id="178" name="Google Shape;178;p5"/>
          <p:cNvCxnSpPr/>
          <p:nvPr/>
        </p:nvCxnSpPr>
        <p:spPr>
          <a:xfrm flipH="1" rot="10800000">
            <a:off x="4541972" y="5724014"/>
            <a:ext cx="717984" cy="329390"/>
          </a:xfrm>
          <a:prstGeom prst="straightConnector1">
            <a:avLst/>
          </a:prstGeom>
          <a:noFill/>
          <a:ln cap="flat" cmpd="sng" w="38100">
            <a:solidFill>
              <a:srgbClr val="F6471E"/>
            </a:solidFill>
            <a:prstDash val="solid"/>
            <a:round/>
            <a:headEnd len="sm" w="sm" type="none"/>
            <a:tailEnd len="med" w="med" type="triangle"/>
          </a:ln>
        </p:spPr>
      </p:cxnSp>
      <p:cxnSp>
        <p:nvCxnSpPr>
          <p:cNvPr id="179" name="Google Shape;179;p5"/>
          <p:cNvCxnSpPr/>
          <p:nvPr/>
        </p:nvCxnSpPr>
        <p:spPr>
          <a:xfrm flipH="1" rot="10800000">
            <a:off x="11333509" y="5833345"/>
            <a:ext cx="758951" cy="219071"/>
          </a:xfrm>
          <a:prstGeom prst="straightConnector1">
            <a:avLst/>
          </a:prstGeom>
          <a:noFill/>
          <a:ln cap="flat" cmpd="sng" w="38100">
            <a:solidFill>
              <a:srgbClr val="F6471E"/>
            </a:solidFill>
            <a:prstDash val="solid"/>
            <a:round/>
            <a:headEnd len="sm" w="sm" type="none"/>
            <a:tailEnd len="med" w="med" type="triangle"/>
          </a:ln>
        </p:spPr>
      </p:cxnSp>
      <p:cxnSp>
        <p:nvCxnSpPr>
          <p:cNvPr id="180" name="Google Shape;180;p5"/>
          <p:cNvCxnSpPr/>
          <p:nvPr/>
        </p:nvCxnSpPr>
        <p:spPr>
          <a:xfrm>
            <a:off x="10750857" y="3462839"/>
            <a:ext cx="603167" cy="510086"/>
          </a:xfrm>
          <a:prstGeom prst="straightConnector1">
            <a:avLst/>
          </a:prstGeom>
          <a:noFill/>
          <a:ln cap="flat" cmpd="sng" w="38100">
            <a:solidFill>
              <a:srgbClr val="F6471E"/>
            </a:solidFill>
            <a:prstDash val="solid"/>
            <a:round/>
            <a:headEnd len="sm" w="sm" type="none"/>
            <a:tailEnd len="med" w="med" type="triangle"/>
          </a:ln>
        </p:spPr>
      </p:cxnSp>
      <p:sp>
        <p:nvSpPr>
          <p:cNvPr id="181" name="Google Shape;181;p5"/>
          <p:cNvSpPr txBox="1"/>
          <p:nvPr/>
        </p:nvSpPr>
        <p:spPr>
          <a:xfrm>
            <a:off x="3213649" y="3096821"/>
            <a:ext cx="1349573" cy="39624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399" u="none" cap="none" strike="noStrike">
                <a:solidFill>
                  <a:srgbClr val="000000"/>
                </a:solidFill>
                <a:latin typeface="Proxima Nova"/>
                <a:ea typeface="Proxima Nova"/>
                <a:cs typeface="Proxima Nova"/>
                <a:sym typeface="Proxima Nova"/>
              </a:rPr>
              <a:t>Fat tissue</a:t>
            </a:r>
            <a:endParaRPr/>
          </a:p>
        </p:txBody>
      </p:sp>
      <p:sp>
        <p:nvSpPr>
          <p:cNvPr id="182" name="Google Shape;182;p5"/>
          <p:cNvSpPr txBox="1"/>
          <p:nvPr/>
        </p:nvSpPr>
        <p:spPr>
          <a:xfrm>
            <a:off x="10063769" y="3096821"/>
            <a:ext cx="1349573" cy="39624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399" u="none" cap="none" strike="noStrike">
                <a:solidFill>
                  <a:srgbClr val="000000"/>
                </a:solidFill>
                <a:latin typeface="Proxima Nova"/>
                <a:ea typeface="Proxima Nova"/>
                <a:cs typeface="Proxima Nova"/>
                <a:sym typeface="Proxima Nova"/>
              </a:rPr>
              <a:t>Fat tissue</a:t>
            </a:r>
            <a:endParaRPr/>
          </a:p>
        </p:txBody>
      </p:sp>
      <p:sp>
        <p:nvSpPr>
          <p:cNvPr id="183" name="Google Shape;183;p5"/>
          <p:cNvSpPr txBox="1"/>
          <p:nvPr/>
        </p:nvSpPr>
        <p:spPr>
          <a:xfrm>
            <a:off x="2790048" y="5987851"/>
            <a:ext cx="1887736" cy="39624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399" u="none" cap="none" strike="noStrike">
                <a:solidFill>
                  <a:srgbClr val="000000"/>
                </a:solidFill>
                <a:latin typeface="Proxima Nova"/>
                <a:ea typeface="Proxima Nova"/>
                <a:cs typeface="Proxima Nova"/>
                <a:sym typeface="Proxima Nova"/>
              </a:rPr>
              <a:t>Muscle tissue</a:t>
            </a:r>
            <a:endParaRPr/>
          </a:p>
        </p:txBody>
      </p:sp>
      <p:sp>
        <p:nvSpPr>
          <p:cNvPr id="184" name="Google Shape;184;p5"/>
          <p:cNvSpPr txBox="1"/>
          <p:nvPr/>
        </p:nvSpPr>
        <p:spPr>
          <a:xfrm>
            <a:off x="9672570" y="6032619"/>
            <a:ext cx="1887736" cy="39624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399" u="none" cap="none" strike="noStrike">
                <a:solidFill>
                  <a:srgbClr val="000000"/>
                </a:solidFill>
                <a:latin typeface="Proxima Nova"/>
                <a:ea typeface="Proxima Nova"/>
                <a:cs typeface="Proxima Nova"/>
                <a:sym typeface="Proxima Nova"/>
              </a:rPr>
              <a:t>Muscle tissue</a:t>
            </a:r>
            <a:endParaRPr/>
          </a:p>
        </p:txBody>
      </p:sp>
      <p:cxnSp>
        <p:nvCxnSpPr>
          <p:cNvPr id="185" name="Google Shape;185;p5"/>
          <p:cNvCxnSpPr/>
          <p:nvPr/>
        </p:nvCxnSpPr>
        <p:spPr>
          <a:xfrm flipH="1">
            <a:off x="12747312" y="3717882"/>
            <a:ext cx="1709437" cy="259469"/>
          </a:xfrm>
          <a:prstGeom prst="straightConnector1">
            <a:avLst/>
          </a:prstGeom>
          <a:noFill/>
          <a:ln cap="flat" cmpd="sng" w="38100">
            <a:solidFill>
              <a:srgbClr val="F6471E"/>
            </a:solidFill>
            <a:prstDash val="solid"/>
            <a:round/>
            <a:headEnd len="sm" w="sm" type="none"/>
            <a:tailEnd len="med" w="med" type="stealth"/>
          </a:ln>
        </p:spPr>
      </p:cxnSp>
      <p:cxnSp>
        <p:nvCxnSpPr>
          <p:cNvPr id="186" name="Google Shape;186;p5"/>
          <p:cNvCxnSpPr/>
          <p:nvPr/>
        </p:nvCxnSpPr>
        <p:spPr>
          <a:xfrm flipH="1">
            <a:off x="12948312" y="4212030"/>
            <a:ext cx="1506214" cy="176924"/>
          </a:xfrm>
          <a:prstGeom prst="straightConnector1">
            <a:avLst/>
          </a:prstGeom>
          <a:noFill/>
          <a:ln cap="flat" cmpd="sng" w="38100">
            <a:solidFill>
              <a:srgbClr val="F6471E"/>
            </a:solidFill>
            <a:prstDash val="solid"/>
            <a:round/>
            <a:headEnd len="sm" w="sm" type="none"/>
            <a:tailEnd len="med" w="med" type="stealth"/>
          </a:ln>
        </p:spPr>
      </p:cxnSp>
      <p:sp>
        <p:nvSpPr>
          <p:cNvPr id="187" name="Google Shape;187;p5"/>
          <p:cNvSpPr txBox="1"/>
          <p:nvPr/>
        </p:nvSpPr>
        <p:spPr>
          <a:xfrm>
            <a:off x="14478658" y="3526646"/>
            <a:ext cx="837456" cy="39624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399" u="none" cap="none" strike="noStrike">
                <a:solidFill>
                  <a:srgbClr val="000000"/>
                </a:solidFill>
                <a:latin typeface="Proxima Nova"/>
                <a:ea typeface="Proxima Nova"/>
                <a:cs typeface="Proxima Nova"/>
                <a:sym typeface="Proxima Nova"/>
              </a:rPr>
              <a:t>Liver</a:t>
            </a:r>
            <a:endParaRPr/>
          </a:p>
        </p:txBody>
      </p:sp>
      <p:sp>
        <p:nvSpPr>
          <p:cNvPr id="188" name="Google Shape;188;p5"/>
          <p:cNvSpPr txBox="1"/>
          <p:nvPr/>
        </p:nvSpPr>
        <p:spPr>
          <a:xfrm>
            <a:off x="14475799" y="4020707"/>
            <a:ext cx="1274861" cy="39624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399" u="none" cap="none" strike="noStrike">
                <a:solidFill>
                  <a:srgbClr val="000000"/>
                </a:solidFill>
                <a:latin typeface="Proxima Nova"/>
                <a:ea typeface="Proxima Nova"/>
                <a:cs typeface="Proxima Nova"/>
                <a:sym typeface="Proxima Nova"/>
              </a:rPr>
              <a:t>Kidneys</a:t>
            </a:r>
            <a:endParaRPr/>
          </a:p>
        </p:txBody>
      </p:sp>
      <p:cxnSp>
        <p:nvCxnSpPr>
          <p:cNvPr id="189" name="Google Shape;189;p5"/>
          <p:cNvCxnSpPr/>
          <p:nvPr/>
        </p:nvCxnSpPr>
        <p:spPr>
          <a:xfrm flipH="1">
            <a:off x="5874419" y="3717882"/>
            <a:ext cx="1709437" cy="259469"/>
          </a:xfrm>
          <a:prstGeom prst="straightConnector1">
            <a:avLst/>
          </a:prstGeom>
          <a:noFill/>
          <a:ln cap="flat" cmpd="sng" w="38100">
            <a:solidFill>
              <a:srgbClr val="F6471E"/>
            </a:solidFill>
            <a:prstDash val="solid"/>
            <a:round/>
            <a:headEnd len="sm" w="sm" type="none"/>
            <a:tailEnd len="med" w="med" type="stealth"/>
          </a:ln>
        </p:spPr>
      </p:cxnSp>
      <p:cxnSp>
        <p:nvCxnSpPr>
          <p:cNvPr id="190" name="Google Shape;190;p5"/>
          <p:cNvCxnSpPr/>
          <p:nvPr/>
        </p:nvCxnSpPr>
        <p:spPr>
          <a:xfrm flipH="1">
            <a:off x="6075419" y="4212030"/>
            <a:ext cx="1506214" cy="176924"/>
          </a:xfrm>
          <a:prstGeom prst="straightConnector1">
            <a:avLst/>
          </a:prstGeom>
          <a:noFill/>
          <a:ln cap="flat" cmpd="sng" w="38100">
            <a:solidFill>
              <a:srgbClr val="F6471E"/>
            </a:solidFill>
            <a:prstDash val="solid"/>
            <a:round/>
            <a:headEnd len="sm" w="sm" type="none"/>
            <a:tailEnd len="med" w="med" type="stealth"/>
          </a:ln>
        </p:spPr>
      </p:cxnSp>
      <p:sp>
        <p:nvSpPr>
          <p:cNvPr id="191" name="Google Shape;191;p5"/>
          <p:cNvSpPr txBox="1"/>
          <p:nvPr/>
        </p:nvSpPr>
        <p:spPr>
          <a:xfrm>
            <a:off x="7610193" y="3526646"/>
            <a:ext cx="837456" cy="39624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399" u="none" cap="none" strike="noStrike">
                <a:solidFill>
                  <a:srgbClr val="000000"/>
                </a:solidFill>
                <a:latin typeface="Proxima Nova"/>
                <a:ea typeface="Proxima Nova"/>
                <a:cs typeface="Proxima Nova"/>
                <a:sym typeface="Proxima Nova"/>
              </a:rPr>
              <a:t>Liver</a:t>
            </a:r>
            <a:endParaRPr/>
          </a:p>
        </p:txBody>
      </p:sp>
      <p:sp>
        <p:nvSpPr>
          <p:cNvPr id="192" name="Google Shape;192;p5"/>
          <p:cNvSpPr txBox="1"/>
          <p:nvPr/>
        </p:nvSpPr>
        <p:spPr>
          <a:xfrm>
            <a:off x="7638768" y="4020707"/>
            <a:ext cx="1193860" cy="39624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399" u="none" cap="none" strike="noStrike">
                <a:solidFill>
                  <a:srgbClr val="000000"/>
                </a:solidFill>
                <a:latin typeface="Proxima Nova"/>
                <a:ea typeface="Proxima Nova"/>
                <a:cs typeface="Proxima Nova"/>
                <a:sym typeface="Proxima Nova"/>
              </a:rPr>
              <a:t>Kidneys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6"/>
          <p:cNvSpPr/>
          <p:nvPr/>
        </p:nvSpPr>
        <p:spPr>
          <a:xfrm>
            <a:off x="2289811" y="1288019"/>
            <a:ext cx="13708378" cy="7710963"/>
          </a:xfrm>
          <a:custGeom>
            <a:rect b="b" l="l" r="r" t="t"/>
            <a:pathLst>
              <a:path extrusionOk="0" h="7710963" w="13708378">
                <a:moveTo>
                  <a:pt x="0" y="0"/>
                </a:moveTo>
                <a:lnTo>
                  <a:pt x="13708378" y="0"/>
                </a:lnTo>
                <a:lnTo>
                  <a:pt x="13708378" y="7710962"/>
                </a:lnTo>
                <a:lnTo>
                  <a:pt x="0" y="7710962"/>
                </a:lnTo>
                <a:lnTo>
                  <a:pt x="0" y="0"/>
                </a:lnTo>
                <a:close/>
              </a:path>
            </a:pathLst>
          </a:custGeom>
          <a:blipFill rotWithShape="1">
            <a:blip r:embed="rId3">
              <a:alphaModFix/>
            </a:blip>
            <a:stretch>
              <a:fillRect b="0" l="0" r="0" t="0"/>
            </a:stretch>
          </a:blipFill>
          <a:ln>
            <a:noFill/>
          </a:ln>
        </p:spPr>
      </p:sp>
      <p:sp>
        <p:nvSpPr>
          <p:cNvPr id="202" name="Google Shape;202;p6"/>
          <p:cNvSpPr/>
          <p:nvPr/>
        </p:nvSpPr>
        <p:spPr>
          <a:xfrm>
            <a:off x="16176391" y="160787"/>
            <a:ext cx="1923159" cy="1182312"/>
          </a:xfrm>
          <a:custGeom>
            <a:rect b="b" l="l" r="r" t="t"/>
            <a:pathLst>
              <a:path extrusionOk="0" h="1182312" w="1923159">
                <a:moveTo>
                  <a:pt x="0" y="0"/>
                </a:moveTo>
                <a:lnTo>
                  <a:pt x="1923159" y="0"/>
                </a:lnTo>
                <a:lnTo>
                  <a:pt x="1923159" y="1182311"/>
                </a:lnTo>
                <a:lnTo>
                  <a:pt x="0" y="1182311"/>
                </a:lnTo>
                <a:lnTo>
                  <a:pt x="0" y="0"/>
                </a:lnTo>
                <a:close/>
              </a:path>
            </a:pathLst>
          </a:custGeom>
          <a:blipFill rotWithShape="1">
            <a:blip r:embed="rId4">
              <a:alphaModFix/>
            </a:blip>
            <a:stretch>
              <a:fillRect b="0" l="0" r="0" t="0"/>
            </a:stretch>
          </a:blipFill>
          <a:ln>
            <a:noFill/>
          </a:ln>
        </p:spPr>
      </p:sp>
      <p:sp>
        <p:nvSpPr>
          <p:cNvPr id="203" name="Google Shape;203;p6"/>
          <p:cNvSpPr/>
          <p:nvPr/>
        </p:nvSpPr>
        <p:spPr>
          <a:xfrm flipH="1" rot="5963209">
            <a:off x="3525382" y="3894531"/>
            <a:ext cx="1755448" cy="269900"/>
          </a:xfrm>
          <a:custGeom>
            <a:rect b="b" l="l" r="r" t="t"/>
            <a:pathLst>
              <a:path extrusionOk="0" h="269900" w="1755448">
                <a:moveTo>
                  <a:pt x="0" y="269901"/>
                </a:moveTo>
                <a:lnTo>
                  <a:pt x="1755448" y="269901"/>
                </a:lnTo>
                <a:lnTo>
                  <a:pt x="1755448" y="0"/>
                </a:lnTo>
                <a:lnTo>
                  <a:pt x="0" y="0"/>
                </a:lnTo>
                <a:lnTo>
                  <a:pt x="0" y="269901"/>
                </a:lnTo>
                <a:close/>
              </a:path>
            </a:pathLst>
          </a:custGeom>
          <a:blipFill rotWithShape="1">
            <a:blip r:embed="rId5">
              <a:alphaModFix/>
            </a:blip>
            <a:stretch>
              <a:fillRect b="0" l="0" r="0" t="0"/>
            </a:stretch>
          </a:blipFill>
          <a:ln>
            <a:noFill/>
          </a:ln>
        </p:spPr>
      </p:sp>
      <p:sp>
        <p:nvSpPr>
          <p:cNvPr id="204" name="Google Shape;204;p6"/>
          <p:cNvSpPr/>
          <p:nvPr/>
        </p:nvSpPr>
        <p:spPr>
          <a:xfrm rot="-5840328">
            <a:off x="12903376" y="3593326"/>
            <a:ext cx="1755448" cy="269900"/>
          </a:xfrm>
          <a:custGeom>
            <a:rect b="b" l="l" r="r" t="t"/>
            <a:pathLst>
              <a:path extrusionOk="0" h="269900" w="1755448">
                <a:moveTo>
                  <a:pt x="0" y="0"/>
                </a:moveTo>
                <a:lnTo>
                  <a:pt x="1755448" y="0"/>
                </a:lnTo>
                <a:lnTo>
                  <a:pt x="1755448" y="269900"/>
                </a:lnTo>
                <a:lnTo>
                  <a:pt x="0" y="269900"/>
                </a:lnTo>
                <a:lnTo>
                  <a:pt x="0" y="0"/>
                </a:lnTo>
                <a:close/>
              </a:path>
            </a:pathLst>
          </a:custGeom>
          <a:blipFill rotWithShape="1">
            <a:blip r:embed="rId5">
              <a:alphaModFix/>
            </a:blip>
            <a:stretch>
              <a:fillRect b="0" l="0" r="0" t="0"/>
            </a:stretch>
          </a:blipFill>
          <a:ln>
            <a:noFill/>
          </a:ln>
        </p:spPr>
      </p:sp>
      <p:sp>
        <p:nvSpPr>
          <p:cNvPr id="205" name="Google Shape;205;p6"/>
          <p:cNvSpPr txBox="1"/>
          <p:nvPr/>
        </p:nvSpPr>
        <p:spPr>
          <a:xfrm>
            <a:off x="2289811" y="269025"/>
            <a:ext cx="13708500" cy="785100"/>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US" sz="5100" u="none" cap="none" strike="noStrike">
                <a:solidFill>
                  <a:srgbClr val="000000"/>
                </a:solidFill>
                <a:latin typeface="Proxima Nova"/>
                <a:ea typeface="Proxima Nova"/>
                <a:cs typeface="Proxima Nova"/>
                <a:sym typeface="Proxima Nova"/>
              </a:rPr>
              <a:t>Full Body Features</a:t>
            </a:r>
            <a:endParaRPr b="1"/>
          </a:p>
        </p:txBody>
      </p:sp>
      <p:sp>
        <p:nvSpPr>
          <p:cNvPr id="206" name="Google Shape;206;p6"/>
          <p:cNvSpPr txBox="1"/>
          <p:nvPr/>
        </p:nvSpPr>
        <p:spPr>
          <a:xfrm>
            <a:off x="4558582" y="8903731"/>
            <a:ext cx="2431554" cy="870585"/>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0" i="0" lang="en-US" sz="5100" u="none" cap="none" strike="noStrike">
                <a:solidFill>
                  <a:srgbClr val="000000"/>
                </a:solidFill>
                <a:latin typeface="Proxima Nova"/>
                <a:ea typeface="Proxima Nova"/>
                <a:cs typeface="Proxima Nova"/>
                <a:sym typeface="Proxima Nova"/>
              </a:rPr>
              <a:t>Average</a:t>
            </a:r>
            <a:endParaRPr/>
          </a:p>
        </p:txBody>
      </p:sp>
      <p:sp>
        <p:nvSpPr>
          <p:cNvPr id="207" name="Google Shape;207;p6"/>
          <p:cNvSpPr txBox="1"/>
          <p:nvPr/>
        </p:nvSpPr>
        <p:spPr>
          <a:xfrm>
            <a:off x="11712985" y="8903731"/>
            <a:ext cx="2068116" cy="870585"/>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0" i="0" lang="en-US" sz="5100" u="none" cap="none" strike="noStrike">
                <a:solidFill>
                  <a:srgbClr val="000000"/>
                </a:solidFill>
                <a:latin typeface="Proxima Nova"/>
                <a:ea typeface="Proxima Nova"/>
                <a:cs typeface="Proxima Nova"/>
                <a:sym typeface="Proxima Nova"/>
              </a:rPr>
              <a:t>Athlete</a:t>
            </a:r>
            <a:endParaRPr/>
          </a:p>
        </p:txBody>
      </p:sp>
      <p:cxnSp>
        <p:nvCxnSpPr>
          <p:cNvPr id="208" name="Google Shape;208;p6"/>
          <p:cNvCxnSpPr/>
          <p:nvPr/>
        </p:nvCxnSpPr>
        <p:spPr>
          <a:xfrm>
            <a:off x="6545596" y="8351139"/>
            <a:ext cx="5050769" cy="0"/>
          </a:xfrm>
          <a:prstGeom prst="straightConnector1">
            <a:avLst/>
          </a:prstGeom>
          <a:noFill/>
          <a:ln cap="flat" cmpd="sng" w="38100">
            <a:solidFill>
              <a:srgbClr val="F6471E"/>
            </a:solidFill>
            <a:prstDash val="solid"/>
            <a:round/>
            <a:headEnd len="sm" w="sm" type="none"/>
            <a:tailEnd len="med" w="med" type="triangle"/>
          </a:ln>
        </p:spPr>
      </p:cxnSp>
      <p:cxnSp>
        <p:nvCxnSpPr>
          <p:cNvPr id="209" name="Google Shape;209;p6"/>
          <p:cNvCxnSpPr/>
          <p:nvPr/>
        </p:nvCxnSpPr>
        <p:spPr>
          <a:xfrm>
            <a:off x="6059803" y="2136861"/>
            <a:ext cx="5941655" cy="0"/>
          </a:xfrm>
          <a:prstGeom prst="straightConnector1">
            <a:avLst/>
          </a:prstGeom>
          <a:noFill/>
          <a:ln cap="flat" cmpd="sng" w="38100">
            <a:solidFill>
              <a:srgbClr val="F6471E"/>
            </a:solidFill>
            <a:prstDash val="solid"/>
            <a:round/>
            <a:headEnd len="sm" w="sm" type="none"/>
            <a:tailEnd len="med" w="med" type="triangle"/>
          </a:ln>
        </p:spPr>
      </p:cxnSp>
      <p:cxnSp>
        <p:nvCxnSpPr>
          <p:cNvPr id="210" name="Google Shape;210;p6"/>
          <p:cNvCxnSpPr/>
          <p:nvPr/>
        </p:nvCxnSpPr>
        <p:spPr>
          <a:xfrm>
            <a:off x="6756436" y="3141500"/>
            <a:ext cx="4564526" cy="0"/>
          </a:xfrm>
          <a:prstGeom prst="straightConnector1">
            <a:avLst/>
          </a:prstGeom>
          <a:noFill/>
          <a:ln cap="flat" cmpd="sng" w="38100">
            <a:solidFill>
              <a:srgbClr val="F6471E"/>
            </a:solidFill>
            <a:prstDash val="solid"/>
            <a:round/>
            <a:headEnd len="sm" w="sm" type="none"/>
            <a:tailEnd len="med" w="med" type="triangle"/>
          </a:ln>
        </p:spPr>
      </p:cxnSp>
      <p:cxnSp>
        <p:nvCxnSpPr>
          <p:cNvPr id="211" name="Google Shape;211;p6"/>
          <p:cNvCxnSpPr/>
          <p:nvPr/>
        </p:nvCxnSpPr>
        <p:spPr>
          <a:xfrm flipH="1" rot="10800000">
            <a:off x="6990135" y="5124450"/>
            <a:ext cx="4112231" cy="19050"/>
          </a:xfrm>
          <a:prstGeom prst="straightConnector1">
            <a:avLst/>
          </a:prstGeom>
          <a:noFill/>
          <a:ln cap="flat" cmpd="sng" w="38100">
            <a:solidFill>
              <a:srgbClr val="F6471E"/>
            </a:solidFill>
            <a:prstDash val="solid"/>
            <a:round/>
            <a:headEnd len="sm" w="sm" type="none"/>
            <a:tailEnd len="med" w="med" type="triangle"/>
          </a:ln>
        </p:spPr>
      </p:cxnSp>
      <p:sp>
        <p:nvSpPr>
          <p:cNvPr id="212" name="Google Shape;212;p6"/>
          <p:cNvSpPr txBox="1"/>
          <p:nvPr/>
        </p:nvSpPr>
        <p:spPr>
          <a:xfrm>
            <a:off x="7190671" y="4700293"/>
            <a:ext cx="1475780" cy="39624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000000"/>
                </a:solidFill>
                <a:latin typeface="Proxima Nova"/>
                <a:ea typeface="Proxima Nova"/>
                <a:cs typeface="Proxima Nova"/>
                <a:sym typeface="Proxima Nova"/>
              </a:rPr>
              <a:t>Leg length</a:t>
            </a:r>
            <a:endParaRPr/>
          </a:p>
        </p:txBody>
      </p:sp>
      <p:sp>
        <p:nvSpPr>
          <p:cNvPr id="213" name="Google Shape;213;p6"/>
          <p:cNvSpPr txBox="1"/>
          <p:nvPr/>
        </p:nvSpPr>
        <p:spPr>
          <a:xfrm>
            <a:off x="7190671" y="2716685"/>
            <a:ext cx="1754832" cy="39624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000000"/>
                </a:solidFill>
                <a:latin typeface="Proxima Nova"/>
                <a:ea typeface="Proxima Nova"/>
                <a:cs typeface="Proxima Nova"/>
                <a:sym typeface="Proxima Nova"/>
              </a:rPr>
              <a:t>Torso length</a:t>
            </a:r>
            <a:endParaRPr/>
          </a:p>
        </p:txBody>
      </p:sp>
      <p:sp>
        <p:nvSpPr>
          <p:cNvPr id="214" name="Google Shape;214;p6"/>
          <p:cNvSpPr txBox="1"/>
          <p:nvPr/>
        </p:nvSpPr>
        <p:spPr>
          <a:xfrm>
            <a:off x="7190671" y="1712046"/>
            <a:ext cx="1683544" cy="39624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000000"/>
                </a:solidFill>
                <a:latin typeface="Proxima Nova"/>
                <a:ea typeface="Proxima Nova"/>
                <a:cs typeface="Proxima Nova"/>
                <a:sym typeface="Proxima Nova"/>
              </a:rPr>
              <a:t>Total height</a:t>
            </a:r>
            <a:endParaRPr/>
          </a:p>
        </p:txBody>
      </p:sp>
      <p:cxnSp>
        <p:nvCxnSpPr>
          <p:cNvPr id="215" name="Google Shape;215;p6"/>
          <p:cNvCxnSpPr/>
          <p:nvPr/>
        </p:nvCxnSpPr>
        <p:spPr>
          <a:xfrm>
            <a:off x="3641533" y="3261774"/>
            <a:ext cx="603167" cy="510086"/>
          </a:xfrm>
          <a:prstGeom prst="straightConnector1">
            <a:avLst/>
          </a:prstGeom>
          <a:noFill/>
          <a:ln cap="flat" cmpd="sng" w="38100">
            <a:solidFill>
              <a:srgbClr val="F6471E"/>
            </a:solidFill>
            <a:prstDash val="solid"/>
            <a:round/>
            <a:headEnd len="sm" w="sm" type="none"/>
            <a:tailEnd len="med" w="med" type="triangle"/>
          </a:ln>
        </p:spPr>
      </p:cxnSp>
      <p:sp>
        <p:nvSpPr>
          <p:cNvPr id="216" name="Google Shape;216;p6"/>
          <p:cNvSpPr txBox="1"/>
          <p:nvPr/>
        </p:nvSpPr>
        <p:spPr>
          <a:xfrm>
            <a:off x="2673843" y="2895755"/>
            <a:ext cx="1550045" cy="39624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399" u="none" cap="none" strike="noStrike">
                <a:solidFill>
                  <a:srgbClr val="000000"/>
                </a:solidFill>
                <a:latin typeface="Proxima Nova"/>
                <a:ea typeface="Proxima Nova"/>
                <a:cs typeface="Proxima Nova"/>
                <a:sym typeface="Proxima Nova"/>
              </a:rPr>
              <a:t>Arm length</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