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embeddedFontLst>
    <p:embeddedFont>
      <p:font typeface="Roboto Slab"/>
      <p:regular r:id="rId16"/>
      <p:bold r:id="rId17"/>
    </p:embeddedFont>
    <p:embeddedFont>
      <p:font typeface="Proxima Nova"/>
      <p:regular r:id="rId18"/>
      <p:bold r:id="rId19"/>
      <p:italic r:id="rId20"/>
      <p:boldItalic r:id="rId21"/>
    </p:embeddedFont>
    <p:embeddedFont>
      <p:font typeface="Roboto"/>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BA89C53-A5E5-44A9-B4DE-F99DC754E7A4}">
  <a:tblStyle styleId="{EBA89C53-A5E5-44A9-B4DE-F99DC754E7A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roximaNova-italic.fntdata"/><Relationship Id="rId22" Type="http://schemas.openxmlformats.org/officeDocument/2006/relationships/font" Target="fonts/Roboto-regular.fntdata"/><Relationship Id="rId21" Type="http://schemas.openxmlformats.org/officeDocument/2006/relationships/font" Target="fonts/ProximaNova-boldItalic.fntdata"/><Relationship Id="rId24" Type="http://schemas.openxmlformats.org/officeDocument/2006/relationships/font" Target="fonts/Roboto-italic.fntdata"/><Relationship Id="rId23"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5" Type="http://schemas.openxmlformats.org/officeDocument/2006/relationships/font" Target="fonts/Roboto-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RobotoSlab-bold.fntdata"/><Relationship Id="rId16" Type="http://schemas.openxmlformats.org/officeDocument/2006/relationships/font" Target="fonts/RobotoSlab-regular.fntdata"/><Relationship Id="rId19" Type="http://schemas.openxmlformats.org/officeDocument/2006/relationships/font" Target="fonts/ProximaNova-bold.fntdata"/><Relationship Id="rId18" Type="http://schemas.openxmlformats.org/officeDocument/2006/relationships/font" Target="fonts/ProximaNova-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baecccf84a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baecccf84a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baecccf84a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baecccf84a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baecccf84a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baecccf84a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baecccf84a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baecccf84a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baecccf84a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baecccf84a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baecccf84a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baecccf84a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bdede319e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bdede319e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baecccf84a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baecccf84a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4A7D9D"/>
        </a:solidFill>
      </p:bgPr>
    </p:bg>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rgbClr val="F0502E"/>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rgbClr val="F0502E"/>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rgbClr val="F0502E"/>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None/>
              <a:defRPr sz="2400">
                <a:solidFill>
                  <a:schemeClr val="accent5"/>
                </a:solidFill>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rgbClr val="F0502E"/>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rgbClr val="4A7D9D"/>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Proxima Nova"/>
              <a:buNone/>
              <a:defRPr sz="30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Proxima Nova"/>
              <a:buChar char="●"/>
              <a:defRPr sz="1800">
                <a:solidFill>
                  <a:schemeClr val="dk1"/>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dk1"/>
              </a:buClr>
              <a:buSzPts val="1400"/>
              <a:buFont typeface="Proxima Nova"/>
              <a:buChar char="○"/>
              <a:defRPr>
                <a:solidFill>
                  <a:schemeClr val="dk1"/>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dk1"/>
              </a:buClr>
              <a:buSzPts val="1400"/>
              <a:buFont typeface="Proxima Nova"/>
              <a:buChar char="■"/>
              <a:defRPr>
                <a:solidFill>
                  <a:schemeClr val="dk1"/>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dk1"/>
              </a:buClr>
              <a:buSzPts val="1400"/>
              <a:buFont typeface="Proxima Nova"/>
              <a:buChar char="●"/>
              <a:defRPr>
                <a:solidFill>
                  <a:schemeClr val="dk1"/>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dk1"/>
              </a:buClr>
              <a:buSzPts val="1400"/>
              <a:buFont typeface="Proxima Nova"/>
              <a:buChar char="○"/>
              <a:defRPr>
                <a:solidFill>
                  <a:schemeClr val="dk1"/>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dk1"/>
              </a:buClr>
              <a:buSzPts val="1400"/>
              <a:buFont typeface="Proxima Nova"/>
              <a:buChar char="■"/>
              <a:defRPr>
                <a:solidFill>
                  <a:schemeClr val="dk1"/>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dk1"/>
              </a:buClr>
              <a:buSzPts val="1400"/>
              <a:buFont typeface="Proxima Nova"/>
              <a:buChar char="●"/>
              <a:defRPr>
                <a:solidFill>
                  <a:schemeClr val="dk1"/>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dk1"/>
              </a:buClr>
              <a:buSzPts val="1400"/>
              <a:buFont typeface="Proxima Nova"/>
              <a:buChar char="○"/>
              <a:defRPr>
                <a:solidFill>
                  <a:schemeClr val="dk1"/>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dk1"/>
              </a:buClr>
              <a:buSzPts val="1400"/>
              <a:buFont typeface="Proxima Nova"/>
              <a:buChar char="■"/>
              <a:defRPr>
                <a:solidFill>
                  <a:schemeClr val="dk1"/>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1225"/>
            <a:ext cx="5783400" cy="1457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latin typeface="Proxima Nova"/>
                <a:ea typeface="Proxima Nova"/>
                <a:cs typeface="Proxima Nova"/>
                <a:sym typeface="Proxima Nova"/>
              </a:rPr>
              <a:t>Our Beautiful Stinky Friends</a:t>
            </a:r>
            <a:endParaRPr b="1">
              <a:latin typeface="Proxima Nova"/>
              <a:ea typeface="Proxima Nova"/>
              <a:cs typeface="Proxima Nova"/>
              <a:sym typeface="Proxima Nova"/>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lnSpcReduction="10000"/>
          </a:bodyPr>
          <a:lstStyle/>
          <a:p>
            <a:pPr indent="0" lvl="0" marL="0" rtl="0" algn="ctr">
              <a:spcBef>
                <a:spcPts val="0"/>
              </a:spcBef>
              <a:spcAft>
                <a:spcPts val="0"/>
              </a:spcAft>
              <a:buNone/>
            </a:pPr>
            <a:r>
              <a:rPr b="1" lang="en">
                <a:solidFill>
                  <a:srgbClr val="F1C018"/>
                </a:solidFill>
                <a:latin typeface="Proxima Nova"/>
                <a:ea typeface="Proxima Nova"/>
                <a:cs typeface="Proxima Nova"/>
                <a:sym typeface="Proxima Nova"/>
              </a:rPr>
              <a:t>Digital Lab Notebook</a:t>
            </a:r>
            <a:endParaRPr b="1">
              <a:solidFill>
                <a:srgbClr val="F1C018"/>
              </a:solidFill>
              <a:latin typeface="Proxima Nova"/>
              <a:ea typeface="Proxima Nova"/>
              <a:cs typeface="Proxima Nova"/>
              <a:sym typeface="Proxima Nova"/>
            </a:endParaRPr>
          </a:p>
          <a:p>
            <a:pPr indent="0" lvl="0" marL="0" rtl="0" algn="ctr">
              <a:spcBef>
                <a:spcPts val="0"/>
              </a:spcBef>
              <a:spcAft>
                <a:spcPts val="0"/>
              </a:spcAft>
              <a:buNone/>
            </a:pPr>
            <a:r>
              <a:t/>
            </a:r>
            <a:endParaRPr b="1">
              <a:solidFill>
                <a:srgbClr val="434343"/>
              </a:solidFill>
              <a:latin typeface="Proxima Nova"/>
              <a:ea typeface="Proxima Nova"/>
              <a:cs typeface="Proxima Nova"/>
              <a:sym typeface="Proxima Nova"/>
            </a:endParaRPr>
          </a:p>
        </p:txBody>
      </p:sp>
      <p:pic>
        <p:nvPicPr>
          <p:cNvPr id="65" name="Google Shape;65;p13"/>
          <p:cNvPicPr preferRelativeResize="0"/>
          <p:nvPr/>
        </p:nvPicPr>
        <p:blipFill>
          <a:blip r:embed="rId3">
            <a:alphaModFix/>
          </a:blip>
          <a:stretch>
            <a:fillRect/>
          </a:stretch>
        </p:blipFill>
        <p:spPr>
          <a:xfrm>
            <a:off x="7679050" y="305171"/>
            <a:ext cx="1114425" cy="6858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latin typeface="Proxima Nova"/>
                <a:ea typeface="Proxima Nova"/>
                <a:cs typeface="Proxima Nova"/>
                <a:sym typeface="Proxima Nova"/>
              </a:rPr>
              <a:t>How to Use the Digital Lab Notebook</a:t>
            </a:r>
            <a:endParaRPr>
              <a:latin typeface="Proxima Nova"/>
              <a:ea typeface="Proxima Nova"/>
              <a:cs typeface="Proxima Nova"/>
              <a:sym typeface="Proxima Nova"/>
            </a:endParaRPr>
          </a:p>
        </p:txBody>
      </p:sp>
      <p:sp>
        <p:nvSpPr>
          <p:cNvPr id="71" name="Google Shape;71;p1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lnSpc>
                <a:spcPct val="138000"/>
              </a:lnSpc>
              <a:spcBef>
                <a:spcPts val="0"/>
              </a:spcBef>
              <a:spcAft>
                <a:spcPts val="0"/>
              </a:spcAft>
              <a:buNone/>
            </a:pPr>
            <a:r>
              <a:rPr lang="en" sz="1400">
                <a:solidFill>
                  <a:srgbClr val="FFFFFF"/>
                </a:solidFill>
                <a:latin typeface="Proxima Nova"/>
                <a:ea typeface="Proxima Nova"/>
                <a:cs typeface="Proxima Nova"/>
                <a:sym typeface="Proxima Nova"/>
              </a:rPr>
              <a:t>This document is to be used during each experimental day.</a:t>
            </a:r>
            <a:r>
              <a:rPr lang="en" sz="1400">
                <a:solidFill>
                  <a:srgbClr val="FFFFFF"/>
                </a:solidFill>
                <a:latin typeface="Proxima Nova"/>
                <a:ea typeface="Proxima Nova"/>
                <a:cs typeface="Proxima Nova"/>
                <a:sym typeface="Proxima Nova"/>
              </a:rPr>
              <a:t> It is designed to be a living log of what you want to do, what you did, and what you learned from the day. It should be filled out as you work and/or immediately after the lab. The information you collect here will help you write each of the four sections of a lab report.</a:t>
            </a:r>
            <a:endParaRPr sz="1400">
              <a:solidFill>
                <a:srgbClr val="FFFFFF"/>
              </a:solidFill>
              <a:latin typeface="Proxima Nova"/>
              <a:ea typeface="Proxima Nova"/>
              <a:cs typeface="Proxima Nova"/>
              <a:sym typeface="Proxima Nova"/>
            </a:endParaRPr>
          </a:p>
        </p:txBody>
      </p:sp>
      <p:pic>
        <p:nvPicPr>
          <p:cNvPr id="72" name="Google Shape;72;p14"/>
          <p:cNvPicPr preferRelativeResize="0"/>
          <p:nvPr/>
        </p:nvPicPr>
        <p:blipFill>
          <a:blip r:embed="rId3">
            <a:alphaModFix/>
          </a:blip>
          <a:stretch>
            <a:fillRect/>
          </a:stretch>
        </p:blipFill>
        <p:spPr>
          <a:xfrm>
            <a:off x="7679050" y="305171"/>
            <a:ext cx="1114425" cy="685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Materials</a:t>
            </a:r>
            <a:r>
              <a:rPr b="1" lang="en">
                <a:latin typeface="Proxima Nova"/>
                <a:ea typeface="Proxima Nova"/>
                <a:cs typeface="Proxima Nova"/>
                <a:sym typeface="Proxima Nova"/>
              </a:rPr>
              <a:t> and Methods</a:t>
            </a:r>
            <a:endParaRPr b="1">
              <a:latin typeface="Proxima Nova"/>
              <a:ea typeface="Proxima Nova"/>
              <a:cs typeface="Proxima Nova"/>
              <a:sym typeface="Proxima Nova"/>
            </a:endParaRPr>
          </a:p>
        </p:txBody>
      </p:sp>
      <p:sp>
        <p:nvSpPr>
          <p:cNvPr id="78" name="Google Shape;78;p1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latin typeface="Proxima Nova"/>
                <a:ea typeface="Proxima Nova"/>
                <a:cs typeface="Proxima Nova"/>
                <a:sym typeface="Proxima Nova"/>
              </a:rPr>
              <a:t>What exact materials will</a:t>
            </a:r>
            <a:r>
              <a:rPr lang="en" sz="1400">
                <a:latin typeface="Proxima Nova"/>
                <a:ea typeface="Proxima Nova"/>
                <a:cs typeface="Proxima Nova"/>
                <a:sym typeface="Proxima Nova"/>
              </a:rPr>
              <a:t> you use</a:t>
            </a:r>
            <a:r>
              <a:rPr lang="en" sz="1400">
                <a:latin typeface="Proxima Nova"/>
                <a:ea typeface="Proxima Nova"/>
                <a:cs typeface="Proxima Nova"/>
                <a:sym typeface="Proxima Nova"/>
              </a:rPr>
              <a:t> to conduct your experiment?</a:t>
            </a:r>
            <a:endParaRPr sz="1400">
              <a:latin typeface="Proxima Nova"/>
              <a:ea typeface="Proxima Nova"/>
              <a:cs typeface="Proxima Nova"/>
              <a:sym typeface="Proxima Nova"/>
            </a:endParaRPr>
          </a:p>
          <a:p>
            <a:pPr indent="0" lvl="0" marL="0" rtl="0" algn="l">
              <a:spcBef>
                <a:spcPts val="1200"/>
              </a:spcBef>
              <a:spcAft>
                <a:spcPts val="0"/>
              </a:spcAft>
              <a:buNone/>
            </a:pPr>
            <a:r>
              <a:t/>
            </a:r>
            <a:endParaRPr sz="1400">
              <a:latin typeface="Proxima Nova"/>
              <a:ea typeface="Proxima Nova"/>
              <a:cs typeface="Proxima Nova"/>
              <a:sym typeface="Proxima Nova"/>
            </a:endParaRPr>
          </a:p>
          <a:p>
            <a:pPr indent="0" lvl="0" marL="0" rtl="0" algn="l">
              <a:spcBef>
                <a:spcPts val="1200"/>
              </a:spcBef>
              <a:spcAft>
                <a:spcPts val="0"/>
              </a:spcAft>
              <a:buNone/>
            </a:pPr>
            <a:r>
              <a:t/>
            </a:r>
            <a:endParaRPr sz="1400">
              <a:latin typeface="Proxima Nova"/>
              <a:ea typeface="Proxima Nova"/>
              <a:cs typeface="Proxima Nova"/>
              <a:sym typeface="Proxima Nova"/>
            </a:endParaRPr>
          </a:p>
          <a:p>
            <a:pPr indent="0" lvl="0" marL="0" rtl="0" algn="l">
              <a:spcBef>
                <a:spcPts val="1200"/>
              </a:spcBef>
              <a:spcAft>
                <a:spcPts val="1200"/>
              </a:spcAft>
              <a:buNone/>
            </a:pPr>
            <a:r>
              <a:rPr lang="en" sz="1400">
                <a:latin typeface="Proxima Nova"/>
                <a:ea typeface="Proxima Nova"/>
                <a:cs typeface="Proxima Nova"/>
                <a:sym typeface="Proxima Nova"/>
              </a:rPr>
              <a:t>What steps made up your procedure? You can choose to adapt the </a:t>
            </a:r>
            <a:r>
              <a:rPr lang="en" sz="1400">
                <a:latin typeface="Proxima Nova"/>
                <a:ea typeface="Proxima Nova"/>
                <a:cs typeface="Proxima Nova"/>
                <a:sym typeface="Proxima Nova"/>
              </a:rPr>
              <a:t>Fermented Vegetable Recipe Example</a:t>
            </a:r>
            <a:r>
              <a:rPr lang="en" sz="1400">
                <a:latin typeface="Proxima Nova"/>
                <a:ea typeface="Proxima Nova"/>
                <a:cs typeface="Proxima Nova"/>
                <a:sym typeface="Proxima Nova"/>
              </a:rPr>
              <a:t>.</a:t>
            </a:r>
            <a:endParaRPr sz="1400">
              <a:latin typeface="Proxima Nova"/>
              <a:ea typeface="Proxima Nova"/>
              <a:cs typeface="Proxima Nova"/>
              <a:sym typeface="Proxima Nova"/>
            </a:endParaRPr>
          </a:p>
        </p:txBody>
      </p:sp>
      <p:sp>
        <p:nvSpPr>
          <p:cNvPr id="79" name="Google Shape;79;p15"/>
          <p:cNvSpPr txBox="1"/>
          <p:nvPr/>
        </p:nvSpPr>
        <p:spPr>
          <a:xfrm>
            <a:off x="422025" y="1934300"/>
            <a:ext cx="8466900" cy="615600"/>
          </a:xfrm>
          <a:prstGeom prst="rect">
            <a:avLst/>
          </a:prstGeom>
          <a:solidFill>
            <a:srgbClr val="EFEFEF"/>
          </a:solidFill>
          <a:ln cap="flat" cmpd="sng" w="2857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Roboto"/>
              <a:ea typeface="Roboto"/>
              <a:cs typeface="Roboto"/>
              <a:sym typeface="Roboto"/>
            </a:endParaRPr>
          </a:p>
          <a:p>
            <a:pPr indent="0" lvl="0" marL="0" rtl="0" algn="l">
              <a:spcBef>
                <a:spcPts val="0"/>
              </a:spcBef>
              <a:spcAft>
                <a:spcPts val="0"/>
              </a:spcAft>
              <a:buNone/>
            </a:pPr>
            <a:r>
              <a:t/>
            </a:r>
            <a:endParaRPr>
              <a:latin typeface="Roboto"/>
              <a:ea typeface="Roboto"/>
              <a:cs typeface="Roboto"/>
              <a:sym typeface="Roboto"/>
            </a:endParaRPr>
          </a:p>
        </p:txBody>
      </p:sp>
      <p:sp>
        <p:nvSpPr>
          <p:cNvPr id="80" name="Google Shape;80;p15"/>
          <p:cNvSpPr txBox="1"/>
          <p:nvPr/>
        </p:nvSpPr>
        <p:spPr>
          <a:xfrm>
            <a:off x="422025" y="3305900"/>
            <a:ext cx="8466900" cy="615600"/>
          </a:xfrm>
          <a:prstGeom prst="rect">
            <a:avLst/>
          </a:prstGeom>
          <a:solidFill>
            <a:srgbClr val="EFEFEF"/>
          </a:solidFill>
          <a:ln cap="flat" cmpd="sng" w="2857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Roboto"/>
              <a:ea typeface="Roboto"/>
              <a:cs typeface="Roboto"/>
              <a:sym typeface="Roboto"/>
            </a:endParaRPr>
          </a:p>
          <a:p>
            <a:pPr indent="0" lvl="0" marL="0" rtl="0" algn="l">
              <a:spcBef>
                <a:spcPts val="0"/>
              </a:spcBef>
              <a:spcAft>
                <a:spcPts val="0"/>
              </a:spcAft>
              <a:buNone/>
            </a:pPr>
            <a:r>
              <a:t/>
            </a:r>
            <a:endParaRPr>
              <a:latin typeface="Roboto"/>
              <a:ea typeface="Roboto"/>
              <a:cs typeface="Roboto"/>
              <a:sym typeface="Roboto"/>
            </a:endParaRPr>
          </a:p>
        </p:txBody>
      </p:sp>
      <p:pic>
        <p:nvPicPr>
          <p:cNvPr id="81" name="Google Shape;81;p15"/>
          <p:cNvPicPr preferRelativeResize="0"/>
          <p:nvPr/>
        </p:nvPicPr>
        <p:blipFill>
          <a:blip r:embed="rId3">
            <a:alphaModFix/>
          </a:blip>
          <a:stretch>
            <a:fillRect/>
          </a:stretch>
        </p:blipFill>
        <p:spPr>
          <a:xfrm>
            <a:off x="7679050" y="305171"/>
            <a:ext cx="1114425" cy="685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6"/>
          <p:cNvSpPr/>
          <p:nvPr/>
        </p:nvSpPr>
        <p:spPr>
          <a:xfrm>
            <a:off x="4708100" y="1166250"/>
            <a:ext cx="4015200" cy="38019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6"/>
          <p:cNvSpPr txBox="1"/>
          <p:nvPr>
            <p:ph type="title"/>
          </p:nvPr>
        </p:nvSpPr>
        <p:spPr>
          <a:xfrm>
            <a:off x="235500" y="8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Initial Results </a:t>
            </a:r>
            <a:endParaRPr b="1">
              <a:latin typeface="Proxima Nova"/>
              <a:ea typeface="Proxima Nova"/>
              <a:cs typeface="Proxima Nova"/>
              <a:sym typeface="Proxima Nova"/>
            </a:endParaRPr>
          </a:p>
        </p:txBody>
      </p:sp>
      <p:sp>
        <p:nvSpPr>
          <p:cNvPr id="88" name="Google Shape;88;p16"/>
          <p:cNvSpPr txBox="1"/>
          <p:nvPr>
            <p:ph idx="1" type="body"/>
          </p:nvPr>
        </p:nvSpPr>
        <p:spPr>
          <a:xfrm>
            <a:off x="235500" y="651625"/>
            <a:ext cx="39684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latin typeface="Proxima Nova"/>
                <a:ea typeface="Proxima Nova"/>
                <a:cs typeface="Proxima Nova"/>
                <a:sym typeface="Proxima Nova"/>
              </a:rPr>
              <a:t>Describe your jar before the fermentation begins. </a:t>
            </a:r>
            <a:endParaRPr sz="1400">
              <a:latin typeface="Proxima Nova"/>
              <a:ea typeface="Proxima Nova"/>
              <a:cs typeface="Proxima Nova"/>
              <a:sym typeface="Proxima Nova"/>
            </a:endParaRPr>
          </a:p>
          <a:p>
            <a:pPr indent="0" lvl="0" marL="0" rtl="0" algn="l">
              <a:spcBef>
                <a:spcPts val="1200"/>
              </a:spcBef>
              <a:spcAft>
                <a:spcPts val="0"/>
              </a:spcAft>
              <a:buNone/>
            </a:pPr>
            <a:r>
              <a:rPr lang="en" sz="1400">
                <a:latin typeface="Proxima Nova"/>
                <a:ea typeface="Proxima Nova"/>
                <a:cs typeface="Proxima Nova"/>
                <a:sym typeface="Proxima Nova"/>
              </a:rPr>
              <a:t>This can include descriptions of:</a:t>
            </a:r>
            <a:endParaRPr sz="1400">
              <a:latin typeface="Proxima Nova"/>
              <a:ea typeface="Proxima Nova"/>
              <a:cs typeface="Proxima Nova"/>
              <a:sym typeface="Proxima Nova"/>
            </a:endParaRPr>
          </a:p>
          <a:p>
            <a:pPr indent="-317500" lvl="0" marL="457200" rtl="0" algn="l">
              <a:spcBef>
                <a:spcPts val="1200"/>
              </a:spcBef>
              <a:spcAft>
                <a:spcPts val="0"/>
              </a:spcAft>
              <a:buSzPts val="1400"/>
              <a:buFont typeface="Proxima Nova"/>
              <a:buChar char="●"/>
            </a:pPr>
            <a:r>
              <a:rPr lang="en" sz="1400">
                <a:latin typeface="Proxima Nova"/>
                <a:ea typeface="Proxima Nova"/>
                <a:cs typeface="Proxima Nova"/>
                <a:sym typeface="Proxima Nova"/>
              </a:rPr>
              <a:t>The appearance and smells of the liquid and the vegetables.</a:t>
            </a:r>
            <a:endParaRPr sz="1400">
              <a:latin typeface="Proxima Nova"/>
              <a:ea typeface="Proxima Nova"/>
              <a:cs typeface="Proxima Nova"/>
              <a:sym typeface="Proxima Nova"/>
            </a:endParaRPr>
          </a:p>
          <a:p>
            <a:pPr indent="-317500" lvl="0" marL="457200" rtl="0" algn="l">
              <a:spcBef>
                <a:spcPts val="0"/>
              </a:spcBef>
              <a:spcAft>
                <a:spcPts val="0"/>
              </a:spcAft>
              <a:buSzPts val="1400"/>
              <a:buFont typeface="Proxima Nova"/>
              <a:buChar char="●"/>
            </a:pPr>
            <a:r>
              <a:rPr lang="en" sz="1400">
                <a:latin typeface="Proxima Nova"/>
                <a:ea typeface="Proxima Nova"/>
                <a:cs typeface="Proxima Nova"/>
                <a:sym typeface="Proxima Nova"/>
              </a:rPr>
              <a:t>What</a:t>
            </a:r>
            <a:r>
              <a:rPr lang="en" sz="1400">
                <a:latin typeface="Proxima Nova"/>
                <a:ea typeface="Proxima Nova"/>
                <a:cs typeface="Proxima Nova"/>
                <a:sym typeface="Proxima Nova"/>
              </a:rPr>
              <a:t> the vegetables felt like when you were mixing them with the salt.</a:t>
            </a:r>
            <a:endParaRPr sz="1400">
              <a:latin typeface="Proxima Nova"/>
              <a:ea typeface="Proxima Nova"/>
              <a:cs typeface="Proxima Nova"/>
              <a:sym typeface="Proxima Nova"/>
            </a:endParaRPr>
          </a:p>
          <a:p>
            <a:pPr indent="-317500" lvl="0" marL="457200" rtl="0" algn="l">
              <a:spcBef>
                <a:spcPts val="0"/>
              </a:spcBef>
              <a:spcAft>
                <a:spcPts val="0"/>
              </a:spcAft>
              <a:buSzPts val="1400"/>
              <a:buFont typeface="Proxima Nova"/>
              <a:buChar char="●"/>
            </a:pPr>
            <a:r>
              <a:rPr lang="en" sz="1400">
                <a:latin typeface="Proxima Nova"/>
                <a:ea typeface="Proxima Nova"/>
                <a:cs typeface="Proxima Nova"/>
                <a:sym typeface="Proxima Nova"/>
              </a:rPr>
              <a:t>Anything you noticed happened in the first few minutes of the vegetables reacting in the jar.</a:t>
            </a:r>
            <a:endParaRPr sz="1400">
              <a:latin typeface="Proxima Nova"/>
              <a:ea typeface="Proxima Nova"/>
              <a:cs typeface="Proxima Nova"/>
              <a:sym typeface="Proxima Nova"/>
            </a:endParaRPr>
          </a:p>
          <a:p>
            <a:pPr indent="0" lvl="0" marL="0" rtl="0" algn="l">
              <a:spcBef>
                <a:spcPts val="1200"/>
              </a:spcBef>
              <a:spcAft>
                <a:spcPts val="1200"/>
              </a:spcAft>
              <a:buNone/>
            </a:pPr>
            <a:r>
              <a:t/>
            </a:r>
            <a:endParaRPr sz="1400">
              <a:latin typeface="Proxima Nova"/>
              <a:ea typeface="Proxima Nova"/>
              <a:cs typeface="Proxima Nova"/>
              <a:sym typeface="Proxima Nova"/>
            </a:endParaRPr>
          </a:p>
        </p:txBody>
      </p:sp>
      <p:sp>
        <p:nvSpPr>
          <p:cNvPr id="89" name="Google Shape;89;p16"/>
          <p:cNvSpPr txBox="1"/>
          <p:nvPr/>
        </p:nvSpPr>
        <p:spPr>
          <a:xfrm>
            <a:off x="5021300" y="2867100"/>
            <a:ext cx="35823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i="1" lang="en">
                <a:latin typeface="Proxima Nova"/>
                <a:ea typeface="Proxima Nova"/>
                <a:cs typeface="Proxima Nova"/>
                <a:sym typeface="Proxima Nova"/>
              </a:rPr>
              <a:t>Include a picture of the fermentation here.</a:t>
            </a:r>
            <a:endParaRPr i="1">
              <a:latin typeface="Proxima Nova"/>
              <a:ea typeface="Proxima Nova"/>
              <a:cs typeface="Proxima Nova"/>
              <a:sym typeface="Proxima Nova"/>
            </a:endParaRPr>
          </a:p>
        </p:txBody>
      </p:sp>
      <p:sp>
        <p:nvSpPr>
          <p:cNvPr id="90" name="Google Shape;90;p16"/>
          <p:cNvSpPr/>
          <p:nvPr/>
        </p:nvSpPr>
        <p:spPr>
          <a:xfrm>
            <a:off x="235500" y="3610400"/>
            <a:ext cx="3968400" cy="13578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6"/>
          <p:cNvSpPr txBox="1"/>
          <p:nvPr/>
        </p:nvSpPr>
        <p:spPr>
          <a:xfrm>
            <a:off x="809700" y="4143300"/>
            <a:ext cx="3388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a:latin typeface="Proxima Nova"/>
                <a:ea typeface="Proxima Nova"/>
                <a:cs typeface="Proxima Nova"/>
                <a:sym typeface="Proxima Nova"/>
              </a:rPr>
              <a:t>Describe your</a:t>
            </a:r>
            <a:r>
              <a:rPr i="1" lang="en">
                <a:latin typeface="Proxima Nova"/>
                <a:ea typeface="Proxima Nova"/>
                <a:cs typeface="Proxima Nova"/>
                <a:sym typeface="Proxima Nova"/>
              </a:rPr>
              <a:t> fermentation here.</a:t>
            </a:r>
            <a:endParaRPr i="1">
              <a:latin typeface="Proxima Nova"/>
              <a:ea typeface="Proxima Nova"/>
              <a:cs typeface="Proxima Nova"/>
              <a:sym typeface="Proxima Nova"/>
            </a:endParaRPr>
          </a:p>
        </p:txBody>
      </p:sp>
      <p:pic>
        <p:nvPicPr>
          <p:cNvPr id="92" name="Google Shape;92;p16"/>
          <p:cNvPicPr preferRelativeResize="0"/>
          <p:nvPr/>
        </p:nvPicPr>
        <p:blipFill>
          <a:blip r:embed="rId3">
            <a:alphaModFix/>
          </a:blip>
          <a:stretch>
            <a:fillRect/>
          </a:stretch>
        </p:blipFill>
        <p:spPr>
          <a:xfrm>
            <a:off x="7679050" y="305171"/>
            <a:ext cx="1114425" cy="685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Method #1: Bubble Counting</a:t>
            </a:r>
            <a:r>
              <a:rPr b="1" lang="en">
                <a:latin typeface="Proxima Nova"/>
                <a:ea typeface="Proxima Nova"/>
                <a:cs typeface="Proxima Nova"/>
                <a:sym typeface="Proxima Nova"/>
              </a:rPr>
              <a:t> - Results</a:t>
            </a:r>
            <a:endParaRPr b="1">
              <a:latin typeface="Proxima Nova"/>
              <a:ea typeface="Proxima Nova"/>
              <a:cs typeface="Proxima Nova"/>
              <a:sym typeface="Proxima Nova"/>
            </a:endParaRPr>
          </a:p>
        </p:txBody>
      </p:sp>
      <p:sp>
        <p:nvSpPr>
          <p:cNvPr id="98" name="Google Shape;98;p17"/>
          <p:cNvSpPr txBox="1"/>
          <p:nvPr>
            <p:ph idx="1" type="body"/>
          </p:nvPr>
        </p:nvSpPr>
        <p:spPr>
          <a:xfrm>
            <a:off x="387900" y="1337425"/>
            <a:ext cx="33336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sz="1400">
                <a:solidFill>
                  <a:srgbClr val="FFFFFF"/>
                </a:solidFill>
                <a:latin typeface="Proxima Nova"/>
                <a:ea typeface="Proxima Nova"/>
                <a:cs typeface="Proxima Nova"/>
                <a:sym typeface="Proxima Nova"/>
              </a:rPr>
              <a:t>Since the fermentation naturally produces gases, you can assume that bubbles mean microbial activity. It’s going to be impossible to count every bubble, but you can use a marker to count gas production in a small area. Draw a circle 2 inches in diameter on the jar where you see bubbles collecting.  Check in every day or two to count the bubbles in the circle. </a:t>
            </a:r>
            <a:endParaRPr sz="1400">
              <a:solidFill>
                <a:srgbClr val="FFFFFF"/>
              </a:solidFill>
              <a:latin typeface="Proxima Nova"/>
              <a:ea typeface="Proxima Nova"/>
              <a:cs typeface="Proxima Nova"/>
              <a:sym typeface="Proxima Nova"/>
            </a:endParaRPr>
          </a:p>
        </p:txBody>
      </p:sp>
      <p:graphicFrame>
        <p:nvGraphicFramePr>
          <p:cNvPr id="99" name="Google Shape;99;p17"/>
          <p:cNvGraphicFramePr/>
          <p:nvPr/>
        </p:nvGraphicFramePr>
        <p:xfrm>
          <a:off x="4521800" y="1224625"/>
          <a:ext cx="3000000" cy="3000000"/>
        </p:xfrm>
        <a:graphic>
          <a:graphicData uri="http://schemas.openxmlformats.org/drawingml/2006/table">
            <a:tbl>
              <a:tblPr>
                <a:noFill/>
                <a:tableStyleId>{EBA89C53-A5E5-44A9-B4DE-F99DC754E7A4}</a:tableStyleId>
              </a:tblPr>
              <a:tblGrid>
                <a:gridCol w="2089550"/>
                <a:gridCol w="2089550"/>
              </a:tblGrid>
              <a:tr h="381000">
                <a:tc>
                  <a:txBody>
                    <a:bodyPr/>
                    <a:lstStyle/>
                    <a:p>
                      <a:pPr indent="0" lvl="0" marL="0" rtl="0" algn="ctr">
                        <a:spcBef>
                          <a:spcPts val="0"/>
                        </a:spcBef>
                        <a:spcAft>
                          <a:spcPts val="0"/>
                        </a:spcAft>
                        <a:buNone/>
                      </a:pPr>
                      <a:r>
                        <a:rPr b="1" lang="en">
                          <a:latin typeface="Proxima Nova"/>
                          <a:ea typeface="Proxima Nova"/>
                          <a:cs typeface="Proxima Nova"/>
                          <a:sym typeface="Proxima Nova"/>
                        </a:rPr>
                        <a:t>Date</a:t>
                      </a:r>
                      <a:endParaRPr b="1">
                        <a:latin typeface="Proxima Nova"/>
                        <a:ea typeface="Proxima Nova"/>
                        <a:cs typeface="Proxima Nova"/>
                        <a:sym typeface="Proxima Nova"/>
                      </a:endParaRPr>
                    </a:p>
                  </a:txBody>
                  <a:tcPr marT="91425" marB="91425" marR="91425" marL="91425">
                    <a:solidFill>
                      <a:srgbClr val="CFE2F3"/>
                    </a:solidFill>
                  </a:tcPr>
                </a:tc>
                <a:tc>
                  <a:txBody>
                    <a:bodyPr/>
                    <a:lstStyle/>
                    <a:p>
                      <a:pPr indent="0" lvl="0" marL="0" rtl="0" algn="ctr">
                        <a:spcBef>
                          <a:spcPts val="0"/>
                        </a:spcBef>
                        <a:spcAft>
                          <a:spcPts val="0"/>
                        </a:spcAft>
                        <a:buNone/>
                      </a:pPr>
                      <a:r>
                        <a:rPr b="1" lang="en">
                          <a:latin typeface="Proxima Nova"/>
                          <a:ea typeface="Proxima Nova"/>
                          <a:cs typeface="Proxima Nova"/>
                          <a:sym typeface="Proxima Nova"/>
                        </a:rPr>
                        <a:t>Bubbles</a:t>
                      </a:r>
                      <a:endParaRPr b="1">
                        <a:latin typeface="Proxima Nova"/>
                        <a:ea typeface="Proxima Nova"/>
                        <a:cs typeface="Proxima Nova"/>
                        <a:sym typeface="Proxima Nova"/>
                      </a:endParaRPr>
                    </a:p>
                  </a:txBody>
                  <a:tcPr marT="91425" marB="91425" marR="91425" marL="91425">
                    <a:solidFill>
                      <a:srgbClr val="CFE2F3"/>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rPr lang="en"/>
                        <a:t>Add more rows if needed</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bl>
          </a:graphicData>
        </a:graphic>
      </p:graphicFrame>
      <p:pic>
        <p:nvPicPr>
          <p:cNvPr id="100" name="Google Shape;100;p17"/>
          <p:cNvPicPr preferRelativeResize="0"/>
          <p:nvPr/>
        </p:nvPicPr>
        <p:blipFill>
          <a:blip r:embed="rId3">
            <a:alphaModFix/>
          </a:blip>
          <a:stretch>
            <a:fillRect/>
          </a:stretch>
        </p:blipFill>
        <p:spPr>
          <a:xfrm>
            <a:off x="7679050" y="305171"/>
            <a:ext cx="1114425" cy="685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Method #2: Water Level </a:t>
            </a:r>
            <a:r>
              <a:rPr b="1" lang="en">
                <a:latin typeface="Proxima Nova"/>
                <a:ea typeface="Proxima Nova"/>
                <a:cs typeface="Proxima Nova"/>
                <a:sym typeface="Proxima Nova"/>
              </a:rPr>
              <a:t>- Results</a:t>
            </a:r>
            <a:endParaRPr b="1">
              <a:latin typeface="Proxima Nova"/>
              <a:ea typeface="Proxima Nova"/>
              <a:cs typeface="Proxima Nova"/>
              <a:sym typeface="Proxima Nova"/>
            </a:endParaRPr>
          </a:p>
        </p:txBody>
      </p:sp>
      <p:sp>
        <p:nvSpPr>
          <p:cNvPr id="106" name="Google Shape;106;p18"/>
          <p:cNvSpPr txBox="1"/>
          <p:nvPr>
            <p:ph idx="1" type="body"/>
          </p:nvPr>
        </p:nvSpPr>
        <p:spPr>
          <a:xfrm>
            <a:off x="387900" y="1489825"/>
            <a:ext cx="33336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rgbClr val="FFFFFF"/>
                </a:solidFill>
                <a:latin typeface="Proxima Nova"/>
                <a:ea typeface="Proxima Nova"/>
                <a:cs typeface="Proxima Nova"/>
                <a:sym typeface="Proxima Nova"/>
              </a:rPr>
              <a:t>As we saw in the videos of fermentations, the water levels within the jar will change. This is due to both the dehydrating powers of salt and the production of water as a byproduct in one of the chemical reactions occurring in the jar. You can measure the water levels by putting a thin rubber band at the water level. Check every day or two to see how the water has dropped or increased by using a ruler to measure the changes.</a:t>
            </a:r>
            <a:endParaRPr sz="1400">
              <a:solidFill>
                <a:srgbClr val="FFFFFF"/>
              </a:solidFill>
              <a:latin typeface="Proxima Nova"/>
              <a:ea typeface="Proxima Nova"/>
              <a:cs typeface="Proxima Nova"/>
              <a:sym typeface="Proxima Nova"/>
            </a:endParaRPr>
          </a:p>
        </p:txBody>
      </p:sp>
      <p:graphicFrame>
        <p:nvGraphicFramePr>
          <p:cNvPr id="107" name="Google Shape;107;p18"/>
          <p:cNvGraphicFramePr/>
          <p:nvPr/>
        </p:nvGraphicFramePr>
        <p:xfrm>
          <a:off x="4521800" y="1224625"/>
          <a:ext cx="3000000" cy="3000000"/>
        </p:xfrm>
        <a:graphic>
          <a:graphicData uri="http://schemas.openxmlformats.org/drawingml/2006/table">
            <a:tbl>
              <a:tblPr>
                <a:noFill/>
                <a:tableStyleId>{EBA89C53-A5E5-44A9-B4DE-F99DC754E7A4}</a:tableStyleId>
              </a:tblPr>
              <a:tblGrid>
                <a:gridCol w="2089550"/>
                <a:gridCol w="2089550"/>
              </a:tblGrid>
              <a:tr h="381000">
                <a:tc>
                  <a:txBody>
                    <a:bodyPr/>
                    <a:lstStyle/>
                    <a:p>
                      <a:pPr indent="0" lvl="0" marL="0" rtl="0" algn="ctr">
                        <a:spcBef>
                          <a:spcPts val="0"/>
                        </a:spcBef>
                        <a:spcAft>
                          <a:spcPts val="0"/>
                        </a:spcAft>
                        <a:buNone/>
                      </a:pPr>
                      <a:r>
                        <a:rPr b="1" lang="en">
                          <a:latin typeface="Proxima Nova"/>
                          <a:ea typeface="Proxima Nova"/>
                          <a:cs typeface="Proxima Nova"/>
                          <a:sym typeface="Proxima Nova"/>
                        </a:rPr>
                        <a:t>Date</a:t>
                      </a:r>
                      <a:endParaRPr b="1">
                        <a:latin typeface="Proxima Nova"/>
                        <a:ea typeface="Proxima Nova"/>
                        <a:cs typeface="Proxima Nova"/>
                        <a:sym typeface="Proxima Nova"/>
                      </a:endParaRPr>
                    </a:p>
                  </a:txBody>
                  <a:tcPr marT="91425" marB="91425" marR="91425" marL="91425">
                    <a:solidFill>
                      <a:srgbClr val="CFE2F3"/>
                    </a:solidFill>
                  </a:tcPr>
                </a:tc>
                <a:tc>
                  <a:txBody>
                    <a:bodyPr/>
                    <a:lstStyle/>
                    <a:p>
                      <a:pPr indent="0" lvl="0" marL="0" rtl="0" algn="ctr">
                        <a:spcBef>
                          <a:spcPts val="0"/>
                        </a:spcBef>
                        <a:spcAft>
                          <a:spcPts val="0"/>
                        </a:spcAft>
                        <a:buNone/>
                      </a:pPr>
                      <a:r>
                        <a:rPr b="1" lang="en">
                          <a:latin typeface="Proxima Nova"/>
                          <a:ea typeface="Proxima Nova"/>
                          <a:cs typeface="Proxima Nova"/>
                          <a:sym typeface="Proxima Nova"/>
                        </a:rPr>
                        <a:t>Changes In Water Level</a:t>
                      </a:r>
                      <a:endParaRPr b="1">
                        <a:latin typeface="Proxima Nova"/>
                        <a:ea typeface="Proxima Nova"/>
                        <a:cs typeface="Proxima Nova"/>
                        <a:sym typeface="Proxima Nova"/>
                      </a:endParaRPr>
                    </a:p>
                  </a:txBody>
                  <a:tcPr marT="91425" marB="91425" marR="91425" marL="91425">
                    <a:solidFill>
                      <a:srgbClr val="CFE2F3"/>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rPr lang="en"/>
                        <a:t>Add</a:t>
                      </a:r>
                      <a:r>
                        <a:rPr lang="en"/>
                        <a:t> more rows if needed</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bl>
          </a:graphicData>
        </a:graphic>
      </p:graphicFrame>
      <p:pic>
        <p:nvPicPr>
          <p:cNvPr id="108" name="Google Shape;108;p18"/>
          <p:cNvPicPr preferRelativeResize="0"/>
          <p:nvPr/>
        </p:nvPicPr>
        <p:blipFill>
          <a:blip r:embed="rId3">
            <a:alphaModFix/>
          </a:blip>
          <a:stretch>
            <a:fillRect/>
          </a:stretch>
        </p:blipFill>
        <p:spPr>
          <a:xfrm>
            <a:off x="7679050" y="305171"/>
            <a:ext cx="1114425" cy="685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9"/>
          <p:cNvSpPr txBox="1"/>
          <p:nvPr>
            <p:ph type="title"/>
          </p:nvPr>
        </p:nvSpPr>
        <p:spPr>
          <a:xfrm>
            <a:off x="387900" y="16787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Method #3: pH Changes</a:t>
            </a:r>
            <a:r>
              <a:rPr b="1" lang="en">
                <a:latin typeface="Proxima Nova"/>
                <a:ea typeface="Proxima Nova"/>
                <a:cs typeface="Proxima Nova"/>
                <a:sym typeface="Proxima Nova"/>
              </a:rPr>
              <a:t> - Results</a:t>
            </a:r>
            <a:endParaRPr b="1">
              <a:latin typeface="Proxima Nova"/>
              <a:ea typeface="Proxima Nova"/>
              <a:cs typeface="Proxima Nova"/>
              <a:sym typeface="Proxima Nova"/>
            </a:endParaRPr>
          </a:p>
        </p:txBody>
      </p:sp>
      <p:sp>
        <p:nvSpPr>
          <p:cNvPr id="114" name="Google Shape;114;p19"/>
          <p:cNvSpPr txBox="1"/>
          <p:nvPr>
            <p:ph idx="1" type="body"/>
          </p:nvPr>
        </p:nvSpPr>
        <p:spPr>
          <a:xfrm>
            <a:off x="387900" y="1185025"/>
            <a:ext cx="33336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rgbClr val="FFFFFF"/>
                </a:solidFill>
                <a:latin typeface="Proxima Nova"/>
                <a:ea typeface="Proxima Nova"/>
                <a:cs typeface="Proxima Nova"/>
                <a:sym typeface="Proxima Nova"/>
              </a:rPr>
              <a:t>There are several key chemical reactions that are occurring within the jar. One of them produces lactic acid, which can alter the pH of the salt water. While the fermentation proceeds, the pH will decrease as the microbes perform the reactions. To record the pH, use a sterile toothpick or clean utensil to dip into the fermentation vessel and transfer one or two drops of the liquid to a pH strip. Follow the color guide provided by the manufacturer to identify the acidity of the ferment.</a:t>
            </a:r>
            <a:endParaRPr sz="1400">
              <a:solidFill>
                <a:srgbClr val="FFFFFF"/>
              </a:solidFill>
            </a:endParaRPr>
          </a:p>
        </p:txBody>
      </p:sp>
      <p:graphicFrame>
        <p:nvGraphicFramePr>
          <p:cNvPr id="115" name="Google Shape;115;p19"/>
          <p:cNvGraphicFramePr/>
          <p:nvPr/>
        </p:nvGraphicFramePr>
        <p:xfrm>
          <a:off x="4521800" y="1224625"/>
          <a:ext cx="3000000" cy="3000000"/>
        </p:xfrm>
        <a:graphic>
          <a:graphicData uri="http://schemas.openxmlformats.org/drawingml/2006/table">
            <a:tbl>
              <a:tblPr>
                <a:noFill/>
                <a:tableStyleId>{EBA89C53-A5E5-44A9-B4DE-F99DC754E7A4}</a:tableStyleId>
              </a:tblPr>
              <a:tblGrid>
                <a:gridCol w="2089550"/>
                <a:gridCol w="2089550"/>
              </a:tblGrid>
              <a:tr h="381000">
                <a:tc>
                  <a:txBody>
                    <a:bodyPr/>
                    <a:lstStyle/>
                    <a:p>
                      <a:pPr indent="0" lvl="0" marL="0" rtl="0" algn="ctr">
                        <a:spcBef>
                          <a:spcPts val="0"/>
                        </a:spcBef>
                        <a:spcAft>
                          <a:spcPts val="0"/>
                        </a:spcAft>
                        <a:buNone/>
                      </a:pPr>
                      <a:r>
                        <a:rPr b="1" lang="en"/>
                        <a:t>Date</a:t>
                      </a:r>
                      <a:endParaRPr b="1"/>
                    </a:p>
                  </a:txBody>
                  <a:tcPr marT="91425" marB="91425" marR="91425" marL="91425">
                    <a:solidFill>
                      <a:srgbClr val="CFE2F3"/>
                    </a:solidFill>
                  </a:tcPr>
                </a:tc>
                <a:tc>
                  <a:txBody>
                    <a:bodyPr/>
                    <a:lstStyle/>
                    <a:p>
                      <a:pPr indent="0" lvl="0" marL="0" rtl="0" algn="ctr">
                        <a:spcBef>
                          <a:spcPts val="0"/>
                        </a:spcBef>
                        <a:spcAft>
                          <a:spcPts val="0"/>
                        </a:spcAft>
                        <a:buNone/>
                      </a:pPr>
                      <a:r>
                        <a:rPr b="1" lang="en">
                          <a:latin typeface="Proxima Nova"/>
                          <a:ea typeface="Proxima Nova"/>
                          <a:cs typeface="Proxima Nova"/>
                          <a:sym typeface="Proxima Nova"/>
                        </a:rPr>
                        <a:t>pH</a:t>
                      </a:r>
                      <a:endParaRPr b="1">
                        <a:latin typeface="Proxima Nova"/>
                        <a:ea typeface="Proxima Nova"/>
                        <a:cs typeface="Proxima Nova"/>
                        <a:sym typeface="Proxima Nova"/>
                      </a:endParaRPr>
                    </a:p>
                  </a:txBody>
                  <a:tcPr marT="91425" marB="91425" marR="91425" marL="91425">
                    <a:solidFill>
                      <a:srgbClr val="CFE2F3"/>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81000">
                <a:tc>
                  <a:txBody>
                    <a:bodyPr/>
                    <a:lstStyle/>
                    <a:p>
                      <a:pPr indent="0" lvl="0" marL="0" rtl="0" algn="l">
                        <a:spcBef>
                          <a:spcPts val="0"/>
                        </a:spcBef>
                        <a:spcAft>
                          <a:spcPts val="0"/>
                        </a:spcAft>
                        <a:buNone/>
                      </a:pPr>
                      <a:r>
                        <a:rPr lang="en"/>
                        <a:t>Add</a:t>
                      </a:r>
                      <a:r>
                        <a:rPr lang="en"/>
                        <a:t> more rows if needed</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bl>
          </a:graphicData>
        </a:graphic>
      </p:graphicFrame>
      <p:pic>
        <p:nvPicPr>
          <p:cNvPr id="116" name="Google Shape;116;p19"/>
          <p:cNvPicPr preferRelativeResize="0"/>
          <p:nvPr/>
        </p:nvPicPr>
        <p:blipFill>
          <a:blip r:embed="rId3">
            <a:alphaModFix/>
          </a:blip>
          <a:stretch>
            <a:fillRect/>
          </a:stretch>
        </p:blipFill>
        <p:spPr>
          <a:xfrm>
            <a:off x="7679050" y="305171"/>
            <a:ext cx="1114425" cy="685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SzPts val="990"/>
              <a:buNone/>
            </a:pPr>
            <a:r>
              <a:rPr b="1" lang="en"/>
              <a:t>Why Does Fermentation Happen? </a:t>
            </a:r>
            <a:br>
              <a:rPr b="1" lang="en"/>
            </a:br>
            <a:r>
              <a:rPr b="1" lang="en"/>
              <a:t>Callout Question Answer Sheet</a:t>
            </a:r>
            <a:endParaRPr b="1"/>
          </a:p>
        </p:txBody>
      </p:sp>
      <p:graphicFrame>
        <p:nvGraphicFramePr>
          <p:cNvPr id="122" name="Google Shape;122;p20"/>
          <p:cNvGraphicFramePr/>
          <p:nvPr/>
        </p:nvGraphicFramePr>
        <p:xfrm>
          <a:off x="952500" y="1657350"/>
          <a:ext cx="3000000" cy="3000000"/>
        </p:xfrm>
        <a:graphic>
          <a:graphicData uri="http://schemas.openxmlformats.org/drawingml/2006/table">
            <a:tbl>
              <a:tblPr>
                <a:noFill/>
                <a:tableStyleId>{EBA89C53-A5E5-44A9-B4DE-F99DC754E7A4}</a:tableStyleId>
              </a:tblPr>
              <a:tblGrid>
                <a:gridCol w="7239000"/>
              </a:tblGrid>
              <a:tr h="381000">
                <a:tc>
                  <a:txBody>
                    <a:bodyPr/>
                    <a:lstStyle/>
                    <a:p>
                      <a:pPr indent="-311150" lvl="0" marL="457200" rtl="0" algn="ctr">
                        <a:lnSpc>
                          <a:spcPct val="115000"/>
                        </a:lnSpc>
                        <a:spcBef>
                          <a:spcPts val="0"/>
                        </a:spcBef>
                        <a:spcAft>
                          <a:spcPts val="0"/>
                        </a:spcAft>
                        <a:buClr>
                          <a:srgbClr val="FF9900"/>
                        </a:buClr>
                        <a:buSzPts val="1300"/>
                        <a:buFont typeface="Proxima Nova"/>
                        <a:buAutoNum type="arabicPeriod"/>
                      </a:pPr>
                      <a:r>
                        <a:rPr lang="en" sz="1300">
                          <a:solidFill>
                            <a:srgbClr val="FF9900"/>
                          </a:solidFill>
                          <a:latin typeface="Proxima Nova"/>
                          <a:ea typeface="Proxima Nova"/>
                          <a:cs typeface="Proxima Nova"/>
                          <a:sym typeface="Proxima Nova"/>
                        </a:rPr>
                        <a:t>What chemical forms the bubbles in your fermentation?</a:t>
                      </a:r>
                      <a:endParaRPr sz="1300">
                        <a:solidFill>
                          <a:srgbClr val="FF9900"/>
                        </a:solidFill>
                        <a:latin typeface="Proxima Nova"/>
                        <a:ea typeface="Proxima Nova"/>
                        <a:cs typeface="Proxima Nova"/>
                        <a:sym typeface="Proxima Nova"/>
                      </a:endParaRPr>
                    </a:p>
                    <a:p>
                      <a:pPr indent="0" lvl="0" marL="0" rtl="0" algn="ctr">
                        <a:lnSpc>
                          <a:spcPct val="115000"/>
                        </a:lnSpc>
                        <a:spcBef>
                          <a:spcPts val="0"/>
                        </a:spcBef>
                        <a:spcAft>
                          <a:spcPts val="0"/>
                        </a:spcAft>
                        <a:buNone/>
                      </a:pPr>
                      <a:r>
                        <a:t/>
                      </a:r>
                      <a:endParaRPr/>
                    </a:p>
                  </a:txBody>
                  <a:tcPr marT="91425" marB="91425" marR="91425" marL="91425">
                    <a:solidFill>
                      <a:srgbClr val="CFE2F3"/>
                    </a:solidFill>
                  </a:tcPr>
                </a:tc>
              </a:tr>
              <a:tr h="381000">
                <a:tc>
                  <a:txBody>
                    <a:bodyPr/>
                    <a:lstStyle/>
                    <a:p>
                      <a:pPr indent="0" lvl="0" marL="0" rtl="0" algn="l">
                        <a:spcBef>
                          <a:spcPts val="0"/>
                        </a:spcBef>
                        <a:spcAft>
                          <a:spcPts val="0"/>
                        </a:spcAft>
                        <a:buNone/>
                      </a:pPr>
                      <a:r>
                        <a:t/>
                      </a:r>
                      <a:endParaRPr/>
                    </a:p>
                  </a:txBody>
                  <a:tcPr marT="91425" marB="91425" marR="91425" marL="91425">
                    <a:solidFill>
                      <a:srgbClr val="CFE2F3"/>
                    </a:solidFill>
                  </a:tcPr>
                </a:tc>
              </a:tr>
              <a:tr h="381000">
                <a:tc>
                  <a:txBody>
                    <a:bodyPr/>
                    <a:lstStyle/>
                    <a:p>
                      <a:pPr indent="0" lvl="0" marL="0" rtl="0" algn="ctr">
                        <a:lnSpc>
                          <a:spcPct val="115000"/>
                        </a:lnSpc>
                        <a:spcBef>
                          <a:spcPts val="0"/>
                        </a:spcBef>
                        <a:spcAft>
                          <a:spcPts val="0"/>
                        </a:spcAft>
                        <a:buNone/>
                      </a:pPr>
                      <a:r>
                        <a:rPr lang="en" sz="1300">
                          <a:solidFill>
                            <a:srgbClr val="FF9900"/>
                          </a:solidFill>
                          <a:latin typeface="Proxima Nova"/>
                          <a:ea typeface="Proxima Nova"/>
                          <a:cs typeface="Proxima Nova"/>
                          <a:sym typeface="Proxima Nova"/>
                        </a:rPr>
                        <a:t>2. </a:t>
                      </a:r>
                      <a:r>
                        <a:rPr lang="en" sz="1300">
                          <a:solidFill>
                            <a:srgbClr val="FF9900"/>
                          </a:solidFill>
                          <a:latin typeface="Proxima Nova"/>
                          <a:ea typeface="Proxima Nova"/>
                          <a:cs typeface="Proxima Nova"/>
                          <a:sym typeface="Proxima Nova"/>
                        </a:rPr>
                        <a:t>What chemical reaction is producing the bubbles?</a:t>
                      </a:r>
                      <a:endParaRPr/>
                    </a:p>
                  </a:txBody>
                  <a:tcPr marT="91425" marB="91425" marR="91425" marL="91425">
                    <a:solidFill>
                      <a:srgbClr val="CFE2F3"/>
                    </a:solidFill>
                  </a:tcPr>
                </a:tc>
              </a:tr>
              <a:tr h="381000">
                <a:tc>
                  <a:txBody>
                    <a:bodyPr/>
                    <a:lstStyle/>
                    <a:p>
                      <a:pPr indent="0" lvl="0" marL="0" rtl="0" algn="l">
                        <a:spcBef>
                          <a:spcPts val="0"/>
                        </a:spcBef>
                        <a:spcAft>
                          <a:spcPts val="0"/>
                        </a:spcAft>
                        <a:buNone/>
                      </a:pPr>
                      <a:r>
                        <a:t/>
                      </a:r>
                      <a:endParaRPr/>
                    </a:p>
                  </a:txBody>
                  <a:tcPr marT="91425" marB="91425" marR="91425" marL="91425">
                    <a:solidFill>
                      <a:srgbClr val="CFE2F3"/>
                    </a:solidFill>
                  </a:tcPr>
                </a:tc>
              </a:tr>
              <a:tr h="381000">
                <a:tc>
                  <a:txBody>
                    <a:bodyPr/>
                    <a:lstStyle/>
                    <a:p>
                      <a:pPr indent="0" lvl="0" marL="0" rtl="0" algn="ctr">
                        <a:lnSpc>
                          <a:spcPct val="115000"/>
                        </a:lnSpc>
                        <a:spcBef>
                          <a:spcPts val="0"/>
                        </a:spcBef>
                        <a:spcAft>
                          <a:spcPts val="0"/>
                        </a:spcAft>
                        <a:buNone/>
                      </a:pPr>
                      <a:r>
                        <a:rPr lang="en" sz="1300">
                          <a:solidFill>
                            <a:srgbClr val="FF9900"/>
                          </a:solidFill>
                          <a:latin typeface="Proxima Nova"/>
                          <a:ea typeface="Proxima Nova"/>
                          <a:cs typeface="Proxima Nova"/>
                          <a:sym typeface="Proxima Nova"/>
                        </a:rPr>
                        <a:t>3. How does the amount of anaerobic or aerobic respiration affect the taste of fermented food?</a:t>
                      </a:r>
                      <a:endParaRPr/>
                    </a:p>
                  </a:txBody>
                  <a:tcPr marT="91425" marB="91425" marR="91425" marL="91425">
                    <a:solidFill>
                      <a:srgbClr val="CFE2F3"/>
                    </a:solidFill>
                  </a:tcPr>
                </a:tc>
              </a:tr>
              <a:tr h="381000">
                <a:tc>
                  <a:txBody>
                    <a:bodyPr/>
                    <a:lstStyle/>
                    <a:p>
                      <a:pPr indent="0" lvl="0" marL="0" rtl="0" algn="l">
                        <a:spcBef>
                          <a:spcPts val="0"/>
                        </a:spcBef>
                        <a:spcAft>
                          <a:spcPts val="0"/>
                        </a:spcAft>
                        <a:buNone/>
                      </a:pPr>
                      <a:r>
                        <a:t/>
                      </a:r>
                      <a:endParaRPr/>
                    </a:p>
                  </a:txBody>
                  <a:tcPr marT="91425" marB="91425" marR="91425" marL="91425">
                    <a:solidFill>
                      <a:srgbClr val="CFE2F3"/>
                    </a:solidFill>
                  </a:tcPr>
                </a:tc>
              </a:tr>
            </a:tbl>
          </a:graphicData>
        </a:graphic>
      </p:graphicFrame>
      <p:pic>
        <p:nvPicPr>
          <p:cNvPr id="123" name="Google Shape;123;p20"/>
          <p:cNvPicPr preferRelativeResize="0"/>
          <p:nvPr/>
        </p:nvPicPr>
        <p:blipFill>
          <a:blip r:embed="rId3">
            <a:alphaModFix/>
          </a:blip>
          <a:stretch>
            <a:fillRect/>
          </a:stretch>
        </p:blipFill>
        <p:spPr>
          <a:xfrm>
            <a:off x="7679050" y="305171"/>
            <a:ext cx="1114425" cy="6858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latin typeface="Proxima Nova"/>
                <a:ea typeface="Proxima Nova"/>
                <a:cs typeface="Proxima Nova"/>
                <a:sym typeface="Proxima Nova"/>
              </a:rPr>
              <a:t>What Does Your Fermentation Taste Like?</a:t>
            </a:r>
            <a:endParaRPr b="1">
              <a:latin typeface="Proxima Nova"/>
              <a:ea typeface="Proxima Nova"/>
              <a:cs typeface="Proxima Nova"/>
              <a:sym typeface="Proxima Nova"/>
            </a:endParaRPr>
          </a:p>
        </p:txBody>
      </p:sp>
      <p:graphicFrame>
        <p:nvGraphicFramePr>
          <p:cNvPr id="129" name="Google Shape;129;p21"/>
          <p:cNvGraphicFramePr/>
          <p:nvPr/>
        </p:nvGraphicFramePr>
        <p:xfrm>
          <a:off x="605800" y="1489965"/>
          <a:ext cx="3000000" cy="3000000"/>
        </p:xfrm>
        <a:graphic>
          <a:graphicData uri="http://schemas.openxmlformats.org/drawingml/2006/table">
            <a:tbl>
              <a:tblPr>
                <a:noFill/>
                <a:tableStyleId>{EBA89C53-A5E5-44A9-B4DE-F99DC754E7A4}</a:tableStyleId>
              </a:tblPr>
              <a:tblGrid>
                <a:gridCol w="1811875"/>
                <a:gridCol w="6283225"/>
              </a:tblGrid>
              <a:tr h="364425">
                <a:tc>
                  <a:txBody>
                    <a:bodyPr/>
                    <a:lstStyle/>
                    <a:p>
                      <a:pPr indent="0" lvl="0" marL="0" rtl="0" algn="ctr">
                        <a:spcBef>
                          <a:spcPts val="0"/>
                        </a:spcBef>
                        <a:spcAft>
                          <a:spcPts val="0"/>
                        </a:spcAft>
                        <a:buNone/>
                      </a:pPr>
                      <a:r>
                        <a:rPr b="1" lang="en">
                          <a:latin typeface="Proxima Nova"/>
                          <a:ea typeface="Proxima Nova"/>
                          <a:cs typeface="Proxima Nova"/>
                          <a:sym typeface="Proxima Nova"/>
                        </a:rPr>
                        <a:t>Date</a:t>
                      </a:r>
                      <a:endParaRPr b="1">
                        <a:latin typeface="Proxima Nova"/>
                        <a:ea typeface="Proxima Nova"/>
                        <a:cs typeface="Proxima Nova"/>
                        <a:sym typeface="Proxima Nova"/>
                      </a:endParaRPr>
                    </a:p>
                  </a:txBody>
                  <a:tcPr marT="91425" marB="91425" marR="91425" marL="91425">
                    <a:solidFill>
                      <a:srgbClr val="CFE2F3"/>
                    </a:solidFill>
                  </a:tcPr>
                </a:tc>
                <a:tc>
                  <a:txBody>
                    <a:bodyPr/>
                    <a:lstStyle/>
                    <a:p>
                      <a:pPr indent="0" lvl="0" marL="0" rtl="0" algn="ctr">
                        <a:spcBef>
                          <a:spcPts val="0"/>
                        </a:spcBef>
                        <a:spcAft>
                          <a:spcPts val="0"/>
                        </a:spcAft>
                        <a:buNone/>
                      </a:pPr>
                      <a:r>
                        <a:rPr b="1" lang="en">
                          <a:latin typeface="Proxima Nova"/>
                          <a:ea typeface="Proxima Nova"/>
                          <a:cs typeface="Proxima Nova"/>
                          <a:sym typeface="Proxima Nova"/>
                        </a:rPr>
                        <a:t>Flavor Notes </a:t>
                      </a:r>
                      <a:endParaRPr b="1">
                        <a:latin typeface="Proxima Nova"/>
                        <a:ea typeface="Proxima Nova"/>
                        <a:cs typeface="Proxima Nova"/>
                        <a:sym typeface="Proxima Nova"/>
                      </a:endParaRPr>
                    </a:p>
                    <a:p>
                      <a:pPr indent="0" lvl="0" marL="0" rtl="0" algn="ctr">
                        <a:spcBef>
                          <a:spcPts val="0"/>
                        </a:spcBef>
                        <a:spcAft>
                          <a:spcPts val="0"/>
                        </a:spcAft>
                        <a:buNone/>
                      </a:pPr>
                      <a:r>
                        <a:rPr i="1" lang="en">
                          <a:latin typeface="Proxima Nova"/>
                          <a:ea typeface="Proxima Nova"/>
                          <a:cs typeface="Proxima Nova"/>
                          <a:sym typeface="Proxima Nova"/>
                        </a:rPr>
                        <a:t>Salty, Sour, Sweet, Bitter, Umami</a:t>
                      </a:r>
                      <a:endParaRPr i="1">
                        <a:latin typeface="Proxima Nova"/>
                        <a:ea typeface="Proxima Nova"/>
                        <a:cs typeface="Proxima Nova"/>
                        <a:sym typeface="Proxima Nova"/>
                      </a:endParaRPr>
                    </a:p>
                  </a:txBody>
                  <a:tcPr marT="91425" marB="91425" marR="91425" marL="91425">
                    <a:solidFill>
                      <a:srgbClr val="CFE2F3"/>
                    </a:solidFill>
                  </a:tcPr>
                </a:tc>
              </a:tr>
              <a:tr h="350425">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50425">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50425">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64425">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50425">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350425">
                <a:tc>
                  <a:txBody>
                    <a:bodyPr/>
                    <a:lstStyle/>
                    <a:p>
                      <a:pPr indent="0" lvl="0" marL="0" rtl="0" algn="l">
                        <a:spcBef>
                          <a:spcPts val="0"/>
                        </a:spcBef>
                        <a:spcAft>
                          <a:spcPts val="0"/>
                        </a:spcAft>
                        <a:buNone/>
                      </a:pPr>
                      <a:r>
                        <a:t/>
                      </a:r>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r h="560675">
                <a:tc>
                  <a:txBody>
                    <a:bodyPr/>
                    <a:lstStyle/>
                    <a:p>
                      <a:pPr indent="0" lvl="0" marL="0" rtl="0" algn="l">
                        <a:spcBef>
                          <a:spcPts val="0"/>
                        </a:spcBef>
                        <a:spcAft>
                          <a:spcPts val="0"/>
                        </a:spcAft>
                        <a:buNone/>
                      </a:pPr>
                      <a:r>
                        <a:rPr lang="en">
                          <a:latin typeface="Proxima Nova"/>
                          <a:ea typeface="Proxima Nova"/>
                          <a:cs typeface="Proxima Nova"/>
                          <a:sym typeface="Proxima Nova"/>
                        </a:rPr>
                        <a:t>Add</a:t>
                      </a:r>
                      <a:r>
                        <a:rPr lang="en">
                          <a:latin typeface="Proxima Nova"/>
                          <a:ea typeface="Proxima Nova"/>
                          <a:cs typeface="Proxima Nova"/>
                          <a:sym typeface="Proxima Nova"/>
                        </a:rPr>
                        <a:t> more rows if needed</a:t>
                      </a:r>
                      <a:endParaRPr>
                        <a:latin typeface="Proxima Nova"/>
                        <a:ea typeface="Proxima Nova"/>
                        <a:cs typeface="Proxima Nova"/>
                        <a:sym typeface="Proxima Nova"/>
                      </a:endParaRPr>
                    </a:p>
                  </a:txBody>
                  <a:tcPr marT="91425" marB="91425" marR="91425" marL="91425">
                    <a:solidFill>
                      <a:srgbClr val="FFF2CC"/>
                    </a:solidFill>
                  </a:tcPr>
                </a:tc>
                <a:tc>
                  <a:txBody>
                    <a:bodyPr/>
                    <a:lstStyle/>
                    <a:p>
                      <a:pPr indent="0" lvl="0" marL="0" rtl="0" algn="l">
                        <a:spcBef>
                          <a:spcPts val="0"/>
                        </a:spcBef>
                        <a:spcAft>
                          <a:spcPts val="0"/>
                        </a:spcAft>
                        <a:buNone/>
                      </a:pPr>
                      <a:r>
                        <a:t/>
                      </a:r>
                      <a:endParaRPr/>
                    </a:p>
                  </a:txBody>
                  <a:tcPr marT="91425" marB="91425" marR="91425" marL="91425">
                    <a:solidFill>
                      <a:srgbClr val="FFF2CC"/>
                    </a:solidFill>
                  </a:tcPr>
                </a:tc>
              </a:tr>
            </a:tbl>
          </a:graphicData>
        </a:graphic>
      </p:graphicFrame>
      <p:pic>
        <p:nvPicPr>
          <p:cNvPr id="130" name="Google Shape;130;p21"/>
          <p:cNvPicPr preferRelativeResize="0"/>
          <p:nvPr/>
        </p:nvPicPr>
        <p:blipFill>
          <a:blip r:embed="rId3">
            <a:alphaModFix/>
          </a:blip>
          <a:stretch>
            <a:fillRect/>
          </a:stretch>
        </p:blipFill>
        <p:spPr>
          <a:xfrm>
            <a:off x="7679050" y="305171"/>
            <a:ext cx="1114425" cy="685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