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Slab"/>
      <p:regular r:id="rId15"/>
      <p:bold r:id="rId16"/>
    </p:embeddedFont>
    <p:embeddedFont>
      <p:font typeface="Roboto"/>
      <p:regular r:id="rId17"/>
      <p:bold r:id="rId18"/>
      <p:italic r:id="rId19"/>
      <p:boldItalic r:id="rId20"/>
    </p:embeddedFont>
    <p:embeddedFont>
      <p:font typeface="Proxima Nova"/>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22" Type="http://schemas.openxmlformats.org/officeDocument/2006/relationships/font" Target="fonts/ProximaNova-bold.fntdata"/><Relationship Id="rId10" Type="http://schemas.openxmlformats.org/officeDocument/2006/relationships/slide" Target="slides/slide5.xml"/><Relationship Id="rId21" Type="http://schemas.openxmlformats.org/officeDocument/2006/relationships/font" Target="fonts/ProximaNova-regular.fntdata"/><Relationship Id="rId13" Type="http://schemas.openxmlformats.org/officeDocument/2006/relationships/slide" Target="slides/slide8.xml"/><Relationship Id="rId24" Type="http://schemas.openxmlformats.org/officeDocument/2006/relationships/font" Target="fonts/ProximaNova-boldItalic.fntdata"/><Relationship Id="rId12" Type="http://schemas.openxmlformats.org/officeDocument/2006/relationships/slide" Target="slides/slide7.xml"/><Relationship Id="rId23" Type="http://schemas.openxmlformats.org/officeDocument/2006/relationships/font" Target="fonts/ProximaNova-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Slab-regular.fntdata"/><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font" Target="fonts/RobotoSlab-bold.fntdata"/><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bb76ddffb0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bb76ddffb0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5a7b15db2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5a7b15db2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bb76ddffb0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bb76ddffb0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bb76ddffb0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bb76ddffb0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bb76ddffb0_0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bb76ddffb0_0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bb76ddffb0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bb76ddffb0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bb76ddffb0_0_2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bb76ddffb0_0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bb76ddffb0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bb76ddffb0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rgbClr val="F0502E"/>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rgbClr val="F0502E"/>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rgbClr val="F0502E"/>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000"/>
              <a:buNone/>
              <a:defRPr sz="4000"/>
            </a:lvl1pPr>
            <a:lvl2pPr lvl="1" rtl="0" algn="ctr">
              <a:spcBef>
                <a:spcPts val="0"/>
              </a:spcBef>
              <a:spcAft>
                <a:spcPts val="0"/>
              </a:spcAft>
              <a:buSzPts val="4000"/>
              <a:buNone/>
              <a:defRPr sz="4000"/>
            </a:lvl2pPr>
            <a:lvl3pPr lvl="2" rtl="0" algn="ctr">
              <a:spcBef>
                <a:spcPts val="0"/>
              </a:spcBef>
              <a:spcAft>
                <a:spcPts val="0"/>
              </a:spcAft>
              <a:buSzPts val="4000"/>
              <a:buNone/>
              <a:defRPr sz="4000"/>
            </a:lvl3pPr>
            <a:lvl4pPr lvl="3" rtl="0" algn="ctr">
              <a:spcBef>
                <a:spcPts val="0"/>
              </a:spcBef>
              <a:spcAft>
                <a:spcPts val="0"/>
              </a:spcAft>
              <a:buSzPts val="4000"/>
              <a:buNone/>
              <a:defRPr sz="4000"/>
            </a:lvl4pPr>
            <a:lvl5pPr lvl="4" rtl="0" algn="ctr">
              <a:spcBef>
                <a:spcPts val="0"/>
              </a:spcBef>
              <a:spcAft>
                <a:spcPts val="0"/>
              </a:spcAft>
              <a:buSzPts val="4000"/>
              <a:buNone/>
              <a:defRPr sz="4000"/>
            </a:lvl5pPr>
            <a:lvl6pPr lvl="5" rtl="0" algn="ctr">
              <a:spcBef>
                <a:spcPts val="0"/>
              </a:spcBef>
              <a:spcAft>
                <a:spcPts val="0"/>
              </a:spcAft>
              <a:buSzPts val="4000"/>
              <a:buNone/>
              <a:defRPr sz="4000"/>
            </a:lvl6pPr>
            <a:lvl7pPr lvl="6" rtl="0" algn="ctr">
              <a:spcBef>
                <a:spcPts val="0"/>
              </a:spcBef>
              <a:spcAft>
                <a:spcPts val="0"/>
              </a:spcAft>
              <a:buSzPts val="4000"/>
              <a:buNone/>
              <a:defRPr sz="4000"/>
            </a:lvl7pPr>
            <a:lvl8pPr lvl="7" rtl="0" algn="ctr">
              <a:spcBef>
                <a:spcPts val="0"/>
              </a:spcBef>
              <a:spcAft>
                <a:spcPts val="0"/>
              </a:spcAft>
              <a:buSzPts val="4000"/>
              <a:buNone/>
              <a:defRPr sz="4000"/>
            </a:lvl8pPr>
            <a:lvl9pPr lvl="8" rtl="0"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accent5"/>
              </a:buClr>
              <a:buSzPts val="13000"/>
              <a:buNone/>
              <a:defRPr sz="13000">
                <a:solidFill>
                  <a:schemeClr val="accent5"/>
                </a:solidFill>
              </a:defRPr>
            </a:lvl1pPr>
            <a:lvl2pPr lvl="1" rtl="0" algn="ctr">
              <a:spcBef>
                <a:spcPts val="0"/>
              </a:spcBef>
              <a:spcAft>
                <a:spcPts val="0"/>
              </a:spcAft>
              <a:buClr>
                <a:schemeClr val="accent5"/>
              </a:buClr>
              <a:buSzPts val="13000"/>
              <a:buNone/>
              <a:defRPr sz="13000">
                <a:solidFill>
                  <a:schemeClr val="accent5"/>
                </a:solidFill>
              </a:defRPr>
            </a:lvl2pPr>
            <a:lvl3pPr lvl="2" rtl="0" algn="ctr">
              <a:spcBef>
                <a:spcPts val="0"/>
              </a:spcBef>
              <a:spcAft>
                <a:spcPts val="0"/>
              </a:spcAft>
              <a:buClr>
                <a:schemeClr val="accent5"/>
              </a:buClr>
              <a:buSzPts val="13000"/>
              <a:buNone/>
              <a:defRPr sz="13000">
                <a:solidFill>
                  <a:schemeClr val="accent5"/>
                </a:solidFill>
              </a:defRPr>
            </a:lvl3pPr>
            <a:lvl4pPr lvl="3" rtl="0" algn="ctr">
              <a:spcBef>
                <a:spcPts val="0"/>
              </a:spcBef>
              <a:spcAft>
                <a:spcPts val="0"/>
              </a:spcAft>
              <a:buClr>
                <a:schemeClr val="accent5"/>
              </a:buClr>
              <a:buSzPts val="13000"/>
              <a:buNone/>
              <a:defRPr sz="13000">
                <a:solidFill>
                  <a:schemeClr val="accent5"/>
                </a:solidFill>
              </a:defRPr>
            </a:lvl4pPr>
            <a:lvl5pPr lvl="4" rtl="0" algn="ctr">
              <a:spcBef>
                <a:spcPts val="0"/>
              </a:spcBef>
              <a:spcAft>
                <a:spcPts val="0"/>
              </a:spcAft>
              <a:buClr>
                <a:schemeClr val="accent5"/>
              </a:buClr>
              <a:buSzPts val="13000"/>
              <a:buNone/>
              <a:defRPr sz="13000">
                <a:solidFill>
                  <a:schemeClr val="accent5"/>
                </a:solidFill>
              </a:defRPr>
            </a:lvl5pPr>
            <a:lvl6pPr lvl="5" rtl="0" algn="ctr">
              <a:spcBef>
                <a:spcPts val="0"/>
              </a:spcBef>
              <a:spcAft>
                <a:spcPts val="0"/>
              </a:spcAft>
              <a:buClr>
                <a:schemeClr val="accent5"/>
              </a:buClr>
              <a:buSzPts val="13000"/>
              <a:buNone/>
              <a:defRPr sz="13000">
                <a:solidFill>
                  <a:schemeClr val="accent5"/>
                </a:solidFill>
              </a:defRPr>
            </a:lvl6pPr>
            <a:lvl7pPr lvl="6" rtl="0" algn="ctr">
              <a:spcBef>
                <a:spcPts val="0"/>
              </a:spcBef>
              <a:spcAft>
                <a:spcPts val="0"/>
              </a:spcAft>
              <a:buClr>
                <a:schemeClr val="accent5"/>
              </a:buClr>
              <a:buSzPts val="13000"/>
              <a:buNone/>
              <a:defRPr sz="13000">
                <a:solidFill>
                  <a:schemeClr val="accent5"/>
                </a:solidFill>
              </a:defRPr>
            </a:lvl7pPr>
            <a:lvl8pPr lvl="7" rtl="0" algn="ctr">
              <a:spcBef>
                <a:spcPts val="0"/>
              </a:spcBef>
              <a:spcAft>
                <a:spcPts val="0"/>
              </a:spcAft>
              <a:buClr>
                <a:schemeClr val="accent5"/>
              </a:buClr>
              <a:buSzPts val="13000"/>
              <a:buNone/>
              <a:defRPr sz="13000">
                <a:solidFill>
                  <a:schemeClr val="accent5"/>
                </a:solidFill>
              </a:defRPr>
            </a:lvl8pPr>
            <a:lvl9pPr lvl="8" rtl="0"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rgbClr val="F0502E"/>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chemeClr val="accent5"/>
              </a:buClr>
              <a:buSzPts val="2100"/>
              <a:buNone/>
              <a:defRPr sz="2100">
                <a:solidFill>
                  <a:schemeClr val="accent5"/>
                </a:solidFill>
              </a:defRPr>
            </a:lvl1pPr>
            <a:lvl2pPr lvl="1" rtl="0" algn="ctr">
              <a:lnSpc>
                <a:spcPct val="100000"/>
              </a:lnSpc>
              <a:spcBef>
                <a:spcPts val="0"/>
              </a:spcBef>
              <a:spcAft>
                <a:spcPts val="0"/>
              </a:spcAft>
              <a:buClr>
                <a:schemeClr val="accent5"/>
              </a:buClr>
              <a:buSzPts val="2100"/>
              <a:buNone/>
              <a:defRPr sz="2100">
                <a:solidFill>
                  <a:schemeClr val="accent5"/>
                </a:solidFill>
              </a:defRPr>
            </a:lvl2pPr>
            <a:lvl3pPr lvl="2" rtl="0" algn="ctr">
              <a:lnSpc>
                <a:spcPct val="100000"/>
              </a:lnSpc>
              <a:spcBef>
                <a:spcPts val="0"/>
              </a:spcBef>
              <a:spcAft>
                <a:spcPts val="0"/>
              </a:spcAft>
              <a:buClr>
                <a:schemeClr val="accent5"/>
              </a:buClr>
              <a:buSzPts val="2100"/>
              <a:buNone/>
              <a:defRPr sz="2100">
                <a:solidFill>
                  <a:schemeClr val="accent5"/>
                </a:solidFill>
              </a:defRPr>
            </a:lvl3pPr>
            <a:lvl4pPr lvl="3" rtl="0" algn="ctr">
              <a:lnSpc>
                <a:spcPct val="100000"/>
              </a:lnSpc>
              <a:spcBef>
                <a:spcPts val="0"/>
              </a:spcBef>
              <a:spcAft>
                <a:spcPts val="0"/>
              </a:spcAft>
              <a:buClr>
                <a:schemeClr val="accent5"/>
              </a:buClr>
              <a:buSzPts val="2100"/>
              <a:buNone/>
              <a:defRPr sz="2100">
                <a:solidFill>
                  <a:schemeClr val="accent5"/>
                </a:solidFill>
              </a:defRPr>
            </a:lvl4pPr>
            <a:lvl5pPr lvl="4" rtl="0" algn="ctr">
              <a:lnSpc>
                <a:spcPct val="100000"/>
              </a:lnSpc>
              <a:spcBef>
                <a:spcPts val="0"/>
              </a:spcBef>
              <a:spcAft>
                <a:spcPts val="0"/>
              </a:spcAft>
              <a:buClr>
                <a:schemeClr val="accent5"/>
              </a:buClr>
              <a:buSzPts val="2100"/>
              <a:buNone/>
              <a:defRPr sz="2100">
                <a:solidFill>
                  <a:schemeClr val="accent5"/>
                </a:solidFill>
              </a:defRPr>
            </a:lvl5pPr>
            <a:lvl6pPr lvl="5" rtl="0" algn="ctr">
              <a:lnSpc>
                <a:spcPct val="100000"/>
              </a:lnSpc>
              <a:spcBef>
                <a:spcPts val="0"/>
              </a:spcBef>
              <a:spcAft>
                <a:spcPts val="0"/>
              </a:spcAft>
              <a:buClr>
                <a:schemeClr val="accent5"/>
              </a:buClr>
              <a:buSzPts val="2100"/>
              <a:buNone/>
              <a:defRPr sz="2100">
                <a:solidFill>
                  <a:schemeClr val="accent5"/>
                </a:solidFill>
              </a:defRPr>
            </a:lvl6pPr>
            <a:lvl7pPr lvl="6" rtl="0" algn="ctr">
              <a:lnSpc>
                <a:spcPct val="100000"/>
              </a:lnSpc>
              <a:spcBef>
                <a:spcPts val="0"/>
              </a:spcBef>
              <a:spcAft>
                <a:spcPts val="0"/>
              </a:spcAft>
              <a:buClr>
                <a:schemeClr val="accent5"/>
              </a:buClr>
              <a:buSzPts val="2100"/>
              <a:buNone/>
              <a:defRPr sz="2100">
                <a:solidFill>
                  <a:schemeClr val="accent5"/>
                </a:solidFill>
              </a:defRPr>
            </a:lvl7pPr>
            <a:lvl8pPr lvl="7" rtl="0" algn="ctr">
              <a:lnSpc>
                <a:spcPct val="100000"/>
              </a:lnSpc>
              <a:spcBef>
                <a:spcPts val="0"/>
              </a:spcBef>
              <a:spcAft>
                <a:spcPts val="0"/>
              </a:spcAft>
              <a:buClr>
                <a:schemeClr val="accent5"/>
              </a:buClr>
              <a:buSzPts val="2100"/>
              <a:buNone/>
              <a:defRPr sz="2100">
                <a:solidFill>
                  <a:schemeClr val="accent5"/>
                </a:solidFill>
              </a:defRPr>
            </a:lvl8pPr>
            <a:lvl9pPr lvl="8" rtl="0"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rgbClr val="4A7D9D"/>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1"/>
                </a:solidFill>
                <a:latin typeface="Roboto"/>
                <a:ea typeface="Roboto"/>
                <a:cs typeface="Roboto"/>
                <a:sym typeface="Roboto"/>
              </a:defRPr>
            </a:lvl1pPr>
            <a:lvl2pPr lvl="1" rtl="0" algn="r">
              <a:buNone/>
              <a:defRPr sz="1000">
                <a:solidFill>
                  <a:schemeClr val="dk1"/>
                </a:solidFill>
                <a:latin typeface="Roboto"/>
                <a:ea typeface="Roboto"/>
                <a:cs typeface="Roboto"/>
                <a:sym typeface="Roboto"/>
              </a:defRPr>
            </a:lvl2pPr>
            <a:lvl3pPr lvl="2" rtl="0" algn="r">
              <a:buNone/>
              <a:defRPr sz="1000">
                <a:solidFill>
                  <a:schemeClr val="dk1"/>
                </a:solidFill>
                <a:latin typeface="Roboto"/>
                <a:ea typeface="Roboto"/>
                <a:cs typeface="Roboto"/>
                <a:sym typeface="Roboto"/>
              </a:defRPr>
            </a:lvl3pPr>
            <a:lvl4pPr lvl="3" rtl="0" algn="r">
              <a:buNone/>
              <a:defRPr sz="1000">
                <a:solidFill>
                  <a:schemeClr val="dk1"/>
                </a:solidFill>
                <a:latin typeface="Roboto"/>
                <a:ea typeface="Roboto"/>
                <a:cs typeface="Roboto"/>
                <a:sym typeface="Roboto"/>
              </a:defRPr>
            </a:lvl4pPr>
            <a:lvl5pPr lvl="4" rtl="0" algn="r">
              <a:buNone/>
              <a:defRPr sz="1000">
                <a:solidFill>
                  <a:schemeClr val="dk1"/>
                </a:solidFill>
                <a:latin typeface="Roboto"/>
                <a:ea typeface="Roboto"/>
                <a:cs typeface="Roboto"/>
                <a:sym typeface="Roboto"/>
              </a:defRPr>
            </a:lvl5pPr>
            <a:lvl6pPr lvl="5" rtl="0" algn="r">
              <a:buNone/>
              <a:defRPr sz="1000">
                <a:solidFill>
                  <a:schemeClr val="dk1"/>
                </a:solidFill>
                <a:latin typeface="Roboto"/>
                <a:ea typeface="Roboto"/>
                <a:cs typeface="Roboto"/>
                <a:sym typeface="Roboto"/>
              </a:defRPr>
            </a:lvl6pPr>
            <a:lvl7pPr lvl="6" rtl="0" algn="r">
              <a:buNone/>
              <a:defRPr sz="1000">
                <a:solidFill>
                  <a:schemeClr val="dk1"/>
                </a:solidFill>
                <a:latin typeface="Roboto"/>
                <a:ea typeface="Roboto"/>
                <a:cs typeface="Roboto"/>
                <a:sym typeface="Roboto"/>
              </a:defRPr>
            </a:lvl7pPr>
            <a:lvl8pPr lvl="7" rtl="0" algn="r">
              <a:buNone/>
              <a:defRPr sz="1000">
                <a:solidFill>
                  <a:schemeClr val="dk1"/>
                </a:solidFill>
                <a:latin typeface="Roboto"/>
                <a:ea typeface="Roboto"/>
                <a:cs typeface="Roboto"/>
                <a:sym typeface="Roboto"/>
              </a:defRPr>
            </a:lvl8pPr>
            <a:lvl9pPr lvl="8" rtl="0"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sciencefriday.com/segments/world-class-tips-for-the-home-fermenter/"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Proxima Nova"/>
                <a:ea typeface="Proxima Nova"/>
                <a:cs typeface="Proxima Nova"/>
                <a:sym typeface="Proxima Nova"/>
              </a:rPr>
              <a:t>Our Beautiful Stinky Friends</a:t>
            </a:r>
            <a:endParaRPr>
              <a:latin typeface="Proxima Nova"/>
              <a:ea typeface="Proxima Nova"/>
              <a:cs typeface="Proxima Nova"/>
              <a:sym typeface="Proxima Nova"/>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solidFill>
                  <a:srgbClr val="F1C018"/>
                </a:solidFill>
                <a:latin typeface="Proxima Nova"/>
                <a:ea typeface="Proxima Nova"/>
                <a:cs typeface="Proxima Nova"/>
                <a:sym typeface="Proxima Nova"/>
              </a:rPr>
              <a:t>Listening Guide</a:t>
            </a:r>
            <a:endParaRPr b="1">
              <a:solidFill>
                <a:srgbClr val="F1C018"/>
              </a:solidFill>
              <a:latin typeface="Proxima Nova"/>
              <a:ea typeface="Proxima Nova"/>
              <a:cs typeface="Proxima Nova"/>
              <a:sym typeface="Proxima Nova"/>
            </a:endParaRPr>
          </a:p>
        </p:txBody>
      </p:sp>
      <p:pic>
        <p:nvPicPr>
          <p:cNvPr id="65" name="Google Shape;65;p13"/>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How To Use This Document</a:t>
            </a:r>
            <a:endParaRPr b="1">
              <a:latin typeface="Proxima Nova"/>
              <a:ea typeface="Proxima Nova"/>
              <a:cs typeface="Proxima Nova"/>
              <a:sym typeface="Proxima Nova"/>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Proxima Nova"/>
                <a:ea typeface="Proxima Nova"/>
                <a:cs typeface="Proxima Nova"/>
                <a:sym typeface="Proxima Nova"/>
              </a:rPr>
              <a:t>This</a:t>
            </a:r>
            <a:r>
              <a:rPr lang="en" sz="1200">
                <a:latin typeface="Proxima Nova"/>
                <a:ea typeface="Proxima Nova"/>
                <a:cs typeface="Proxima Nova"/>
                <a:sym typeface="Proxima Nova"/>
              </a:rPr>
              <a:t> </a:t>
            </a:r>
            <a:r>
              <a:rPr lang="en" sz="1200">
                <a:latin typeface="Proxima Nova"/>
                <a:ea typeface="Proxima Nova"/>
                <a:cs typeface="Proxima Nova"/>
                <a:sym typeface="Proxima Nova"/>
              </a:rPr>
              <a:t>annotated guide will help you focus on key pieces of information from a podcast about fermentation. The body of the side lists questions to be </a:t>
            </a:r>
            <a:r>
              <a:rPr lang="en" sz="1200">
                <a:latin typeface="Proxima Nova"/>
                <a:ea typeface="Proxima Nova"/>
                <a:cs typeface="Proxima Nova"/>
                <a:sym typeface="Proxima Nova"/>
              </a:rPr>
              <a:t>answer</a:t>
            </a:r>
            <a:r>
              <a:rPr lang="en" sz="1200">
                <a:latin typeface="Proxima Nova"/>
                <a:ea typeface="Proxima Nova"/>
                <a:cs typeface="Proxima Nova"/>
                <a:sym typeface="Proxima Nova"/>
              </a:rPr>
              <a:t>ed with information from the piece. </a:t>
            </a:r>
            <a:endParaRPr sz="1200">
              <a:solidFill>
                <a:srgbClr val="FFFFFF"/>
              </a:solidFill>
              <a:latin typeface="Proxima Nova"/>
              <a:ea typeface="Proxima Nova"/>
              <a:cs typeface="Proxima Nova"/>
              <a:sym typeface="Proxima Nova"/>
            </a:endParaRPr>
          </a:p>
          <a:p>
            <a:pPr indent="0" lvl="0" marL="0" rtl="0" algn="l">
              <a:spcBef>
                <a:spcPts val="1600"/>
              </a:spcBef>
              <a:spcAft>
                <a:spcPts val="0"/>
              </a:spcAft>
              <a:buNone/>
            </a:pPr>
            <a:r>
              <a:rPr lang="en" sz="1200">
                <a:solidFill>
                  <a:srgbClr val="FFFFFF"/>
                </a:solidFill>
                <a:latin typeface="Proxima Nova"/>
                <a:ea typeface="Proxima Nova"/>
                <a:cs typeface="Proxima Nova"/>
                <a:sym typeface="Proxima Nova"/>
              </a:rPr>
              <a:t>You will listen to </a:t>
            </a:r>
            <a:r>
              <a:rPr lang="en" sz="1200">
                <a:solidFill>
                  <a:srgbClr val="FFFFFF"/>
                </a:solidFill>
                <a:latin typeface="Proxima Nova"/>
                <a:ea typeface="Proxima Nova"/>
                <a:cs typeface="Proxima Nova"/>
                <a:sym typeface="Proxima Nova"/>
              </a:rPr>
              <a:t>a</a:t>
            </a:r>
            <a:r>
              <a:rPr lang="en" sz="1200">
                <a:solidFill>
                  <a:srgbClr val="FFFFFF"/>
                </a:solidFill>
                <a:latin typeface="Proxima Nova"/>
                <a:ea typeface="Proxima Nova"/>
                <a:cs typeface="Proxima Nova"/>
                <a:sym typeface="Proxima Nova"/>
              </a:rPr>
              <a:t>n episode of Science Friday</a:t>
            </a:r>
            <a:r>
              <a:rPr lang="en" sz="1200">
                <a:solidFill>
                  <a:srgbClr val="FFFFFF"/>
                </a:solidFill>
                <a:latin typeface="Proxima Nova"/>
                <a:ea typeface="Proxima Nova"/>
                <a:cs typeface="Proxima Nova"/>
                <a:sym typeface="Proxima Nova"/>
              </a:rPr>
              <a:t> called</a:t>
            </a:r>
            <a:r>
              <a:rPr lang="en" sz="1200">
                <a:solidFill>
                  <a:srgbClr val="9FC5E8"/>
                </a:solidFill>
                <a:latin typeface="Proxima Nova"/>
                <a:ea typeface="Proxima Nova"/>
                <a:cs typeface="Proxima Nova"/>
                <a:sym typeface="Proxima Nova"/>
              </a:rPr>
              <a:t> </a:t>
            </a:r>
            <a:r>
              <a:rPr lang="en" sz="1200" u="sng">
                <a:solidFill>
                  <a:srgbClr val="9FC5E8"/>
                </a:solidFill>
                <a:latin typeface="Proxima Nova"/>
                <a:ea typeface="Proxima Nova"/>
                <a:cs typeface="Proxima Nova"/>
                <a:sym typeface="Proxima Nova"/>
                <a:hlinkClick r:id="rId3">
                  <a:extLst>
                    <a:ext uri="{A12FA001-AC4F-418D-AE19-62706E023703}">
                      <ahyp:hlinkClr val="tx"/>
                    </a:ext>
                  </a:extLst>
                </a:hlinkClick>
              </a:rPr>
              <a:t>World-Class Tips For The Home Fermenter</a:t>
            </a:r>
            <a:r>
              <a:rPr lang="en" sz="1200">
                <a:solidFill>
                  <a:srgbClr val="9FC5E8"/>
                </a:solidFill>
                <a:latin typeface="Proxima Nova"/>
                <a:ea typeface="Proxima Nova"/>
                <a:cs typeface="Proxima Nova"/>
                <a:sym typeface="Proxima Nova"/>
              </a:rPr>
              <a:t> </a:t>
            </a:r>
            <a:endParaRPr sz="1200">
              <a:solidFill>
                <a:srgbClr val="9FC5E8"/>
              </a:solidFill>
              <a:latin typeface="Proxima Nova"/>
              <a:ea typeface="Proxima Nova"/>
              <a:cs typeface="Proxima Nova"/>
              <a:sym typeface="Proxima Nova"/>
            </a:endParaRPr>
          </a:p>
          <a:p>
            <a:pPr indent="0" lvl="0" marL="0" rtl="0" algn="l">
              <a:spcBef>
                <a:spcPts val="1600"/>
              </a:spcBef>
              <a:spcAft>
                <a:spcPts val="0"/>
              </a:spcAft>
              <a:buNone/>
            </a:pPr>
            <a:r>
              <a:rPr lang="en" sz="1200">
                <a:solidFill>
                  <a:srgbClr val="FFFFFF"/>
                </a:solidFill>
                <a:latin typeface="Proxima Nova"/>
                <a:ea typeface="Proxima Nova"/>
                <a:cs typeface="Proxima Nova"/>
                <a:sym typeface="Proxima Nova"/>
              </a:rPr>
              <a:t>After completing this document, you will be able to:</a:t>
            </a:r>
            <a:endParaRPr sz="1200">
              <a:solidFill>
                <a:srgbClr val="FFFFFF"/>
              </a:solidFill>
              <a:latin typeface="Proxima Nova"/>
              <a:ea typeface="Proxima Nova"/>
              <a:cs typeface="Proxima Nova"/>
              <a:sym typeface="Proxima Nova"/>
            </a:endParaRPr>
          </a:p>
          <a:p>
            <a:pPr indent="-304800" lvl="0" marL="457200" rtl="0" algn="l">
              <a:spcBef>
                <a:spcPts val="400"/>
              </a:spcBef>
              <a:spcAft>
                <a:spcPts val="0"/>
              </a:spcAft>
              <a:buClr>
                <a:srgbClr val="FFFFFF"/>
              </a:buClr>
              <a:buSzPts val="1200"/>
              <a:buFont typeface="Proxima Nova"/>
              <a:buChar char="●"/>
            </a:pPr>
            <a:r>
              <a:rPr lang="en" sz="1200">
                <a:solidFill>
                  <a:srgbClr val="FFFFFF"/>
                </a:solidFill>
                <a:latin typeface="Proxima Nova"/>
                <a:ea typeface="Proxima Nova"/>
                <a:cs typeface="Proxima Nova"/>
                <a:sym typeface="Proxima Nova"/>
              </a:rPr>
              <a:t>Describe the basic science behind fermentation</a:t>
            </a:r>
            <a:endParaRPr sz="1200">
              <a:solidFill>
                <a:srgbClr val="FFFFFF"/>
              </a:solidFill>
              <a:latin typeface="Proxima Nova"/>
              <a:ea typeface="Proxima Nova"/>
              <a:cs typeface="Proxima Nova"/>
              <a:sym typeface="Proxima Nova"/>
            </a:endParaRPr>
          </a:p>
          <a:p>
            <a:pPr indent="-304800" lvl="0" marL="457200" rtl="0" algn="l">
              <a:spcBef>
                <a:spcPts val="0"/>
              </a:spcBef>
              <a:spcAft>
                <a:spcPts val="0"/>
              </a:spcAft>
              <a:buClr>
                <a:srgbClr val="FFFFFF"/>
              </a:buClr>
              <a:buSzPts val="1200"/>
              <a:buFont typeface="Proxima Nova"/>
              <a:buChar char="●"/>
            </a:pPr>
            <a:r>
              <a:rPr lang="en" sz="1200">
                <a:solidFill>
                  <a:srgbClr val="FFFFFF"/>
                </a:solidFill>
                <a:latin typeface="Proxima Nova"/>
                <a:ea typeface="Proxima Nova"/>
                <a:cs typeface="Proxima Nova"/>
                <a:sym typeface="Proxima Nova"/>
              </a:rPr>
              <a:t>Describe what ingredients are required for fermentation</a:t>
            </a:r>
            <a:endParaRPr sz="1200">
              <a:solidFill>
                <a:srgbClr val="FFFFFF"/>
              </a:solidFill>
              <a:latin typeface="Proxima Nova"/>
              <a:ea typeface="Proxima Nova"/>
              <a:cs typeface="Proxima Nova"/>
              <a:sym typeface="Proxima Nova"/>
            </a:endParaRPr>
          </a:p>
          <a:p>
            <a:pPr indent="-304800" lvl="0" marL="457200" rtl="0" algn="l">
              <a:spcBef>
                <a:spcPts val="0"/>
              </a:spcBef>
              <a:spcAft>
                <a:spcPts val="0"/>
              </a:spcAft>
              <a:buClr>
                <a:srgbClr val="FFFFFF"/>
              </a:buClr>
              <a:buSzPts val="1200"/>
              <a:buFont typeface="Proxima Nova"/>
              <a:buChar char="●"/>
            </a:pPr>
            <a:r>
              <a:rPr lang="en" sz="1200">
                <a:solidFill>
                  <a:srgbClr val="FFFFFF"/>
                </a:solidFill>
                <a:latin typeface="Proxima Nova"/>
                <a:ea typeface="Proxima Nova"/>
                <a:cs typeface="Proxima Nova"/>
                <a:sym typeface="Proxima Nova"/>
              </a:rPr>
              <a:t>Know how to avoid unwanted microbes in your fermentation reaction</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sz="1200">
                <a:solidFill>
                  <a:srgbClr val="FFFFFF"/>
                </a:solidFill>
                <a:latin typeface="Proxima Nova"/>
                <a:ea typeface="Proxima Nova"/>
                <a:cs typeface="Proxima Nova"/>
                <a:sym typeface="Proxima Nova"/>
              </a:rPr>
              <a:t>This </a:t>
            </a:r>
            <a:r>
              <a:rPr lang="en" sz="1200">
                <a:solidFill>
                  <a:srgbClr val="FFFFFF"/>
                </a:solidFill>
                <a:latin typeface="Proxima Nova"/>
                <a:ea typeface="Proxima Nova"/>
                <a:cs typeface="Proxima Nova"/>
                <a:sym typeface="Proxima Nova"/>
              </a:rPr>
              <a:t>Science Friday</a:t>
            </a:r>
            <a:r>
              <a:rPr i="1" lang="en" sz="1200">
                <a:solidFill>
                  <a:srgbClr val="FFFFFF"/>
                </a:solidFill>
                <a:latin typeface="Proxima Nova"/>
                <a:ea typeface="Proxima Nova"/>
                <a:cs typeface="Proxima Nova"/>
                <a:sym typeface="Proxima Nova"/>
              </a:rPr>
              <a:t> </a:t>
            </a:r>
            <a:r>
              <a:rPr lang="en" sz="1200">
                <a:solidFill>
                  <a:srgbClr val="FFFFFF"/>
                </a:solidFill>
                <a:latin typeface="Proxima Nova"/>
                <a:ea typeface="Proxima Nova"/>
                <a:cs typeface="Proxima Nova"/>
                <a:sym typeface="Proxima Nova"/>
              </a:rPr>
              <a:t>piece features an interview between host Ira Flatow and chef/scientist David Zilber. David Zilber ran the fermentation lab at a prestigious restaurant in Denmark called </a:t>
            </a:r>
            <a:r>
              <a:rPr i="1" lang="en" sz="1200">
                <a:solidFill>
                  <a:srgbClr val="FFFFFF"/>
                </a:solidFill>
                <a:latin typeface="Proxima Nova"/>
                <a:ea typeface="Proxima Nova"/>
                <a:cs typeface="Proxima Nova"/>
                <a:sym typeface="Proxima Nova"/>
              </a:rPr>
              <a:t>Noma</a:t>
            </a:r>
            <a:r>
              <a:rPr lang="en" sz="1200">
                <a:solidFill>
                  <a:srgbClr val="FFFFFF"/>
                </a:solidFill>
                <a:latin typeface="Proxima Nova"/>
                <a:ea typeface="Proxima Nova"/>
                <a:cs typeface="Proxima Nova"/>
                <a:sym typeface="Proxima Nova"/>
              </a:rPr>
              <a:t>. In this interview, Zilber discusses how he </a:t>
            </a:r>
            <a:r>
              <a:rPr lang="en" sz="1200">
                <a:solidFill>
                  <a:srgbClr val="FFFFFF"/>
                </a:solidFill>
                <a:latin typeface="Proxima Nova"/>
                <a:ea typeface="Proxima Nova"/>
                <a:cs typeface="Proxima Nova"/>
                <a:sym typeface="Proxima Nova"/>
              </a:rPr>
              <a:t>ferment</a:t>
            </a:r>
            <a:r>
              <a:rPr lang="en" sz="1200">
                <a:solidFill>
                  <a:srgbClr val="FFFFFF"/>
                </a:solidFill>
                <a:latin typeface="Proxima Nova"/>
                <a:ea typeface="Proxima Nova"/>
                <a:cs typeface="Proxima Nova"/>
                <a:sym typeface="Proxima Nova"/>
              </a:rPr>
              <a:t>s</a:t>
            </a:r>
            <a:r>
              <a:rPr lang="en" sz="1200">
                <a:solidFill>
                  <a:srgbClr val="FFFFFF"/>
                </a:solidFill>
                <a:latin typeface="Proxima Nova"/>
                <a:ea typeface="Proxima Nova"/>
                <a:cs typeface="Proxima Nova"/>
                <a:sym typeface="Proxima Nova"/>
              </a:rPr>
              <a:t> foods and explains some of the science behind it.</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b="1" sz="12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200">
              <a:solidFill>
                <a:srgbClr val="FFFFFF"/>
              </a:solidFill>
              <a:latin typeface="Proxima Nova"/>
              <a:ea typeface="Proxima Nova"/>
              <a:cs typeface="Proxima Nova"/>
              <a:sym typeface="Proxima Nova"/>
            </a:endParaRPr>
          </a:p>
        </p:txBody>
      </p:sp>
      <p:pic>
        <p:nvPicPr>
          <p:cNvPr id="72" name="Google Shape;72;p14"/>
          <p:cNvPicPr preferRelativeResize="0"/>
          <p:nvPr/>
        </p:nvPicPr>
        <p:blipFill>
          <a:blip r:embed="rId4">
            <a:alphaModFix/>
          </a:blip>
          <a:stretch>
            <a:fillRect/>
          </a:stretch>
        </p:blipFill>
        <p:spPr>
          <a:xfrm>
            <a:off x="7641675" y="4222646"/>
            <a:ext cx="1114425" cy="685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A7D9D"/>
        </a:solidFill>
      </p:bgPr>
    </p:bg>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Using The Timestamps</a:t>
            </a:r>
            <a:endParaRPr b="1">
              <a:latin typeface="Proxima Nova"/>
              <a:ea typeface="Proxima Nova"/>
              <a:cs typeface="Proxima Nova"/>
              <a:sym typeface="Proxima Nova"/>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Proxima Nova"/>
                <a:ea typeface="Proxima Nova"/>
                <a:cs typeface="Proxima Nova"/>
                <a:sym typeface="Proxima Nova"/>
              </a:rPr>
              <a:t>The title of each slide includes a “Time Remaining” timestamp and a quote to listen for. </a:t>
            </a:r>
            <a:endParaRPr sz="1200">
              <a:latin typeface="Proxima Nova"/>
              <a:ea typeface="Proxima Nova"/>
              <a:cs typeface="Proxima Nova"/>
              <a:sym typeface="Proxima Nova"/>
            </a:endParaRPr>
          </a:p>
          <a:p>
            <a:pPr indent="0" lvl="0" marL="0" rtl="0" algn="l">
              <a:spcBef>
                <a:spcPts val="0"/>
              </a:spcBef>
              <a:spcAft>
                <a:spcPts val="0"/>
              </a:spcAft>
              <a:buNone/>
            </a:pPr>
            <a:r>
              <a:t/>
            </a:r>
            <a:endParaRPr sz="1200">
              <a:latin typeface="Proxima Nova"/>
              <a:ea typeface="Proxima Nova"/>
              <a:cs typeface="Proxima Nova"/>
              <a:sym typeface="Proxima Nova"/>
            </a:endParaRPr>
          </a:p>
          <a:p>
            <a:pPr indent="0" lvl="0" marL="0" rtl="0" algn="l">
              <a:spcBef>
                <a:spcPts val="0"/>
              </a:spcBef>
              <a:spcAft>
                <a:spcPts val="0"/>
              </a:spcAft>
              <a:buNone/>
            </a:pPr>
            <a:r>
              <a:rPr lang="en" sz="1200">
                <a:latin typeface="Proxima Nova"/>
                <a:ea typeface="Proxima Nova"/>
                <a:cs typeface="Proxima Nova"/>
                <a:sym typeface="Proxima Nova"/>
              </a:rPr>
              <a:t>Start by clicking on the orange play button in the center of the story header. Once you do, you’ll see the timestamp at the top of the window as and orange and black bar, with a yellow border below. Click on the black bar to select a timestamp and move the recording forward. Use the play button on the left to play the recording.</a:t>
            </a:r>
            <a:endParaRPr sz="1200">
              <a:latin typeface="Proxima Nova"/>
              <a:ea typeface="Proxima Nova"/>
              <a:cs typeface="Proxima Nova"/>
              <a:sym typeface="Proxima Nova"/>
            </a:endParaRPr>
          </a:p>
          <a:p>
            <a:pPr indent="0" lvl="0" marL="0" rtl="0" algn="l">
              <a:spcBef>
                <a:spcPts val="0"/>
              </a:spcBef>
              <a:spcAft>
                <a:spcPts val="0"/>
              </a:spcAft>
              <a:buNone/>
            </a:pPr>
            <a:r>
              <a:t/>
            </a:r>
            <a:endParaRPr sz="1200">
              <a:latin typeface="Proxima Nova"/>
              <a:ea typeface="Proxima Nova"/>
              <a:cs typeface="Proxima Nova"/>
              <a:sym typeface="Proxima Nova"/>
            </a:endParaRPr>
          </a:p>
          <a:p>
            <a:pPr indent="0" lvl="0" marL="0" rtl="0" algn="l">
              <a:spcBef>
                <a:spcPts val="0"/>
              </a:spcBef>
              <a:spcAft>
                <a:spcPts val="0"/>
              </a:spcAft>
              <a:buNone/>
            </a:pPr>
            <a:r>
              <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sz="12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b="1" sz="12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200">
              <a:solidFill>
                <a:srgbClr val="FFFFFF"/>
              </a:solidFill>
              <a:latin typeface="Proxima Nova"/>
              <a:ea typeface="Proxima Nova"/>
              <a:cs typeface="Proxima Nova"/>
              <a:sym typeface="Proxima Nova"/>
            </a:endParaRPr>
          </a:p>
        </p:txBody>
      </p:sp>
      <p:pic>
        <p:nvPicPr>
          <p:cNvPr id="79" name="Google Shape;79;p15"/>
          <p:cNvPicPr preferRelativeResize="0"/>
          <p:nvPr/>
        </p:nvPicPr>
        <p:blipFill>
          <a:blip r:embed="rId3">
            <a:alphaModFix/>
          </a:blip>
          <a:stretch>
            <a:fillRect/>
          </a:stretch>
        </p:blipFill>
        <p:spPr>
          <a:xfrm>
            <a:off x="1645688" y="2821249"/>
            <a:ext cx="5852621" cy="2072675"/>
          </a:xfrm>
          <a:prstGeom prst="rect">
            <a:avLst/>
          </a:prstGeom>
          <a:noFill/>
          <a:ln>
            <a:noFill/>
          </a:ln>
        </p:spPr>
      </p:pic>
      <p:sp>
        <p:nvSpPr>
          <p:cNvPr id="80" name="Google Shape;80;p15"/>
          <p:cNvSpPr txBox="1"/>
          <p:nvPr/>
        </p:nvSpPr>
        <p:spPr>
          <a:xfrm>
            <a:off x="1593350" y="3042750"/>
            <a:ext cx="1069200" cy="31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Proxima Nova"/>
                <a:ea typeface="Proxima Nova"/>
                <a:cs typeface="Proxima Nova"/>
                <a:sym typeface="Proxima Nova"/>
              </a:rPr>
              <a:t>Timestamp</a:t>
            </a:r>
            <a:endParaRPr sz="1200">
              <a:latin typeface="Proxima Nova"/>
              <a:ea typeface="Proxima Nova"/>
              <a:cs typeface="Proxima Nova"/>
              <a:sym typeface="Proxima Nova"/>
            </a:endParaRPr>
          </a:p>
        </p:txBody>
      </p:sp>
      <p:sp>
        <p:nvSpPr>
          <p:cNvPr id="81" name="Google Shape;81;p15"/>
          <p:cNvSpPr txBox="1"/>
          <p:nvPr/>
        </p:nvSpPr>
        <p:spPr>
          <a:xfrm>
            <a:off x="4885675" y="4234325"/>
            <a:ext cx="1069200" cy="31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Proxima Nova"/>
                <a:ea typeface="Proxima Nova"/>
                <a:cs typeface="Proxima Nova"/>
                <a:sym typeface="Proxima Nova"/>
              </a:rPr>
              <a:t>Play Button</a:t>
            </a:r>
            <a:endParaRPr sz="1200">
              <a:latin typeface="Proxima Nova"/>
              <a:ea typeface="Proxima Nova"/>
              <a:cs typeface="Proxima Nova"/>
              <a:sym typeface="Proxima Nova"/>
            </a:endParaRPr>
          </a:p>
        </p:txBody>
      </p:sp>
      <p:cxnSp>
        <p:nvCxnSpPr>
          <p:cNvPr id="82" name="Google Shape;82;p15"/>
          <p:cNvCxnSpPr/>
          <p:nvPr/>
        </p:nvCxnSpPr>
        <p:spPr>
          <a:xfrm rot="10800000">
            <a:off x="2354950" y="2975450"/>
            <a:ext cx="0" cy="186900"/>
          </a:xfrm>
          <a:prstGeom prst="straightConnector1">
            <a:avLst/>
          </a:prstGeom>
          <a:noFill/>
          <a:ln cap="flat" cmpd="sng" w="9525">
            <a:solidFill>
              <a:schemeClr val="dk2"/>
            </a:solidFill>
            <a:prstDash val="solid"/>
            <a:round/>
            <a:headEnd len="med" w="med" type="none"/>
            <a:tailEnd len="med" w="med" type="stealth"/>
          </a:ln>
        </p:spPr>
      </p:cxnSp>
      <p:cxnSp>
        <p:nvCxnSpPr>
          <p:cNvPr id="83" name="Google Shape;83;p15"/>
          <p:cNvCxnSpPr/>
          <p:nvPr/>
        </p:nvCxnSpPr>
        <p:spPr>
          <a:xfrm flipH="1">
            <a:off x="4687350" y="4421275"/>
            <a:ext cx="295500" cy="12000"/>
          </a:xfrm>
          <a:prstGeom prst="straightConnector1">
            <a:avLst/>
          </a:prstGeom>
          <a:noFill/>
          <a:ln cap="flat" cmpd="sng" w="9525">
            <a:solidFill>
              <a:schemeClr val="dk2"/>
            </a:solidFill>
            <a:prstDash val="solid"/>
            <a:round/>
            <a:headEnd len="med" w="med" type="none"/>
            <a:tailEnd len="med" w="med" type="triangle"/>
          </a:ln>
        </p:spPr>
      </p:cxnSp>
      <p:pic>
        <p:nvPicPr>
          <p:cNvPr id="84" name="Google Shape;84;p15"/>
          <p:cNvPicPr preferRelativeResize="0"/>
          <p:nvPr/>
        </p:nvPicPr>
        <p:blipFill>
          <a:blip r:embed="rId4">
            <a:alphaModFix/>
          </a:blip>
          <a:stretch>
            <a:fillRect/>
          </a:stretch>
        </p:blipFill>
        <p:spPr>
          <a:xfrm>
            <a:off x="7641675" y="4222646"/>
            <a:ext cx="1114425" cy="685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a:t>
            </a:r>
            <a:r>
              <a:rPr b="1" lang="en">
                <a:latin typeface="Proxima Nova"/>
                <a:ea typeface="Proxima Nova"/>
                <a:cs typeface="Proxima Nova"/>
                <a:sym typeface="Proxima Nova"/>
              </a:rPr>
              <a:t>22.34 “Who gets into the club?”</a:t>
            </a:r>
            <a:endParaRPr b="1">
              <a:latin typeface="Proxima Nova"/>
              <a:ea typeface="Proxima Nova"/>
              <a:cs typeface="Proxima Nova"/>
              <a:sym typeface="Proxima Nova"/>
            </a:endParaRPr>
          </a:p>
        </p:txBody>
      </p:sp>
      <p:sp>
        <p:nvSpPr>
          <p:cNvPr id="90" name="Google Shape;90;p16"/>
          <p:cNvSpPr txBox="1"/>
          <p:nvPr/>
        </p:nvSpPr>
        <p:spPr>
          <a:xfrm>
            <a:off x="544775" y="1542350"/>
            <a:ext cx="7159800" cy="2016300"/>
          </a:xfrm>
          <a:prstGeom prst="rect">
            <a:avLst/>
          </a:prstGeom>
          <a:noFill/>
          <a:ln>
            <a:noFill/>
          </a:ln>
        </p:spPr>
        <p:txBody>
          <a:bodyPr anchorCtr="0" anchor="t" bIns="91425" lIns="91425" spcFirstLastPara="1" rIns="91425" wrap="square" tIns="91425">
            <a:spAutoFit/>
          </a:bodyPr>
          <a:lstStyle/>
          <a:p>
            <a:pPr indent="-317500" lvl="0" marL="457200" rtl="0" algn="l">
              <a:lnSpc>
                <a:spcPct val="150000"/>
              </a:lnSpc>
              <a:spcBef>
                <a:spcPts val="0"/>
              </a:spcBef>
              <a:spcAft>
                <a:spcPts val="0"/>
              </a:spcAft>
              <a:buClr>
                <a:srgbClr val="FFFFFF"/>
              </a:buClr>
              <a:buSzPts val="1400"/>
              <a:buFont typeface="Proxima Nova"/>
              <a:buAutoNum type="arabicPeriod"/>
            </a:pPr>
            <a:r>
              <a:rPr lang="en">
                <a:solidFill>
                  <a:srgbClr val="FFFFFF"/>
                </a:solidFill>
                <a:latin typeface="Proxima Nova"/>
                <a:ea typeface="Proxima Nova"/>
                <a:cs typeface="Proxima Nova"/>
                <a:sym typeface="Proxima Nova"/>
              </a:rPr>
              <a:t>What is the chemical difference between fermentation and rot? Your description may include an analogy.</a:t>
            </a:r>
            <a:endParaRPr>
              <a:solidFill>
                <a:srgbClr val="FFFFFF"/>
              </a:solidFill>
              <a:latin typeface="Proxima Nova"/>
              <a:ea typeface="Proxima Nova"/>
              <a:cs typeface="Proxima Nova"/>
              <a:sym typeface="Proxima Nova"/>
            </a:endParaRPr>
          </a:p>
          <a:p>
            <a:pPr indent="-317500" lvl="0" marL="457200" rtl="0" algn="l">
              <a:lnSpc>
                <a:spcPct val="150000"/>
              </a:lnSpc>
              <a:spcBef>
                <a:spcPts val="0"/>
              </a:spcBef>
              <a:spcAft>
                <a:spcPts val="0"/>
              </a:spcAft>
              <a:buClr>
                <a:srgbClr val="FFFFFF"/>
              </a:buClr>
              <a:buSzPts val="1400"/>
              <a:buFont typeface="Proxima Nova"/>
              <a:buAutoNum type="arabicPeriod"/>
            </a:pPr>
            <a:r>
              <a:rPr lang="en">
                <a:solidFill>
                  <a:srgbClr val="FFFFFF"/>
                </a:solidFill>
                <a:latin typeface="Proxima Nova"/>
                <a:ea typeface="Proxima Nova"/>
                <a:cs typeface="Proxima Nova"/>
                <a:sym typeface="Proxima Nova"/>
              </a:rPr>
              <a:t>What are the different ingredients and control points that regulate fermentation?</a:t>
            </a:r>
            <a:endParaRPr>
              <a:solidFill>
                <a:srgbClr val="FFFFFF"/>
              </a:solidFill>
              <a:latin typeface="Proxima Nova"/>
              <a:ea typeface="Proxima Nova"/>
              <a:cs typeface="Proxima Nova"/>
              <a:sym typeface="Proxima Nova"/>
            </a:endParaRPr>
          </a:p>
          <a:p>
            <a:pPr indent="-317500" lvl="0" marL="457200" rtl="0" algn="l">
              <a:lnSpc>
                <a:spcPct val="150000"/>
              </a:lnSpc>
              <a:spcBef>
                <a:spcPts val="0"/>
              </a:spcBef>
              <a:spcAft>
                <a:spcPts val="0"/>
              </a:spcAft>
              <a:buClr>
                <a:srgbClr val="FFFFFF"/>
              </a:buClr>
              <a:buSzPts val="1400"/>
              <a:buFont typeface="Proxima Nova"/>
              <a:buAutoNum type="arabicPeriod"/>
            </a:pPr>
            <a:r>
              <a:rPr lang="en">
                <a:solidFill>
                  <a:srgbClr val="FFFFFF"/>
                </a:solidFill>
                <a:latin typeface="Proxima Nova"/>
                <a:ea typeface="Proxima Nova"/>
                <a:cs typeface="Proxima Nova"/>
                <a:sym typeface="Proxima Nova"/>
              </a:rPr>
              <a:t>How did bacteria aid the transformation of cabbage in</a:t>
            </a:r>
            <a:r>
              <a:rPr lang="en">
                <a:solidFill>
                  <a:srgbClr val="FFFFFF"/>
                </a:solidFill>
                <a:latin typeface="Proxima Nova"/>
                <a:ea typeface="Proxima Nova"/>
                <a:cs typeface="Proxima Nova"/>
                <a:sym typeface="Proxima Nova"/>
              </a:rPr>
              <a:t>to</a:t>
            </a:r>
            <a:r>
              <a:rPr lang="en">
                <a:solidFill>
                  <a:srgbClr val="FFFFFF"/>
                </a:solidFill>
                <a:latin typeface="Proxima Nova"/>
                <a:ea typeface="Proxima Nova"/>
                <a:cs typeface="Proxima Nova"/>
                <a:sym typeface="Proxima Nova"/>
              </a:rPr>
              <a:t> sauerkraut?</a:t>
            </a:r>
            <a:endParaRPr>
              <a:solidFill>
                <a:srgbClr val="FFFFFF"/>
              </a:solidFill>
              <a:latin typeface="Proxima Nova"/>
              <a:ea typeface="Proxima Nova"/>
              <a:cs typeface="Proxima Nova"/>
              <a:sym typeface="Proxima Nova"/>
            </a:endParaRPr>
          </a:p>
          <a:p>
            <a:pPr indent="-317500" lvl="0" marL="457200" rtl="0" algn="l">
              <a:lnSpc>
                <a:spcPct val="150000"/>
              </a:lnSpc>
              <a:spcBef>
                <a:spcPts val="0"/>
              </a:spcBef>
              <a:spcAft>
                <a:spcPts val="0"/>
              </a:spcAft>
              <a:buClr>
                <a:srgbClr val="FFFFFF"/>
              </a:buClr>
              <a:buSzPts val="1400"/>
              <a:buFont typeface="Proxima Nova"/>
              <a:buAutoNum type="arabicPeriod"/>
            </a:pPr>
            <a:r>
              <a:rPr lang="en">
                <a:solidFill>
                  <a:srgbClr val="FFFFFF"/>
                </a:solidFill>
                <a:latin typeface="Proxima Nova"/>
                <a:ea typeface="Proxima Nova"/>
                <a:cs typeface="Proxima Nova"/>
                <a:sym typeface="Proxima Nova"/>
              </a:rPr>
              <a:t>How does salt aid the bacteria in changing cabbage in</a:t>
            </a:r>
            <a:r>
              <a:rPr lang="en">
                <a:solidFill>
                  <a:srgbClr val="FFFFFF"/>
                </a:solidFill>
                <a:latin typeface="Proxima Nova"/>
                <a:ea typeface="Proxima Nova"/>
                <a:cs typeface="Proxima Nova"/>
                <a:sym typeface="Proxima Nova"/>
              </a:rPr>
              <a:t>to</a:t>
            </a:r>
            <a:r>
              <a:rPr lang="en">
                <a:solidFill>
                  <a:srgbClr val="FFFFFF"/>
                </a:solidFill>
                <a:latin typeface="Proxima Nova"/>
                <a:ea typeface="Proxima Nova"/>
                <a:cs typeface="Proxima Nova"/>
                <a:sym typeface="Proxima Nova"/>
              </a:rPr>
              <a:t> sauerkraut?</a:t>
            </a:r>
            <a:endParaRPr>
              <a:solidFill>
                <a:srgbClr val="FFFFFF"/>
              </a:solidFill>
              <a:latin typeface="Proxima Nova"/>
              <a:ea typeface="Proxima Nova"/>
              <a:cs typeface="Proxima Nova"/>
              <a:sym typeface="Proxima Nova"/>
            </a:endParaRPr>
          </a:p>
          <a:p>
            <a:pPr indent="-317500" lvl="0" marL="457200" rtl="0" algn="l">
              <a:lnSpc>
                <a:spcPct val="150000"/>
              </a:lnSpc>
              <a:spcBef>
                <a:spcPts val="0"/>
              </a:spcBef>
              <a:spcAft>
                <a:spcPts val="0"/>
              </a:spcAft>
              <a:buClr>
                <a:srgbClr val="FFFFFF"/>
              </a:buClr>
              <a:buSzPts val="1400"/>
              <a:buFont typeface="Proxima Nova"/>
              <a:buAutoNum type="arabicPeriod"/>
            </a:pPr>
            <a:r>
              <a:rPr lang="en">
                <a:solidFill>
                  <a:srgbClr val="FFFFFF"/>
                </a:solidFill>
                <a:latin typeface="Proxima Nova"/>
                <a:ea typeface="Proxima Nova"/>
                <a:cs typeface="Proxima Nova"/>
                <a:sym typeface="Proxima Nova"/>
              </a:rPr>
              <a:t>How does fermentation make it harder for bad bacteria to grow?</a:t>
            </a:r>
            <a:endParaRPr>
              <a:solidFill>
                <a:srgbClr val="FFFFFF"/>
              </a:solidFill>
              <a:latin typeface="Proxima Nova"/>
              <a:ea typeface="Proxima Nova"/>
              <a:cs typeface="Proxima Nova"/>
              <a:sym typeface="Proxima Nova"/>
            </a:endParaRPr>
          </a:p>
        </p:txBody>
      </p:sp>
      <p:pic>
        <p:nvPicPr>
          <p:cNvPr id="91" name="Google Shape;91;p16"/>
          <p:cNvPicPr preferRelativeResize="0"/>
          <p:nvPr/>
        </p:nvPicPr>
        <p:blipFill>
          <a:blip r:embed="rId3">
            <a:alphaModFix/>
          </a:blip>
          <a:stretch>
            <a:fillRect/>
          </a:stretch>
        </p:blipFill>
        <p:spPr>
          <a:xfrm>
            <a:off x="7798650" y="4215121"/>
            <a:ext cx="1114425" cy="685800"/>
          </a:xfrm>
          <a:prstGeom prst="rect">
            <a:avLst/>
          </a:prstGeom>
          <a:noFill/>
          <a:ln>
            <a:noFill/>
          </a:ln>
        </p:spPr>
      </p:pic>
      <p:sp>
        <p:nvSpPr>
          <p:cNvPr id="92" name="Google Shape;92;p16"/>
          <p:cNvSpPr txBox="1"/>
          <p:nvPr/>
        </p:nvSpPr>
        <p:spPr>
          <a:xfrm>
            <a:off x="702575" y="3736000"/>
            <a:ext cx="7002000" cy="1108200"/>
          </a:xfrm>
          <a:prstGeom prst="rect">
            <a:avLst/>
          </a:prstGeom>
          <a:solidFill>
            <a:srgbClr val="EFEFEF"/>
          </a:solidFill>
          <a:ln cap="flat" cmpd="sng" w="28575">
            <a:solidFill>
              <a:srgbClr val="434343"/>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a:t>
            </a:r>
            <a:r>
              <a:rPr b="1" lang="en">
                <a:latin typeface="Proxima Nova"/>
                <a:ea typeface="Proxima Nova"/>
                <a:cs typeface="Proxima Nova"/>
                <a:sym typeface="Proxima Nova"/>
              </a:rPr>
              <a:t>19.21 “What is the difference…”</a:t>
            </a:r>
            <a:endParaRPr b="1">
              <a:latin typeface="Proxima Nova"/>
              <a:ea typeface="Proxima Nova"/>
              <a:cs typeface="Proxima Nova"/>
              <a:sym typeface="Proxima Nova"/>
            </a:endParaRPr>
          </a:p>
        </p:txBody>
      </p:sp>
      <p:sp>
        <p:nvSpPr>
          <p:cNvPr id="98" name="Google Shape;98;p1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is the difference between pickling and fermenting?</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are two types of fermentation that occurs during the pickling process?</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is the effect of pH on fermentation?</a:t>
            </a:r>
            <a:endParaRPr sz="1400">
              <a:solidFill>
                <a:srgbClr val="FFFFFF"/>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4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400">
              <a:solidFill>
                <a:srgbClr val="FFFFFF"/>
              </a:solidFill>
              <a:latin typeface="Proxima Nova"/>
              <a:ea typeface="Proxima Nova"/>
              <a:cs typeface="Proxima Nova"/>
              <a:sym typeface="Proxima Nova"/>
            </a:endParaRPr>
          </a:p>
        </p:txBody>
      </p:sp>
      <p:pic>
        <p:nvPicPr>
          <p:cNvPr id="99" name="Google Shape;99;p17"/>
          <p:cNvPicPr preferRelativeResize="0"/>
          <p:nvPr/>
        </p:nvPicPr>
        <p:blipFill>
          <a:blip r:embed="rId3">
            <a:alphaModFix/>
          </a:blip>
          <a:stretch>
            <a:fillRect/>
          </a:stretch>
        </p:blipFill>
        <p:spPr>
          <a:xfrm>
            <a:off x="7798650" y="4215121"/>
            <a:ext cx="1114425" cy="685800"/>
          </a:xfrm>
          <a:prstGeom prst="rect">
            <a:avLst/>
          </a:prstGeom>
          <a:noFill/>
          <a:ln>
            <a:noFill/>
          </a:ln>
        </p:spPr>
      </p:pic>
      <p:sp>
        <p:nvSpPr>
          <p:cNvPr id="100" name="Google Shape;100;p17"/>
          <p:cNvSpPr txBox="1"/>
          <p:nvPr/>
        </p:nvSpPr>
        <p:spPr>
          <a:xfrm>
            <a:off x="672850" y="2509925"/>
            <a:ext cx="7002000" cy="1108200"/>
          </a:xfrm>
          <a:prstGeom prst="rect">
            <a:avLst/>
          </a:prstGeom>
          <a:solidFill>
            <a:srgbClr val="EFEFEF"/>
          </a:solidFill>
          <a:ln cap="flat" cmpd="sng" w="28575">
            <a:solidFill>
              <a:srgbClr val="434343"/>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a:t>
            </a:r>
            <a:r>
              <a:rPr b="1" lang="en">
                <a:latin typeface="Proxima Nova"/>
                <a:ea typeface="Proxima Nova"/>
                <a:cs typeface="Proxima Nova"/>
                <a:sym typeface="Proxima Nova"/>
              </a:rPr>
              <a:t>16.33 “You can absolutely build…”</a:t>
            </a:r>
            <a:endParaRPr b="1">
              <a:latin typeface="Proxima Nova"/>
              <a:ea typeface="Proxima Nova"/>
              <a:cs typeface="Proxima Nova"/>
              <a:sym typeface="Proxima Nova"/>
            </a:endParaRPr>
          </a:p>
        </p:txBody>
      </p:sp>
      <p:sp>
        <p:nvSpPr>
          <p:cNvPr id="106" name="Google Shape;106;p1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Where in the house can you let something ferment?</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is the importance of location in the fermentation process?</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is the </a:t>
            </a:r>
            <a:r>
              <a:rPr lang="en" sz="1400">
                <a:solidFill>
                  <a:srgbClr val="FFFFFF"/>
                </a:solidFill>
                <a:latin typeface="Proxima Nova"/>
                <a:ea typeface="Proxima Nova"/>
                <a:cs typeface="Proxima Nova"/>
                <a:sym typeface="Proxima Nova"/>
              </a:rPr>
              <a:t>“textbook”</a:t>
            </a:r>
            <a:r>
              <a:rPr lang="en" sz="1400">
                <a:solidFill>
                  <a:srgbClr val="FFFFFF"/>
                </a:solidFill>
                <a:latin typeface="Proxima Nova"/>
                <a:ea typeface="Proxima Nova"/>
                <a:cs typeface="Proxima Nova"/>
                <a:sym typeface="Proxima Nova"/>
              </a:rPr>
              <a:t> definition of fermentation?</a:t>
            </a:r>
            <a:endParaRPr sz="14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sz="14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400">
              <a:latin typeface="Proxima Nova"/>
              <a:ea typeface="Proxima Nova"/>
              <a:cs typeface="Proxima Nova"/>
              <a:sym typeface="Proxima Nova"/>
            </a:endParaRPr>
          </a:p>
        </p:txBody>
      </p:sp>
      <p:pic>
        <p:nvPicPr>
          <p:cNvPr id="107" name="Google Shape;107;p18"/>
          <p:cNvPicPr preferRelativeResize="0"/>
          <p:nvPr/>
        </p:nvPicPr>
        <p:blipFill>
          <a:blip r:embed="rId3">
            <a:alphaModFix/>
          </a:blip>
          <a:stretch>
            <a:fillRect/>
          </a:stretch>
        </p:blipFill>
        <p:spPr>
          <a:xfrm>
            <a:off x="7798650" y="4215121"/>
            <a:ext cx="1114425" cy="685800"/>
          </a:xfrm>
          <a:prstGeom prst="rect">
            <a:avLst/>
          </a:prstGeom>
          <a:noFill/>
          <a:ln>
            <a:noFill/>
          </a:ln>
        </p:spPr>
      </p:pic>
      <p:sp>
        <p:nvSpPr>
          <p:cNvPr id="108" name="Google Shape;108;p18"/>
          <p:cNvSpPr txBox="1"/>
          <p:nvPr/>
        </p:nvSpPr>
        <p:spPr>
          <a:xfrm>
            <a:off x="695275" y="2726775"/>
            <a:ext cx="7002000" cy="1108200"/>
          </a:xfrm>
          <a:prstGeom prst="rect">
            <a:avLst/>
          </a:prstGeom>
          <a:solidFill>
            <a:srgbClr val="EFEFEF"/>
          </a:solidFill>
          <a:ln cap="flat" cmpd="sng" w="28575">
            <a:solidFill>
              <a:srgbClr val="434343"/>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a:t>
            </a:r>
            <a:r>
              <a:rPr b="1" lang="en">
                <a:latin typeface="Proxima Nova"/>
                <a:ea typeface="Proxima Nova"/>
                <a:cs typeface="Proxima Nova"/>
                <a:sym typeface="Proxima Nova"/>
              </a:rPr>
              <a:t>12.12 “For the novice…”</a:t>
            </a:r>
            <a:endParaRPr b="1">
              <a:latin typeface="Proxima Nova"/>
              <a:ea typeface="Proxima Nova"/>
              <a:cs typeface="Proxima Nova"/>
              <a:sym typeface="Proxima Nova"/>
            </a:endParaRPr>
          </a:p>
        </p:txBody>
      </p:sp>
      <p:sp>
        <p:nvSpPr>
          <p:cNvPr id="114" name="Google Shape;114;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recommendations does Zilber give for starting off in home fermenting? </a:t>
            </a:r>
            <a:endParaRPr sz="1400">
              <a:solidFill>
                <a:srgbClr val="FFFFFF"/>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14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400">
              <a:latin typeface="Proxima Nova"/>
              <a:ea typeface="Proxima Nova"/>
              <a:cs typeface="Proxima Nova"/>
              <a:sym typeface="Proxima Nova"/>
            </a:endParaRPr>
          </a:p>
        </p:txBody>
      </p:sp>
      <p:pic>
        <p:nvPicPr>
          <p:cNvPr id="115" name="Google Shape;115;p19"/>
          <p:cNvPicPr preferRelativeResize="0"/>
          <p:nvPr/>
        </p:nvPicPr>
        <p:blipFill>
          <a:blip r:embed="rId3">
            <a:alphaModFix/>
          </a:blip>
          <a:stretch>
            <a:fillRect/>
          </a:stretch>
        </p:blipFill>
        <p:spPr>
          <a:xfrm>
            <a:off x="7798650" y="4215121"/>
            <a:ext cx="1114425" cy="685800"/>
          </a:xfrm>
          <a:prstGeom prst="rect">
            <a:avLst/>
          </a:prstGeom>
          <a:noFill/>
          <a:ln>
            <a:noFill/>
          </a:ln>
        </p:spPr>
      </p:pic>
      <p:sp>
        <p:nvSpPr>
          <p:cNvPr id="116" name="Google Shape;116;p19"/>
          <p:cNvSpPr txBox="1"/>
          <p:nvPr/>
        </p:nvSpPr>
        <p:spPr>
          <a:xfrm>
            <a:off x="702750" y="1986625"/>
            <a:ext cx="7002000" cy="1108200"/>
          </a:xfrm>
          <a:prstGeom prst="rect">
            <a:avLst/>
          </a:prstGeom>
          <a:solidFill>
            <a:srgbClr val="EFEFEF"/>
          </a:solidFill>
          <a:ln cap="flat" cmpd="sng" w="28575">
            <a:solidFill>
              <a:srgbClr val="434343"/>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a:t>
            </a:r>
            <a:r>
              <a:rPr b="1" lang="en">
                <a:latin typeface="Proxima Nova"/>
                <a:ea typeface="Proxima Nova"/>
                <a:cs typeface="Proxima Nova"/>
                <a:sym typeface="Proxima Nova"/>
              </a:rPr>
              <a:t>8.44 “What exactly is kombucha?”</a:t>
            </a:r>
            <a:endParaRPr b="1">
              <a:latin typeface="Proxima Nova"/>
              <a:ea typeface="Proxima Nova"/>
              <a:cs typeface="Proxima Nova"/>
              <a:sym typeface="Proxima Nova"/>
            </a:endParaRPr>
          </a:p>
        </p:txBody>
      </p:sp>
      <p:sp>
        <p:nvSpPr>
          <p:cNvPr id="122" name="Google Shape;122;p2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microbial reactions give kombucha its taste?</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are the two kinds of </a:t>
            </a:r>
            <a:r>
              <a:rPr lang="en" sz="1400">
                <a:solidFill>
                  <a:srgbClr val="FFFFFF"/>
                </a:solidFill>
                <a:latin typeface="Proxima Nova"/>
                <a:ea typeface="Proxima Nova"/>
                <a:cs typeface="Proxima Nova"/>
                <a:sym typeface="Proxima Nova"/>
              </a:rPr>
              <a:t>microbes that make kombucha?</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are the two microbial </a:t>
            </a:r>
            <a:r>
              <a:rPr lang="en" sz="1400">
                <a:solidFill>
                  <a:srgbClr val="FFFFFF"/>
                </a:solidFill>
                <a:latin typeface="Proxima Nova"/>
                <a:ea typeface="Proxima Nova"/>
                <a:cs typeface="Proxima Nova"/>
                <a:sym typeface="Proxima Nova"/>
              </a:rPr>
              <a:t>reactions</a:t>
            </a:r>
            <a:r>
              <a:rPr lang="en" sz="1400">
                <a:solidFill>
                  <a:srgbClr val="FFFFFF"/>
                </a:solidFill>
                <a:latin typeface="Proxima Nova"/>
                <a:ea typeface="Proxima Nova"/>
                <a:cs typeface="Proxima Nova"/>
                <a:sym typeface="Proxima Nova"/>
              </a:rPr>
              <a:t> important to kombucha?</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Is it possible to “overcook” a fermentation?</a:t>
            </a:r>
            <a:endParaRPr sz="14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400">
              <a:latin typeface="Proxima Nova"/>
              <a:ea typeface="Proxima Nova"/>
              <a:cs typeface="Proxima Nova"/>
              <a:sym typeface="Proxima Nova"/>
            </a:endParaRPr>
          </a:p>
        </p:txBody>
      </p:sp>
      <p:pic>
        <p:nvPicPr>
          <p:cNvPr id="123" name="Google Shape;123;p20"/>
          <p:cNvPicPr preferRelativeResize="0"/>
          <p:nvPr/>
        </p:nvPicPr>
        <p:blipFill>
          <a:blip r:embed="rId3">
            <a:alphaModFix/>
          </a:blip>
          <a:stretch>
            <a:fillRect/>
          </a:stretch>
        </p:blipFill>
        <p:spPr>
          <a:xfrm>
            <a:off x="7798650" y="4215121"/>
            <a:ext cx="1114425" cy="685800"/>
          </a:xfrm>
          <a:prstGeom prst="rect">
            <a:avLst/>
          </a:prstGeom>
          <a:noFill/>
          <a:ln>
            <a:noFill/>
          </a:ln>
        </p:spPr>
      </p:pic>
      <p:sp>
        <p:nvSpPr>
          <p:cNvPr id="124" name="Google Shape;124;p20"/>
          <p:cNvSpPr txBox="1"/>
          <p:nvPr/>
        </p:nvSpPr>
        <p:spPr>
          <a:xfrm>
            <a:off x="687800" y="2734225"/>
            <a:ext cx="7002000" cy="1108200"/>
          </a:xfrm>
          <a:prstGeom prst="rect">
            <a:avLst/>
          </a:prstGeom>
          <a:solidFill>
            <a:srgbClr val="EFEFEF"/>
          </a:solidFill>
          <a:ln cap="flat" cmpd="sng" w="28575">
            <a:solidFill>
              <a:srgbClr val="434343"/>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A7D9D"/>
        </a:solidFill>
      </p:bgPr>
    </p:bg>
    <p:spTree>
      <p:nvGrpSpPr>
        <p:cNvPr id="128" name="Shape 128"/>
        <p:cNvGrpSpPr/>
        <p:nvPr/>
      </p:nvGrpSpPr>
      <p:grpSpPr>
        <a:xfrm>
          <a:off x="0" y="0"/>
          <a:ext cx="0" cy="0"/>
          <a:chOff x="0" y="0"/>
          <a:chExt cx="0" cy="0"/>
        </a:xfrm>
      </p:grpSpPr>
      <p:sp>
        <p:nvSpPr>
          <p:cNvPr id="129" name="Google Shape;129;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a:t>
            </a:r>
            <a:r>
              <a:rPr b="1" lang="en">
                <a:latin typeface="Proxima Nova"/>
                <a:ea typeface="Proxima Nova"/>
                <a:cs typeface="Proxima Nova"/>
                <a:sym typeface="Proxima Nova"/>
              </a:rPr>
              <a:t>4.45 “What goes into a successful ferment…”</a:t>
            </a:r>
            <a:endParaRPr b="1">
              <a:latin typeface="Proxima Nova"/>
              <a:ea typeface="Proxima Nova"/>
              <a:cs typeface="Proxima Nova"/>
              <a:sym typeface="Proxima Nova"/>
            </a:endParaRPr>
          </a:p>
        </p:txBody>
      </p:sp>
      <p:sp>
        <p:nvSpPr>
          <p:cNvPr id="130" name="Google Shape;130;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goes into making a successful ferment? </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How does “every little variable” affect the success of the ferment?</a:t>
            </a:r>
            <a:endParaRPr sz="1400">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AutoNum type="arabicPeriod"/>
            </a:pPr>
            <a:r>
              <a:rPr lang="en" sz="1400">
                <a:solidFill>
                  <a:srgbClr val="FFFFFF"/>
                </a:solidFill>
                <a:latin typeface="Proxima Nova"/>
                <a:ea typeface="Proxima Nova"/>
                <a:cs typeface="Proxima Nova"/>
                <a:sym typeface="Proxima Nova"/>
              </a:rPr>
              <a:t>What did the Zilber say to do if there were problems with mold?</a:t>
            </a:r>
            <a:endParaRPr sz="1400">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sz="1400">
              <a:solidFill>
                <a:srgbClr val="FFFFFF"/>
              </a:solidFill>
              <a:latin typeface="Proxima Nova"/>
              <a:ea typeface="Proxima Nova"/>
              <a:cs typeface="Proxima Nova"/>
              <a:sym typeface="Proxima Nova"/>
            </a:endParaRPr>
          </a:p>
          <a:p>
            <a:pPr indent="0" lvl="0" marL="0" rtl="0" algn="l">
              <a:spcBef>
                <a:spcPts val="0"/>
              </a:spcBef>
              <a:spcAft>
                <a:spcPts val="1200"/>
              </a:spcAft>
              <a:buNone/>
            </a:pPr>
            <a:r>
              <a:t/>
            </a:r>
            <a:endParaRPr sz="1400">
              <a:latin typeface="Proxima Nova"/>
              <a:ea typeface="Proxima Nova"/>
              <a:cs typeface="Proxima Nova"/>
              <a:sym typeface="Proxima Nova"/>
            </a:endParaRPr>
          </a:p>
        </p:txBody>
      </p:sp>
      <p:pic>
        <p:nvPicPr>
          <p:cNvPr id="131" name="Google Shape;131;p21"/>
          <p:cNvPicPr preferRelativeResize="0"/>
          <p:nvPr/>
        </p:nvPicPr>
        <p:blipFill>
          <a:blip r:embed="rId3">
            <a:alphaModFix/>
          </a:blip>
          <a:stretch>
            <a:fillRect/>
          </a:stretch>
        </p:blipFill>
        <p:spPr>
          <a:xfrm>
            <a:off x="7798650" y="4215121"/>
            <a:ext cx="1114425" cy="685800"/>
          </a:xfrm>
          <a:prstGeom prst="rect">
            <a:avLst/>
          </a:prstGeom>
          <a:noFill/>
          <a:ln>
            <a:noFill/>
          </a:ln>
        </p:spPr>
      </p:pic>
      <p:sp>
        <p:nvSpPr>
          <p:cNvPr id="132" name="Google Shape;132;p21"/>
          <p:cNvSpPr txBox="1"/>
          <p:nvPr/>
        </p:nvSpPr>
        <p:spPr>
          <a:xfrm>
            <a:off x="702750" y="2734225"/>
            <a:ext cx="7002000" cy="1108200"/>
          </a:xfrm>
          <a:prstGeom prst="rect">
            <a:avLst/>
          </a:prstGeom>
          <a:solidFill>
            <a:srgbClr val="EFEFEF"/>
          </a:solidFill>
          <a:ln cap="flat" cmpd="sng" w="28575">
            <a:solidFill>
              <a:srgbClr val="434343"/>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a:p>
            <a:pPr indent="0" lvl="0" marL="0" rtl="0" algn="l">
              <a:spcBef>
                <a:spcPts val="0"/>
              </a:spcBef>
              <a:spcAft>
                <a:spcPts val="0"/>
              </a:spcAft>
              <a:buNone/>
            </a:pPr>
            <a:r>
              <a:t/>
            </a:r>
            <a:endParaRPr sz="1200">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