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Proxima Nova Alt 1" charset="1" panose="02000506030000020004"/>
      <p:regular r:id="rId11"/>
    </p:embeddedFont>
    <p:embeddedFont>
      <p:font typeface="Proxima Nova Alt 2" charset="1" panose="02000506030000020004"/>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91293" cy="10287000"/>
          </a:xfrm>
          <a:custGeom>
            <a:avLst/>
            <a:gdLst/>
            <a:ahLst/>
            <a:cxnLst/>
            <a:rect r="r" b="b" t="t" l="l"/>
            <a:pathLst>
              <a:path h="10287000" w="10291293">
                <a:moveTo>
                  <a:pt x="0" y="0"/>
                </a:moveTo>
                <a:lnTo>
                  <a:pt x="10291293" y="0"/>
                </a:lnTo>
                <a:lnTo>
                  <a:pt x="10291293" y="10287000"/>
                </a:lnTo>
                <a:lnTo>
                  <a:pt x="0" y="10287000"/>
                </a:lnTo>
                <a:lnTo>
                  <a:pt x="0" y="0"/>
                </a:lnTo>
                <a:close/>
              </a:path>
            </a:pathLst>
          </a:custGeom>
          <a:blipFill>
            <a:blip r:embed="rId2"/>
            <a:stretch>
              <a:fillRect l="0" t="-16026" r="0" b="-17362"/>
            </a:stretch>
          </a:blipFill>
        </p:spPr>
      </p:sp>
      <p:sp>
        <p:nvSpPr>
          <p:cNvPr name="Freeform 3" id="3"/>
          <p:cNvSpPr/>
          <p:nvPr/>
        </p:nvSpPr>
        <p:spPr>
          <a:xfrm flipH="false" flipV="false" rot="0">
            <a:off x="16126921" y="355010"/>
            <a:ext cx="1781334" cy="1095121"/>
          </a:xfrm>
          <a:custGeom>
            <a:avLst/>
            <a:gdLst/>
            <a:ahLst/>
            <a:cxnLst/>
            <a:rect r="r" b="b" t="t" l="l"/>
            <a:pathLst>
              <a:path h="1095121" w="1781334">
                <a:moveTo>
                  <a:pt x="0" y="0"/>
                </a:moveTo>
                <a:lnTo>
                  <a:pt x="1781334" y="0"/>
                </a:lnTo>
                <a:lnTo>
                  <a:pt x="1781334" y="1095120"/>
                </a:lnTo>
                <a:lnTo>
                  <a:pt x="0" y="1095120"/>
                </a:lnTo>
                <a:lnTo>
                  <a:pt x="0" y="0"/>
                </a:lnTo>
                <a:close/>
              </a:path>
            </a:pathLst>
          </a:custGeom>
          <a:blipFill>
            <a:blip r:embed="rId3"/>
            <a:stretch>
              <a:fillRect l="0" t="0" r="0" b="0"/>
            </a:stretch>
          </a:blipFill>
        </p:spPr>
      </p:sp>
      <p:sp>
        <p:nvSpPr>
          <p:cNvPr name="TextBox 4" id="4"/>
          <p:cNvSpPr txBox="true"/>
          <p:nvPr/>
        </p:nvSpPr>
        <p:spPr>
          <a:xfrm rot="0">
            <a:off x="10859450" y="2018650"/>
            <a:ext cx="7048804" cy="6995160"/>
          </a:xfrm>
          <a:prstGeom prst="rect">
            <a:avLst/>
          </a:prstGeom>
        </p:spPr>
        <p:txBody>
          <a:bodyPr anchor="t" rtlCol="false" tIns="0" lIns="0" bIns="0" rIns="0">
            <a:spAutoFit/>
          </a:bodyPr>
          <a:lstStyle/>
          <a:p>
            <a:pPr algn="l">
              <a:lnSpc>
                <a:spcPts val="5040"/>
              </a:lnSpc>
            </a:pPr>
            <a:r>
              <a:rPr lang="en-US" sz="3600">
                <a:solidFill>
                  <a:srgbClr val="000000"/>
                </a:solidFill>
                <a:latin typeface="Proxima Nova Alt 1"/>
                <a:ea typeface="Proxima Nova Alt 1"/>
                <a:cs typeface="Proxima Nova Alt 1"/>
                <a:sym typeface="Proxima Nova Alt 1"/>
              </a:rPr>
              <a:t>C</a:t>
            </a:r>
            <a:r>
              <a:rPr lang="en-US" sz="3600">
                <a:solidFill>
                  <a:srgbClr val="000000"/>
                </a:solidFill>
                <a:latin typeface="Proxima Nova Alt 1"/>
                <a:ea typeface="Proxima Nova Alt 1"/>
                <a:cs typeface="Proxima Nova Alt 1"/>
                <a:sym typeface="Proxima Nova Alt 1"/>
              </a:rPr>
              <a:t>hoose surfaces to swab.</a:t>
            </a:r>
          </a:p>
          <a:p>
            <a:pPr algn="l">
              <a:lnSpc>
                <a:spcPts val="5040"/>
              </a:lnSpc>
            </a:pPr>
          </a:p>
          <a:p>
            <a:pPr algn="l">
              <a:lnSpc>
                <a:spcPts val="5040"/>
              </a:lnSpc>
            </a:pPr>
            <a:r>
              <a:rPr lang="en-US" sz="3600">
                <a:solidFill>
                  <a:srgbClr val="000000"/>
                </a:solidFill>
                <a:latin typeface="Proxima Nova Alt 1"/>
                <a:ea typeface="Proxima Nova Alt 1"/>
                <a:cs typeface="Proxima Nova Alt 1"/>
                <a:sym typeface="Proxima Nova Alt 1"/>
              </a:rPr>
              <a:t>Prepare your agar plates. Label your agar plates by writing the names of the surfaces you’re testing on the bottom of the plate. (After you swab your test samples, you will be placing the plates face down so that no condensed water drips into your sample.)</a:t>
            </a:r>
          </a:p>
          <a:p>
            <a:pPr algn="l">
              <a:lnSpc>
                <a:spcPts val="504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91293" cy="10287000"/>
          </a:xfrm>
          <a:custGeom>
            <a:avLst/>
            <a:gdLst/>
            <a:ahLst/>
            <a:cxnLst/>
            <a:rect r="r" b="b" t="t" l="l"/>
            <a:pathLst>
              <a:path h="10287000" w="10291293">
                <a:moveTo>
                  <a:pt x="0" y="0"/>
                </a:moveTo>
                <a:lnTo>
                  <a:pt x="10291293" y="0"/>
                </a:lnTo>
                <a:lnTo>
                  <a:pt x="10291293" y="10287000"/>
                </a:lnTo>
                <a:lnTo>
                  <a:pt x="0" y="10287000"/>
                </a:lnTo>
                <a:lnTo>
                  <a:pt x="0" y="0"/>
                </a:lnTo>
                <a:close/>
              </a:path>
            </a:pathLst>
          </a:custGeom>
          <a:blipFill>
            <a:blip r:embed="rId2"/>
            <a:stretch>
              <a:fillRect l="0" t="-33388" r="0" b="0"/>
            </a:stretch>
          </a:blipFill>
        </p:spPr>
      </p:sp>
      <p:sp>
        <p:nvSpPr>
          <p:cNvPr name="Freeform 3" id="3"/>
          <p:cNvSpPr/>
          <p:nvPr/>
        </p:nvSpPr>
        <p:spPr>
          <a:xfrm flipH="false" flipV="false" rot="0">
            <a:off x="16126921" y="355010"/>
            <a:ext cx="1781334" cy="1095121"/>
          </a:xfrm>
          <a:custGeom>
            <a:avLst/>
            <a:gdLst/>
            <a:ahLst/>
            <a:cxnLst/>
            <a:rect r="r" b="b" t="t" l="l"/>
            <a:pathLst>
              <a:path h="1095121" w="1781334">
                <a:moveTo>
                  <a:pt x="0" y="0"/>
                </a:moveTo>
                <a:lnTo>
                  <a:pt x="1781334" y="0"/>
                </a:lnTo>
                <a:lnTo>
                  <a:pt x="1781334" y="1095120"/>
                </a:lnTo>
                <a:lnTo>
                  <a:pt x="0" y="1095120"/>
                </a:lnTo>
                <a:lnTo>
                  <a:pt x="0" y="0"/>
                </a:lnTo>
                <a:close/>
              </a:path>
            </a:pathLst>
          </a:custGeom>
          <a:blipFill>
            <a:blip r:embed="rId3"/>
            <a:stretch>
              <a:fillRect l="0" t="0" r="0" b="0"/>
            </a:stretch>
          </a:blipFill>
        </p:spPr>
      </p:sp>
      <p:sp>
        <p:nvSpPr>
          <p:cNvPr name="TextBox 4" id="4"/>
          <p:cNvSpPr txBox="true"/>
          <p:nvPr/>
        </p:nvSpPr>
        <p:spPr>
          <a:xfrm rot="0">
            <a:off x="10859450" y="2018650"/>
            <a:ext cx="7048804" cy="3804285"/>
          </a:xfrm>
          <a:prstGeom prst="rect">
            <a:avLst/>
          </a:prstGeom>
        </p:spPr>
        <p:txBody>
          <a:bodyPr anchor="t" rtlCol="false" tIns="0" lIns="0" bIns="0" rIns="0">
            <a:spAutoFit/>
          </a:bodyPr>
          <a:lstStyle/>
          <a:p>
            <a:pPr algn="l">
              <a:lnSpc>
                <a:spcPts val="5040"/>
              </a:lnSpc>
            </a:pPr>
            <a:r>
              <a:rPr lang="en-US" sz="3600">
                <a:solidFill>
                  <a:srgbClr val="000000"/>
                </a:solidFill>
                <a:latin typeface="Proxima Nova Alt 1"/>
                <a:ea typeface="Proxima Nova Alt 1"/>
                <a:cs typeface="Proxima Nova Alt 1"/>
                <a:sym typeface="Proxima Nova Alt 1"/>
              </a:rPr>
              <a:t>C</a:t>
            </a:r>
            <a:r>
              <a:rPr lang="en-US" sz="3600">
                <a:solidFill>
                  <a:srgbClr val="000000"/>
                </a:solidFill>
                <a:latin typeface="Proxima Nova Alt 1"/>
                <a:ea typeface="Proxima Nova Alt 1"/>
                <a:cs typeface="Proxima Nova Alt 1"/>
                <a:sym typeface="Proxima Nova Alt 1"/>
              </a:rPr>
              <a:t>ollect your samples.</a:t>
            </a:r>
          </a:p>
          <a:p>
            <a:pPr algn="l">
              <a:lnSpc>
                <a:spcPts val="5040"/>
              </a:lnSpc>
            </a:pPr>
          </a:p>
          <a:p>
            <a:pPr algn="l">
              <a:lnSpc>
                <a:spcPts val="5040"/>
              </a:lnSpc>
            </a:pPr>
            <a:r>
              <a:rPr lang="en-US" sz="3600">
                <a:solidFill>
                  <a:srgbClr val="000000"/>
                </a:solidFill>
                <a:latin typeface="Proxima Nova Alt 1"/>
                <a:ea typeface="Proxima Nova Alt 1"/>
                <a:cs typeface="Proxima Nova Alt 1"/>
                <a:sym typeface="Proxima Nova Alt 1"/>
              </a:rPr>
              <a:t>Dip a cotton swab in sterile or distilled water. (Do not soak the swab.)</a:t>
            </a:r>
          </a:p>
          <a:p>
            <a:pPr algn="l">
              <a:lnSpc>
                <a:spcPts val="504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91293" cy="10287000"/>
          </a:xfrm>
          <a:custGeom>
            <a:avLst/>
            <a:gdLst/>
            <a:ahLst/>
            <a:cxnLst/>
            <a:rect r="r" b="b" t="t" l="l"/>
            <a:pathLst>
              <a:path h="10287000" w="10291293">
                <a:moveTo>
                  <a:pt x="0" y="0"/>
                </a:moveTo>
                <a:lnTo>
                  <a:pt x="10291293" y="0"/>
                </a:lnTo>
                <a:lnTo>
                  <a:pt x="10291293" y="10287000"/>
                </a:lnTo>
                <a:lnTo>
                  <a:pt x="0" y="10287000"/>
                </a:lnTo>
                <a:lnTo>
                  <a:pt x="0" y="0"/>
                </a:lnTo>
                <a:close/>
              </a:path>
            </a:pathLst>
          </a:custGeom>
          <a:blipFill>
            <a:blip r:embed="rId2"/>
            <a:stretch>
              <a:fillRect l="0" t="-12100" r="0" b="-21449"/>
            </a:stretch>
          </a:blipFill>
        </p:spPr>
      </p:sp>
      <p:sp>
        <p:nvSpPr>
          <p:cNvPr name="Freeform 3" id="3"/>
          <p:cNvSpPr/>
          <p:nvPr/>
        </p:nvSpPr>
        <p:spPr>
          <a:xfrm flipH="false" flipV="false" rot="0">
            <a:off x="16126921" y="355010"/>
            <a:ext cx="1781334" cy="1095121"/>
          </a:xfrm>
          <a:custGeom>
            <a:avLst/>
            <a:gdLst/>
            <a:ahLst/>
            <a:cxnLst/>
            <a:rect r="r" b="b" t="t" l="l"/>
            <a:pathLst>
              <a:path h="1095121" w="1781334">
                <a:moveTo>
                  <a:pt x="0" y="0"/>
                </a:moveTo>
                <a:lnTo>
                  <a:pt x="1781334" y="0"/>
                </a:lnTo>
                <a:lnTo>
                  <a:pt x="1781334" y="1095120"/>
                </a:lnTo>
                <a:lnTo>
                  <a:pt x="0" y="1095120"/>
                </a:lnTo>
                <a:lnTo>
                  <a:pt x="0" y="0"/>
                </a:lnTo>
                <a:close/>
              </a:path>
            </a:pathLst>
          </a:custGeom>
          <a:blipFill>
            <a:blip r:embed="rId3"/>
            <a:stretch>
              <a:fillRect l="0" t="0" r="0" b="0"/>
            </a:stretch>
          </a:blipFill>
        </p:spPr>
      </p:sp>
      <p:sp>
        <p:nvSpPr>
          <p:cNvPr name="TextBox 4" id="4"/>
          <p:cNvSpPr txBox="true"/>
          <p:nvPr/>
        </p:nvSpPr>
        <p:spPr>
          <a:xfrm rot="0">
            <a:off x="10859450" y="2018650"/>
            <a:ext cx="7048804" cy="4442460"/>
          </a:xfrm>
          <a:prstGeom prst="rect">
            <a:avLst/>
          </a:prstGeom>
        </p:spPr>
        <p:txBody>
          <a:bodyPr anchor="t" rtlCol="false" tIns="0" lIns="0" bIns="0" rIns="0">
            <a:spAutoFit/>
          </a:bodyPr>
          <a:lstStyle/>
          <a:p>
            <a:pPr algn="l">
              <a:lnSpc>
                <a:spcPts val="5040"/>
              </a:lnSpc>
            </a:pPr>
            <a:r>
              <a:rPr lang="en-US" sz="3600">
                <a:solidFill>
                  <a:srgbClr val="000000"/>
                </a:solidFill>
                <a:latin typeface="Proxima Nova Alt 1"/>
                <a:ea typeface="Proxima Nova Alt 1"/>
                <a:cs typeface="Proxima Nova Alt 1"/>
                <a:sym typeface="Proxima Nova Alt 1"/>
              </a:rPr>
              <a:t>Gent</a:t>
            </a:r>
            <a:r>
              <a:rPr lang="en-US" sz="3600">
                <a:solidFill>
                  <a:srgbClr val="000000"/>
                </a:solidFill>
                <a:latin typeface="Proxima Nova Alt 1"/>
                <a:ea typeface="Proxima Nova Alt 1"/>
                <a:cs typeface="Proxima Nova Alt 1"/>
                <a:sym typeface="Proxima Nova Alt 1"/>
              </a:rPr>
              <a:t>ly rub the cotton swab on the surface you wish to test. Twirl the swab against the surface as you make the collection rather than just brushing it across the surface. This will help make sure you get a large sample of microbes.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6126921" y="355010"/>
            <a:ext cx="1781334" cy="1095121"/>
          </a:xfrm>
          <a:custGeom>
            <a:avLst/>
            <a:gdLst/>
            <a:ahLst/>
            <a:cxnLst/>
            <a:rect r="r" b="b" t="t" l="l"/>
            <a:pathLst>
              <a:path h="1095121" w="1781334">
                <a:moveTo>
                  <a:pt x="0" y="0"/>
                </a:moveTo>
                <a:lnTo>
                  <a:pt x="1781334" y="0"/>
                </a:lnTo>
                <a:lnTo>
                  <a:pt x="1781334" y="1095120"/>
                </a:lnTo>
                <a:lnTo>
                  <a:pt x="0" y="1095120"/>
                </a:lnTo>
                <a:lnTo>
                  <a:pt x="0" y="0"/>
                </a:lnTo>
                <a:close/>
              </a:path>
            </a:pathLst>
          </a:custGeom>
          <a:blipFill>
            <a:blip r:embed="rId3"/>
            <a:stretch>
              <a:fillRect l="0" t="0" r="0" b="0"/>
            </a:stretch>
          </a:blipFill>
        </p:spPr>
      </p:sp>
      <p:sp>
        <p:nvSpPr>
          <p:cNvPr name="TextBox 4" id="4"/>
          <p:cNvSpPr txBox="true"/>
          <p:nvPr/>
        </p:nvSpPr>
        <p:spPr>
          <a:xfrm rot="0">
            <a:off x="10859450" y="2018650"/>
            <a:ext cx="7048804" cy="3166110"/>
          </a:xfrm>
          <a:prstGeom prst="rect">
            <a:avLst/>
          </a:prstGeom>
        </p:spPr>
        <p:txBody>
          <a:bodyPr anchor="t" rtlCol="false" tIns="0" lIns="0" bIns="0" rIns="0">
            <a:spAutoFit/>
          </a:bodyPr>
          <a:lstStyle/>
          <a:p>
            <a:pPr algn="l">
              <a:lnSpc>
                <a:spcPts val="5040"/>
              </a:lnSpc>
            </a:pPr>
            <a:r>
              <a:rPr lang="en-US" sz="3600">
                <a:solidFill>
                  <a:srgbClr val="000000"/>
                </a:solidFill>
                <a:latin typeface="Proxima Nova Alt 1"/>
                <a:ea typeface="Proxima Nova Alt 1"/>
                <a:cs typeface="Proxima Nova Alt 1"/>
                <a:sym typeface="Proxima Nova Alt 1"/>
              </a:rPr>
              <a:t>Light</a:t>
            </a:r>
            <a:r>
              <a:rPr lang="en-US" sz="3600">
                <a:solidFill>
                  <a:srgbClr val="000000"/>
                </a:solidFill>
                <a:latin typeface="Proxima Nova Alt 1"/>
                <a:ea typeface="Proxima Nova Alt 1"/>
                <a:cs typeface="Proxima Nova Alt 1"/>
                <a:sym typeface="Proxima Nova Alt 1"/>
              </a:rPr>
              <a:t>ly run your swab in a zigzag pattern across the agar. Think of it like drawing a “Z” and then turning the plate 90 degrees and drawing a “Z” with your swab again.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16126921" y="355010"/>
            <a:ext cx="1781334" cy="1095121"/>
          </a:xfrm>
          <a:custGeom>
            <a:avLst/>
            <a:gdLst/>
            <a:ahLst/>
            <a:cxnLst/>
            <a:rect r="r" b="b" t="t" l="l"/>
            <a:pathLst>
              <a:path h="1095121" w="1781334">
                <a:moveTo>
                  <a:pt x="0" y="0"/>
                </a:moveTo>
                <a:lnTo>
                  <a:pt x="1781334" y="0"/>
                </a:lnTo>
                <a:lnTo>
                  <a:pt x="1781334" y="1095120"/>
                </a:lnTo>
                <a:lnTo>
                  <a:pt x="0" y="1095120"/>
                </a:lnTo>
                <a:lnTo>
                  <a:pt x="0" y="0"/>
                </a:lnTo>
                <a:close/>
              </a:path>
            </a:pathLst>
          </a:custGeom>
          <a:blipFill>
            <a:blip r:embed="rId3"/>
            <a:stretch>
              <a:fillRect l="0" t="0" r="0" b="0"/>
            </a:stretch>
          </a:blipFill>
        </p:spPr>
      </p:sp>
      <p:sp>
        <p:nvSpPr>
          <p:cNvPr name="TextBox 4" id="4"/>
          <p:cNvSpPr txBox="true"/>
          <p:nvPr/>
        </p:nvSpPr>
        <p:spPr>
          <a:xfrm rot="0">
            <a:off x="10859450" y="2018650"/>
            <a:ext cx="7048804" cy="7810500"/>
          </a:xfrm>
          <a:prstGeom prst="rect">
            <a:avLst/>
          </a:prstGeom>
        </p:spPr>
        <p:txBody>
          <a:bodyPr anchor="t" rtlCol="false" tIns="0" lIns="0" bIns="0" rIns="0">
            <a:spAutoFit/>
          </a:bodyPr>
          <a:lstStyle/>
          <a:p>
            <a:pPr algn="l">
              <a:lnSpc>
                <a:spcPts val="5040"/>
              </a:lnSpc>
            </a:pPr>
            <a:r>
              <a:rPr lang="en-US" sz="3600">
                <a:solidFill>
                  <a:srgbClr val="000000"/>
                </a:solidFill>
                <a:latin typeface="Proxima Nova Alt 1"/>
                <a:ea typeface="Proxima Nova Alt 1"/>
                <a:cs typeface="Proxima Nova Alt 1"/>
                <a:sym typeface="Proxima Nova Alt 1"/>
              </a:rPr>
              <a:t>Close the p</a:t>
            </a:r>
            <a:r>
              <a:rPr lang="en-US" sz="3600">
                <a:solidFill>
                  <a:srgbClr val="000000"/>
                </a:solidFill>
                <a:latin typeface="Proxima Nova Alt 1"/>
                <a:ea typeface="Proxima Nova Alt 1"/>
                <a:cs typeface="Proxima Nova Alt 1"/>
                <a:sym typeface="Proxima Nova Alt 1"/>
              </a:rPr>
              <a:t>late and use just enough masking tape to hold the top and bottom together. Place the plate face down in a room-temperature (68–70°F) area for 2 to 3 days.</a:t>
            </a:r>
          </a:p>
          <a:p>
            <a:pPr algn="l">
              <a:lnSpc>
                <a:spcPts val="5040"/>
              </a:lnSpc>
            </a:pPr>
          </a:p>
          <a:p>
            <a:pPr algn="l">
              <a:lnSpc>
                <a:spcPts val="3359"/>
              </a:lnSpc>
            </a:pPr>
            <a:r>
              <a:rPr lang="en-US" sz="2400">
                <a:solidFill>
                  <a:srgbClr val="000000"/>
                </a:solidFill>
                <a:latin typeface="Proxima Nova Alt 1"/>
                <a:ea typeface="Proxima Nova Alt 1"/>
                <a:cs typeface="Proxima Nova Alt 1"/>
                <a:sym typeface="Proxima Nova Alt 1"/>
              </a:rPr>
              <a:t>⚠️ Safety Notes: Do not open the plates after the colonies appear! After observations are complete, keep the plates sealed and place them in a sealed bag. An adult can disinfect them with a diluted bleach solution before throwing them away. </a:t>
            </a:r>
          </a:p>
          <a:p>
            <a:pPr algn="l">
              <a:lnSpc>
                <a:spcPts val="3359"/>
              </a:lnSpc>
            </a:pPr>
          </a:p>
          <a:p>
            <a:pPr algn="l">
              <a:lnSpc>
                <a:spcPts val="3359"/>
              </a:lnSpc>
            </a:pPr>
            <a:r>
              <a:rPr lang="en-US" sz="2400">
                <a:solidFill>
                  <a:srgbClr val="000000"/>
                </a:solidFill>
                <a:latin typeface="Proxima Nova Alt 2"/>
                <a:ea typeface="Proxima Nova Alt 2"/>
                <a:cs typeface="Proxima Nova Alt 2"/>
                <a:sym typeface="Proxima Nova Alt 2"/>
              </a:rPr>
              <a:t>Always wash your hands after handling </a:t>
            </a:r>
          </a:p>
          <a:p>
            <a:pPr algn="l">
              <a:lnSpc>
                <a:spcPts val="3359"/>
              </a:lnSpc>
            </a:pPr>
            <a:r>
              <a:rPr lang="en-US" sz="2400">
                <a:solidFill>
                  <a:srgbClr val="000000"/>
                </a:solidFill>
                <a:latin typeface="Proxima Nova Alt 2"/>
                <a:ea typeface="Proxima Nova Alt 2"/>
                <a:cs typeface="Proxima Nova Alt 2"/>
                <a:sym typeface="Proxima Nova Alt 2"/>
              </a:rPr>
              <a:t>the agar plates.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DAHHy2Vi92w</dc:identifier>
  <dcterms:modified xsi:type="dcterms:W3CDTF">2011-08-01T06:04:30Z</dcterms:modified>
  <cp:revision>1</cp:revision>
  <dc:title>Microbe collection slide deck</dc:title>
</cp:coreProperties>
</file>