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Lst>
  <p:sldSz cy="5143500" cx="9144000"/>
  <p:notesSz cx="51435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Optional: hide this slide for older learners.</a:t>
            </a:r>
            <a:endParaRPr/>
          </a:p>
        </p:txBody>
      </p:sp>
      <p:sp>
        <p:nvSpPr>
          <p:cNvPr id="26" name="Google Shape;2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Starfish. Advance to reveal.</a:t>
            </a:r>
            <a:endParaRPr/>
          </a:p>
        </p:txBody>
      </p:sp>
      <p:sp>
        <p:nvSpPr>
          <p:cNvPr id="50" name="Google Shape;5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 name="Google Shape;7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 name="Google Shape;7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 prominent head. Advance to reveal.</a:t>
            </a:r>
            <a:endParaRPr/>
          </a:p>
        </p:txBody>
      </p:sp>
      <p:sp>
        <p:nvSpPr>
          <p:cNvPr id="96" name="Google Shape;9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 name="Google Shape;11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Extremely dark. Advance to reveal.</a:t>
            </a:r>
            <a:endParaRPr/>
          </a:p>
        </p:txBody>
      </p:sp>
      <p:sp>
        <p:nvSpPr>
          <p:cNvPr id="142" name="Google Shape;142;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True. Advance to reveal.</a:t>
            </a:r>
            <a:endParaRPr/>
          </a:p>
        </p:txBody>
      </p:sp>
      <p:sp>
        <p:nvSpPr>
          <p:cNvPr id="188" name="Google Shape;18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3" name="Google Shape;20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About 12 inches. Advance to reveal.</a:t>
            </a:r>
            <a:endParaRPr/>
          </a:p>
        </p:txBody>
      </p:sp>
      <p:sp>
        <p:nvSpPr>
          <p:cNvPr id="222" name="Google Shape;22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 name="Google Shape;24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As many as 90. Advance to reveal.</a:t>
            </a:r>
            <a:endParaRPr/>
          </a:p>
        </p:txBody>
      </p:sp>
      <p:sp>
        <p:nvSpPr>
          <p:cNvPr id="268" name="Google Shape;26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False. Advance to reveal.</a:t>
            </a:r>
            <a:endParaRPr/>
          </a:p>
        </p:txBody>
      </p:sp>
      <p:sp>
        <p:nvSpPr>
          <p:cNvPr id="314" name="Google Shape;31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8" name="Google Shape;32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Smell. Advance to reveal.</a:t>
            </a:r>
            <a:endParaRPr/>
          </a:p>
        </p:txBody>
      </p:sp>
      <p:sp>
        <p:nvSpPr>
          <p:cNvPr id="348" name="Google Shape;34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Decaying animals. Advance to reveal.</a:t>
            </a:r>
            <a:endParaRPr/>
          </a:p>
        </p:txBody>
      </p:sp>
      <p:sp>
        <p:nvSpPr>
          <p:cNvPr id="394" name="Google Shape;394;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4" name="Google Shape;41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500 million years. Advance to reveal.</a:t>
            </a:r>
            <a:endParaRPr/>
          </a:p>
        </p:txBody>
      </p:sp>
      <p:sp>
        <p:nvSpPr>
          <p:cNvPr id="440" name="Google Shape;44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Up to 24 hours. Advance to reveal.</a:t>
            </a:r>
            <a:endParaRPr/>
          </a:p>
        </p:txBody>
      </p:sp>
      <p:sp>
        <p:nvSpPr>
          <p:cNvPr id="486" name="Google Shape;486;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Navigating familiar places. Advance to reveal.</a:t>
            </a:r>
            <a:endParaRPr/>
          </a:p>
        </p:txBody>
      </p:sp>
      <p:sp>
        <p:nvSpPr>
          <p:cNvPr id="532" name="Google Shape;53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50 years or more. Advance to reveal.</a:t>
            </a:r>
            <a:endParaRPr/>
          </a:p>
        </p:txBody>
      </p:sp>
      <p:sp>
        <p:nvSpPr>
          <p:cNvPr id="578" name="Google Shape;578;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1" name="Shape 621"/>
        <p:cNvGrpSpPr/>
        <p:nvPr/>
      </p:nvGrpSpPr>
      <p:grpSpPr>
        <a:xfrm>
          <a:off x="0" y="0"/>
          <a:ext cx="0" cy="0"/>
          <a:chOff x="0" y="0"/>
          <a:chExt cx="0" cy="0"/>
        </a:xfrm>
      </p:grpSpPr>
      <p:sp>
        <p:nvSpPr>
          <p:cNvPr id="622" name="Google Shape;62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3" name="Google Shape;62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Overfishing. Advance to reveal.</a:t>
            </a:r>
            <a:endParaRPr/>
          </a:p>
        </p:txBody>
      </p:sp>
      <p:sp>
        <p:nvSpPr>
          <p:cNvPr id="624" name="Google Shape;62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Answer: Cannot replace losses. Advance to reveal.</a:t>
            </a:r>
            <a:endParaRPr/>
          </a:p>
        </p:txBody>
      </p:sp>
      <p:sp>
        <p:nvSpPr>
          <p:cNvPr id="670" name="Google Shape;670;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0" name="Google Shape;690;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1" name="Google Shape;691;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6" name="Google Shape;716;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9" name="Google Shape;729;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www.sciencefriday.com/articles/endangered-rescue-chambered-nautilus-game/" TargetMode="External"/><Relationship Id="rId5"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5.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hyperlink" Target="https://www.sciencefriday.com/educational-resources/nautilus-shell-golden-ratio/" TargetMode="External"/><Relationship Id="rId6"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5.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hyperlink" Target="https://www.sciencefriday.com/educational-resources/chambered-nautilus-memory/" TargetMode="External"/><Relationship Id="rId6"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5.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5.pn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5.png"/><Relationship Id="rId4" Type="http://schemas.openxmlformats.org/officeDocument/2006/relationships/hyperlink" Target="https://savethenautilus.com/" TargetMode="External"/><Relationship Id="rId5" Type="http://schemas.openxmlformats.org/officeDocument/2006/relationships/image" Target="../media/image1.png"/><Relationship Id="rId6" Type="http://schemas.openxmlformats.org/officeDocument/2006/relationships/hyperlink" Target="https://savethenautilus.com/" TargetMode="External"/><Relationship Id="rId7" Type="http://schemas.openxmlformats.org/officeDocument/2006/relationships/image" Target="../media/image53.png"/><Relationship Id="rId8" Type="http://schemas.openxmlformats.org/officeDocument/2006/relationships/image" Target="../media/image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png"/><Relationship Id="rId4" Type="http://schemas.openxmlformats.org/officeDocument/2006/relationships/hyperlink" Target="https://www.sciencefriday.com/articles/endangered-rescue-chambered-nautilus-game/" TargetMode="External"/><Relationship Id="rId5" Type="http://schemas.openxmlformats.org/officeDocument/2006/relationships/image" Target="../media/image50.pn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5" name="Shape 15"/>
        <p:cNvGrpSpPr/>
        <p:nvPr/>
      </p:nvGrpSpPr>
      <p:grpSpPr>
        <a:xfrm>
          <a:off x="0" y="0"/>
          <a:ext cx="0" cy="0"/>
          <a:chOff x="0" y="0"/>
          <a:chExt cx="0" cy="0"/>
        </a:xfrm>
      </p:grpSpPr>
      <p:pic>
        <p:nvPicPr>
          <p:cNvPr descr="Decorative" id="16" name="Google Shape;16;p3"/>
          <p:cNvPicPr preferRelativeResize="0"/>
          <p:nvPr/>
        </p:nvPicPr>
        <p:blipFill rotWithShape="1">
          <a:blip r:embed="rId3">
            <a:alphaModFix/>
          </a:blip>
          <a:srcRect b="0" l="0" r="0" t="0"/>
          <a:stretch/>
        </p:blipFill>
        <p:spPr>
          <a:xfrm>
            <a:off x="5120640" y="822960"/>
            <a:ext cx="3931920" cy="3100168"/>
          </a:xfrm>
          <a:prstGeom prst="rect">
            <a:avLst/>
          </a:prstGeom>
          <a:noFill/>
          <a:ln>
            <a:noFill/>
          </a:ln>
        </p:spPr>
      </p:pic>
      <p:sp>
        <p:nvSpPr>
          <p:cNvPr id="17" name="Google Shape;17;p3"/>
          <p:cNvSpPr txBox="1"/>
          <p:nvPr/>
        </p:nvSpPr>
        <p:spPr>
          <a:xfrm>
            <a:off x="548640" y="640080"/>
            <a:ext cx="4572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400"/>
              <a:buFont typeface="Arial"/>
              <a:buNone/>
            </a:pPr>
            <a:r>
              <a:rPr b="1" i="0" lang="en-US" sz="1400" u="none" cap="none" strike="noStrike">
                <a:solidFill>
                  <a:srgbClr val="F0BE18"/>
                </a:solidFill>
                <a:latin typeface="Arial"/>
                <a:ea typeface="Arial"/>
                <a:cs typeface="Arial"/>
                <a:sym typeface="Arial"/>
              </a:rPr>
              <a:t>ENDANGERED RESCUE</a:t>
            </a:r>
            <a:endParaRPr b="0" i="0" sz="1400" u="none" cap="none" strike="noStrike">
              <a:solidFill>
                <a:schemeClr val="dk1"/>
              </a:solidFill>
              <a:latin typeface="Calibri"/>
              <a:ea typeface="Calibri"/>
              <a:cs typeface="Calibri"/>
              <a:sym typeface="Calibri"/>
            </a:endParaRPr>
          </a:p>
        </p:txBody>
      </p:sp>
      <p:sp>
        <p:nvSpPr>
          <p:cNvPr id="18" name="Google Shape;18;p3"/>
          <p:cNvSpPr txBox="1"/>
          <p:nvPr/>
        </p:nvSpPr>
        <p:spPr>
          <a:xfrm>
            <a:off x="548640" y="1051560"/>
            <a:ext cx="4572000" cy="12801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4000"/>
              <a:buFont typeface="Georgia"/>
              <a:buNone/>
            </a:pPr>
            <a:r>
              <a:rPr b="1" i="0" lang="en-US" sz="4000" u="none" cap="none" strike="noStrike">
                <a:solidFill>
                  <a:srgbClr val="F2F2F2"/>
                </a:solidFill>
                <a:latin typeface="Georgia"/>
                <a:ea typeface="Georgia"/>
                <a:cs typeface="Georgia"/>
                <a:sym typeface="Georgia"/>
              </a:rPr>
              <a:t>Chambered Nautilus Trivia</a:t>
            </a:r>
            <a:endParaRPr b="0" i="0" sz="4000" u="none" cap="none" strike="noStrike">
              <a:solidFill>
                <a:schemeClr val="dk1"/>
              </a:solidFill>
              <a:latin typeface="Calibri"/>
              <a:ea typeface="Calibri"/>
              <a:cs typeface="Calibri"/>
              <a:sym typeface="Calibri"/>
            </a:endParaRPr>
          </a:p>
        </p:txBody>
      </p:sp>
      <p:sp>
        <p:nvSpPr>
          <p:cNvPr id="19" name="Google Shape;19;p3"/>
          <p:cNvSpPr txBox="1"/>
          <p:nvPr/>
        </p:nvSpPr>
        <p:spPr>
          <a:xfrm>
            <a:off x="548640" y="2423160"/>
            <a:ext cx="4389120" cy="914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Explore the hidden world of the chambered nautilus and its cephalopod cousins: deep-sea habitats, remarkable senses, survival challenges, and surprising memory skills.</a:t>
            </a:r>
            <a:endParaRPr b="0" i="0" sz="1400" u="none" cap="none" strike="noStrike">
              <a:solidFill>
                <a:schemeClr val="dk1"/>
              </a:solidFill>
              <a:latin typeface="Calibri"/>
              <a:ea typeface="Calibri"/>
              <a:cs typeface="Calibri"/>
              <a:sym typeface="Calibri"/>
            </a:endParaRPr>
          </a:p>
        </p:txBody>
      </p:sp>
      <p:sp>
        <p:nvSpPr>
          <p:cNvPr id="20" name="Google Shape;20;p3"/>
          <p:cNvSpPr txBox="1"/>
          <p:nvPr/>
        </p:nvSpPr>
        <p:spPr>
          <a:xfrm>
            <a:off x="548640" y="3474720"/>
            <a:ext cx="4389120" cy="640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2F2F2"/>
              </a:buClr>
              <a:buSzPts val="1300"/>
              <a:buFont typeface="Arial"/>
              <a:buNone/>
            </a:pPr>
            <a:r>
              <a:rPr b="0" i="0" lang="en-US" sz="1300" u="none" cap="none" strike="noStrike">
                <a:solidFill>
                  <a:srgbClr val="F2F2F2"/>
                </a:solidFill>
                <a:latin typeface="Arial"/>
                <a:ea typeface="Arial"/>
                <a:cs typeface="Arial"/>
                <a:sym typeface="Arial"/>
              </a:rPr>
              <a:t>A companion to Science Friday’s </a:t>
            </a:r>
            <a:r>
              <a:rPr b="1" i="0" lang="en-US" sz="1300" u="sng" cap="none" strike="noStrike">
                <a:solidFill>
                  <a:srgbClr val="F6471E"/>
                </a:solidFill>
                <a:latin typeface="Arial"/>
                <a:ea typeface="Arial"/>
                <a:cs typeface="Arial"/>
                <a:sym typeface="Arial"/>
                <a:hlinkClick r:id="rId4">
                  <a:extLst>
                    <a:ext uri="{A12FA001-AC4F-418D-AE19-62706E023703}">
                      <ahyp:hlinkClr val="tx"/>
                    </a:ext>
                  </a:extLst>
                </a:hlinkClick>
              </a:rPr>
              <a:t>Endangered Rescue: Chambered Nautilus</a:t>
            </a:r>
            <a:r>
              <a:rPr b="0" i="0" lang="en-US" sz="1300" u="none" cap="none" strike="noStrike">
                <a:solidFill>
                  <a:srgbClr val="F2F2F2"/>
                </a:solidFill>
                <a:latin typeface="Arial"/>
                <a:ea typeface="Arial"/>
                <a:cs typeface="Arial"/>
                <a:sym typeface="Arial"/>
              </a:rPr>
              <a:t> game </a:t>
            </a:r>
            <a:r>
              <a:rPr lang="en-US" sz="1300">
                <a:solidFill>
                  <a:srgbClr val="F2F2F2"/>
                </a:solidFill>
              </a:rPr>
              <a:t>created in partnership with</a:t>
            </a:r>
            <a:r>
              <a:rPr b="0" i="0" lang="en-US" sz="1300" u="none" cap="none" strike="noStrike">
                <a:solidFill>
                  <a:srgbClr val="F2F2F2"/>
                </a:solidFill>
                <a:latin typeface="Arial"/>
                <a:ea typeface="Arial"/>
                <a:cs typeface="Arial"/>
                <a:sym typeface="Arial"/>
              </a:rPr>
              <a:t> Grand Gamers Guild, a part of Cephalopod Week.</a:t>
            </a:r>
            <a:endParaRPr b="0" i="0" sz="1300" u="none" cap="none" strike="noStrike">
              <a:solidFill>
                <a:schemeClr val="dk1"/>
              </a:solidFill>
              <a:latin typeface="Calibri"/>
              <a:ea typeface="Calibri"/>
              <a:cs typeface="Calibri"/>
              <a:sym typeface="Calibri"/>
            </a:endParaRPr>
          </a:p>
        </p:txBody>
      </p:sp>
      <p:sp>
        <p:nvSpPr>
          <p:cNvPr id="21" name="Google Shape;21;p3"/>
          <p:cNvSpPr txBox="1"/>
          <p:nvPr/>
        </p:nvSpPr>
        <p:spPr>
          <a:xfrm>
            <a:off x="548640" y="4297680"/>
            <a:ext cx="2743200" cy="3200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4A3A5"/>
              </a:buClr>
              <a:buSzPts val="1200"/>
              <a:buFont typeface="Arial"/>
              <a:buNone/>
            </a:pPr>
            <a:r>
              <a:rPr b="1" i="0" lang="en-US" sz="1200" u="none" cap="none" strike="noStrike">
                <a:solidFill>
                  <a:srgbClr val="F6471E"/>
                </a:solidFill>
                <a:latin typeface="Arial"/>
                <a:ea typeface="Arial"/>
                <a:cs typeface="Arial"/>
                <a:sym typeface="Arial"/>
              </a:rPr>
              <a:t>15 questions</a:t>
            </a:r>
            <a:endParaRPr b="0" i="0" sz="1200" u="none" cap="none" strike="noStrike">
              <a:solidFill>
                <a:srgbClr val="F6471E"/>
              </a:solidFill>
              <a:latin typeface="Calibri"/>
              <a:ea typeface="Calibri"/>
              <a:cs typeface="Calibri"/>
              <a:sym typeface="Calibri"/>
            </a:endParaRPr>
          </a:p>
        </p:txBody>
      </p:sp>
      <p:pic>
        <p:nvPicPr>
          <p:cNvPr descr="decorative" id="22" name="Google Shape;22;p3"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7" name="Shape 27"/>
        <p:cNvGrpSpPr/>
        <p:nvPr/>
      </p:nvGrpSpPr>
      <p:grpSpPr>
        <a:xfrm>
          <a:off x="0" y="0"/>
          <a:ext cx="0" cy="0"/>
          <a:chOff x="0" y="0"/>
          <a:chExt cx="0" cy="0"/>
        </a:xfrm>
      </p:grpSpPr>
      <p:pic>
        <p:nvPicPr>
          <p:cNvPr descr="decorative" id="28" name="Google Shape;28;p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9" name="Google Shape;29;p4"/>
          <p:cNvSpPr txBox="1"/>
          <p:nvPr/>
        </p:nvSpPr>
        <p:spPr>
          <a:xfrm>
            <a:off x="457200" y="274320"/>
            <a:ext cx="8229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800"/>
              <a:buFont typeface="Georgia"/>
              <a:buNone/>
            </a:pPr>
            <a:r>
              <a:rPr b="1" i="0" lang="en-US" sz="2800" u="none" cap="none" strike="noStrike">
                <a:solidFill>
                  <a:srgbClr val="F2F2F2"/>
                </a:solidFill>
                <a:latin typeface="Georgia"/>
                <a:ea typeface="Georgia"/>
                <a:cs typeface="Georgia"/>
                <a:sym typeface="Georgia"/>
              </a:rPr>
              <a:t>Words to Know</a:t>
            </a:r>
            <a:endParaRPr b="0" i="0" sz="2800" u="none" cap="none" strike="noStrike">
              <a:solidFill>
                <a:schemeClr val="dk1"/>
              </a:solidFill>
              <a:latin typeface="Calibri"/>
              <a:ea typeface="Calibri"/>
              <a:cs typeface="Calibri"/>
              <a:sym typeface="Calibri"/>
            </a:endParaRPr>
          </a:p>
        </p:txBody>
      </p:sp>
      <p:sp>
        <p:nvSpPr>
          <p:cNvPr id="30" name="Google Shape;30;p4"/>
          <p:cNvSpPr/>
          <p:nvPr/>
        </p:nvSpPr>
        <p:spPr>
          <a:xfrm>
            <a:off x="457200" y="1005840"/>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txBox="1"/>
          <p:nvPr/>
        </p:nvSpPr>
        <p:spPr>
          <a:xfrm>
            <a:off x="640080" y="1078992"/>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Cephalopod</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type of ocean animal that has arms or tentacles around its mouth, such as an octopus, squid, cuttlefish, or nautilus.</a:t>
            </a:r>
            <a:endParaRPr b="0" i="0" sz="1300" u="none" cap="none" strike="noStrike">
              <a:solidFill>
                <a:schemeClr val="dk1"/>
              </a:solidFill>
              <a:latin typeface="Calibri"/>
              <a:ea typeface="Calibri"/>
              <a:cs typeface="Calibri"/>
              <a:sym typeface="Calibri"/>
            </a:endParaRPr>
          </a:p>
        </p:txBody>
      </p:sp>
      <p:sp>
        <p:nvSpPr>
          <p:cNvPr id="32" name="Google Shape;32;p4"/>
          <p:cNvSpPr/>
          <p:nvPr/>
        </p:nvSpPr>
        <p:spPr>
          <a:xfrm>
            <a:off x="4663440" y="1005840"/>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txBox="1"/>
          <p:nvPr/>
        </p:nvSpPr>
        <p:spPr>
          <a:xfrm>
            <a:off x="4846320" y="1078992"/>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Lineage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line of ancestors and their descendants stretching through time.</a:t>
            </a:r>
            <a:endParaRPr b="0" i="0" sz="1300" u="none" cap="none" strike="noStrike">
              <a:solidFill>
                <a:schemeClr val="dk1"/>
              </a:solidFill>
              <a:latin typeface="Calibri"/>
              <a:ea typeface="Calibri"/>
              <a:cs typeface="Calibri"/>
              <a:sym typeface="Calibri"/>
            </a:endParaRPr>
          </a:p>
        </p:txBody>
      </p:sp>
      <p:sp>
        <p:nvSpPr>
          <p:cNvPr id="34" name="Google Shape;34;p4"/>
          <p:cNvSpPr/>
          <p:nvPr/>
        </p:nvSpPr>
        <p:spPr>
          <a:xfrm>
            <a:off x="457200" y="1993392"/>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txBox="1"/>
          <p:nvPr/>
        </p:nvSpPr>
        <p:spPr>
          <a:xfrm>
            <a:off x="640080" y="2066544"/>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Mature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To reach adulthood; here, to become able to reproduce.</a:t>
            </a:r>
            <a:endParaRPr b="0" i="0" sz="1300" u="none" cap="none" strike="noStrike">
              <a:solidFill>
                <a:schemeClr val="dk1"/>
              </a:solidFill>
              <a:latin typeface="Calibri"/>
              <a:ea typeface="Calibri"/>
              <a:cs typeface="Calibri"/>
              <a:sym typeface="Calibri"/>
            </a:endParaRPr>
          </a:p>
        </p:txBody>
      </p:sp>
      <p:sp>
        <p:nvSpPr>
          <p:cNvPr id="36" name="Google Shape;36;p4"/>
          <p:cNvSpPr/>
          <p:nvPr/>
        </p:nvSpPr>
        <p:spPr>
          <a:xfrm>
            <a:off x="4663440" y="1993392"/>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txBox="1"/>
          <p:nvPr/>
        </p:nvSpPr>
        <p:spPr>
          <a:xfrm>
            <a:off x="4846320" y="2066544"/>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Molt</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To shed an outer layer periodically, or the outer covering shed during molting.</a:t>
            </a:r>
            <a:endParaRPr b="0" i="0" sz="1300" u="none" cap="none" strike="noStrike">
              <a:solidFill>
                <a:schemeClr val="dk1"/>
              </a:solidFill>
              <a:latin typeface="Calibri"/>
              <a:ea typeface="Calibri"/>
              <a:cs typeface="Calibri"/>
              <a:sym typeface="Calibri"/>
            </a:endParaRPr>
          </a:p>
        </p:txBody>
      </p:sp>
      <p:sp>
        <p:nvSpPr>
          <p:cNvPr id="38" name="Google Shape;38;p4"/>
          <p:cNvSpPr/>
          <p:nvPr/>
        </p:nvSpPr>
        <p:spPr>
          <a:xfrm>
            <a:off x="457200" y="2980944"/>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txBox="1"/>
          <p:nvPr/>
        </p:nvSpPr>
        <p:spPr>
          <a:xfrm>
            <a:off x="640080" y="3054096"/>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Overfishing</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Catching animals from the water faster than their populations can replace them.</a:t>
            </a:r>
            <a:endParaRPr b="0" i="0" sz="1300" u="none" cap="none" strike="noStrike">
              <a:solidFill>
                <a:schemeClr val="dk1"/>
              </a:solidFill>
              <a:latin typeface="Calibri"/>
              <a:ea typeface="Calibri"/>
              <a:cs typeface="Calibri"/>
              <a:sym typeface="Calibri"/>
            </a:endParaRPr>
          </a:p>
        </p:txBody>
      </p:sp>
      <p:sp>
        <p:nvSpPr>
          <p:cNvPr id="40" name="Google Shape;40;p4"/>
          <p:cNvSpPr/>
          <p:nvPr/>
        </p:nvSpPr>
        <p:spPr>
          <a:xfrm>
            <a:off x="4663440" y="2980944"/>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txBox="1"/>
          <p:nvPr/>
        </p:nvSpPr>
        <p:spPr>
          <a:xfrm>
            <a:off x="4846320" y="3054096"/>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Population</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Members of the same species living in a particular area.</a:t>
            </a:r>
            <a:endParaRPr b="0" i="0" sz="1300" u="none" cap="none" strike="noStrike">
              <a:solidFill>
                <a:schemeClr val="dk1"/>
              </a:solidFill>
              <a:latin typeface="Calibri"/>
              <a:ea typeface="Calibri"/>
              <a:cs typeface="Calibri"/>
              <a:sym typeface="Calibri"/>
            </a:endParaRPr>
          </a:p>
        </p:txBody>
      </p:sp>
      <p:sp>
        <p:nvSpPr>
          <p:cNvPr id="42" name="Google Shape;42;p4"/>
          <p:cNvSpPr/>
          <p:nvPr/>
        </p:nvSpPr>
        <p:spPr>
          <a:xfrm>
            <a:off x="457200" y="3968496"/>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txBox="1"/>
          <p:nvPr/>
        </p:nvSpPr>
        <p:spPr>
          <a:xfrm>
            <a:off x="640080" y="4041648"/>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Rhinophore</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A body part that helps a nautilus sense chemicals in the water, much like smelling, so it can find food.</a:t>
            </a:r>
            <a:endParaRPr b="0" i="0" sz="1300" u="none" cap="none" strike="noStrike">
              <a:solidFill>
                <a:schemeClr val="dk1"/>
              </a:solidFill>
              <a:latin typeface="Calibri"/>
              <a:ea typeface="Calibri"/>
              <a:cs typeface="Calibri"/>
              <a:sym typeface="Calibri"/>
            </a:endParaRPr>
          </a:p>
        </p:txBody>
      </p:sp>
      <p:sp>
        <p:nvSpPr>
          <p:cNvPr id="44" name="Google Shape;44;p4"/>
          <p:cNvSpPr/>
          <p:nvPr/>
        </p:nvSpPr>
        <p:spPr>
          <a:xfrm>
            <a:off x="4663440" y="3968496"/>
            <a:ext cx="4023360" cy="868680"/>
          </a:xfrm>
          <a:prstGeom prst="roundRect">
            <a:avLst>
              <a:gd fmla="val 8421"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
          <p:cNvSpPr txBox="1"/>
          <p:nvPr/>
        </p:nvSpPr>
        <p:spPr>
          <a:xfrm>
            <a:off x="4846320" y="4041648"/>
            <a:ext cx="3657600" cy="72237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Spatial memory</a:t>
            </a:r>
            <a:endParaRPr b="0" i="0" sz="13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2F2F2"/>
              </a:buClr>
              <a:buSzPts val="1100"/>
              <a:buFont typeface="Arial"/>
              <a:buNone/>
            </a:pPr>
            <a:r>
              <a:rPr b="0" i="0" lang="en-US" sz="1100" u="none" cap="none" strike="noStrike">
                <a:solidFill>
                  <a:srgbClr val="F2F2F2"/>
                </a:solidFill>
                <a:latin typeface="Arial"/>
                <a:ea typeface="Arial"/>
                <a:cs typeface="Arial"/>
                <a:sym typeface="Arial"/>
              </a:rPr>
              <a:t>Remembering where things are and how to move through a place.</a:t>
            </a:r>
            <a:endParaRPr b="0" i="0" sz="1300" u="none" cap="none" strike="noStrike">
              <a:solidFill>
                <a:schemeClr val="dk1"/>
              </a:solidFill>
              <a:latin typeface="Calibri"/>
              <a:ea typeface="Calibri"/>
              <a:cs typeface="Calibri"/>
              <a:sym typeface="Calibri"/>
            </a:endParaRPr>
          </a:p>
        </p:txBody>
      </p:sp>
      <p:pic>
        <p:nvPicPr>
          <p:cNvPr descr="decorative" id="46" name="Google Shape;46;p4"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1" name="Shape 51"/>
        <p:cNvGrpSpPr/>
        <p:nvPr/>
      </p:nvGrpSpPr>
      <p:grpSpPr>
        <a:xfrm>
          <a:off x="0" y="0"/>
          <a:ext cx="0" cy="0"/>
          <a:chOff x="0" y="0"/>
          <a:chExt cx="0" cy="0"/>
        </a:xfrm>
      </p:grpSpPr>
      <p:pic>
        <p:nvPicPr>
          <p:cNvPr descr="decorative" id="52" name="Google Shape;52;p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3" name="Google Shape;53;p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 OF 15</a:t>
            </a:r>
            <a:endParaRPr b="0" i="0" sz="1100" u="none" cap="none" strike="noStrike">
              <a:solidFill>
                <a:schemeClr val="dk1"/>
              </a:solidFill>
              <a:latin typeface="Calibri"/>
              <a:ea typeface="Calibri"/>
              <a:cs typeface="Calibri"/>
              <a:sym typeface="Calibri"/>
            </a:endParaRPr>
          </a:p>
        </p:txBody>
      </p:sp>
      <p:sp>
        <p:nvSpPr>
          <p:cNvPr id="54" name="Google Shape;54;p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chambered nautilus is a type of cephalopod. Which animal below is NOT a cephalopod?</a:t>
            </a:r>
            <a:endParaRPr b="0" i="0" sz="3000" u="none" cap="none" strike="noStrike">
              <a:solidFill>
                <a:schemeClr val="dk1"/>
              </a:solidFill>
              <a:latin typeface="Calibri"/>
              <a:ea typeface="Calibri"/>
              <a:cs typeface="Calibri"/>
              <a:sym typeface="Calibri"/>
            </a:endParaRPr>
          </a:p>
        </p:txBody>
      </p:sp>
      <p:sp>
        <p:nvSpPr>
          <p:cNvPr id="55" name="Google Shape;55;p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7" name="Google Shape;57;p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Cuttlefish</a:t>
            </a:r>
            <a:endParaRPr b="0" i="0" sz="2200" u="none" cap="none" strike="noStrike">
              <a:solidFill>
                <a:schemeClr val="dk1"/>
              </a:solidFill>
              <a:latin typeface="Calibri"/>
              <a:ea typeface="Calibri"/>
              <a:cs typeface="Calibri"/>
              <a:sym typeface="Calibri"/>
            </a:endParaRPr>
          </a:p>
        </p:txBody>
      </p:sp>
      <p:sp>
        <p:nvSpPr>
          <p:cNvPr id="58" name="Google Shape;58;p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 name="Google Shape;60;p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Starfish</a:t>
            </a:r>
            <a:endParaRPr b="0" i="0" sz="2200" u="none" cap="none" strike="noStrike">
              <a:solidFill>
                <a:schemeClr val="dk1"/>
              </a:solidFill>
              <a:latin typeface="Calibri"/>
              <a:ea typeface="Calibri"/>
              <a:cs typeface="Calibri"/>
              <a:sym typeface="Calibri"/>
            </a:endParaRPr>
          </a:p>
        </p:txBody>
      </p:sp>
      <p:sp>
        <p:nvSpPr>
          <p:cNvPr id="61" name="Google Shape;61;p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 name="Google Shape;63;p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Squid</a:t>
            </a:r>
            <a:endParaRPr b="0" i="0" sz="2200" u="none" cap="none" strike="noStrike">
              <a:solidFill>
                <a:schemeClr val="dk1"/>
              </a:solidFill>
              <a:latin typeface="Calibri"/>
              <a:ea typeface="Calibri"/>
              <a:cs typeface="Calibri"/>
              <a:sym typeface="Calibri"/>
            </a:endParaRPr>
          </a:p>
        </p:txBody>
      </p:sp>
      <p:sp>
        <p:nvSpPr>
          <p:cNvPr id="64" name="Google Shape;64;p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6" name="Google Shape;66;p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Octopus</a:t>
            </a:r>
            <a:endParaRPr b="0" i="0" sz="2200" u="none" cap="none" strike="noStrike">
              <a:solidFill>
                <a:schemeClr val="dk1"/>
              </a:solidFill>
              <a:latin typeface="Calibri"/>
              <a:ea typeface="Calibri"/>
              <a:cs typeface="Calibri"/>
              <a:sym typeface="Calibri"/>
            </a:endParaRPr>
          </a:p>
        </p:txBody>
      </p:sp>
      <p:pic>
        <p:nvPicPr>
          <p:cNvPr descr="decorative" id="67" name="Google Shape;67;p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2" name="Shape 72"/>
        <p:cNvGrpSpPr/>
        <p:nvPr/>
      </p:nvGrpSpPr>
      <p:grpSpPr>
        <a:xfrm>
          <a:off x="0" y="0"/>
          <a:ext cx="0" cy="0"/>
          <a:chOff x="0" y="0"/>
          <a:chExt cx="0" cy="0"/>
        </a:xfrm>
      </p:grpSpPr>
      <p:pic>
        <p:nvPicPr>
          <p:cNvPr descr="decorative" id="73" name="Google Shape;73;p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74" name="Google Shape;74;p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  ·  ANSWER</a:t>
            </a:r>
            <a:endParaRPr b="0" i="0" sz="1100" u="none" cap="none" strike="noStrike">
              <a:solidFill>
                <a:schemeClr val="dk1"/>
              </a:solidFill>
              <a:latin typeface="Calibri"/>
              <a:ea typeface="Calibri"/>
              <a:cs typeface="Calibri"/>
              <a:sym typeface="Calibri"/>
            </a:endParaRPr>
          </a:p>
        </p:txBody>
      </p:sp>
      <p:sp>
        <p:nvSpPr>
          <p:cNvPr id="75" name="Google Shape;75;p6"/>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chambered nautilus is a type of cephalopod. Which animal below is NOT a cephalopod?</a:t>
            </a:r>
            <a:endParaRPr b="0" i="0" sz="1800" u="none" cap="none" strike="noStrike">
              <a:solidFill>
                <a:schemeClr val="dk1"/>
              </a:solidFill>
              <a:latin typeface="Calibri"/>
              <a:ea typeface="Calibri"/>
              <a:cs typeface="Calibri"/>
              <a:sym typeface="Calibri"/>
            </a:endParaRPr>
          </a:p>
        </p:txBody>
      </p:sp>
      <p:sp>
        <p:nvSpPr>
          <p:cNvPr id="76" name="Google Shape;76;p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8" name="Google Shape;78;p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Cuttlefish</a:t>
            </a:r>
            <a:endParaRPr b="0" i="0" sz="1800" u="none" cap="none" strike="noStrike">
              <a:solidFill>
                <a:schemeClr val="dk1"/>
              </a:solidFill>
              <a:latin typeface="Calibri"/>
              <a:ea typeface="Calibri"/>
              <a:cs typeface="Calibri"/>
              <a:sym typeface="Calibri"/>
            </a:endParaRPr>
          </a:p>
        </p:txBody>
      </p:sp>
      <p:sp>
        <p:nvSpPr>
          <p:cNvPr id="79" name="Google Shape;79;p6"/>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1" name="Google Shape;81;p6"/>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Starfish</a:t>
            </a:r>
            <a:endParaRPr b="0" i="0" sz="1800" u="none" cap="none" strike="noStrike">
              <a:solidFill>
                <a:schemeClr val="dk1"/>
              </a:solidFill>
              <a:latin typeface="Calibri"/>
              <a:ea typeface="Calibri"/>
              <a:cs typeface="Calibri"/>
              <a:sym typeface="Calibri"/>
            </a:endParaRPr>
          </a:p>
        </p:txBody>
      </p:sp>
      <p:sp>
        <p:nvSpPr>
          <p:cNvPr id="82" name="Google Shape;82;p6"/>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83" name="Google Shape;83;p6"/>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5" name="Google Shape;85;p6"/>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Squid</a:t>
            </a:r>
            <a:endParaRPr b="0" i="0" sz="1800" u="none" cap="none" strike="noStrike">
              <a:solidFill>
                <a:schemeClr val="dk1"/>
              </a:solidFill>
              <a:latin typeface="Calibri"/>
              <a:ea typeface="Calibri"/>
              <a:cs typeface="Calibri"/>
              <a:sym typeface="Calibri"/>
            </a:endParaRPr>
          </a:p>
        </p:txBody>
      </p:sp>
      <p:sp>
        <p:nvSpPr>
          <p:cNvPr id="86" name="Google Shape;86;p6"/>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88" name="Google Shape;88;p6"/>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Octopus</a:t>
            </a:r>
            <a:endParaRPr b="0" i="0" sz="1800" u="none" cap="none" strike="noStrike">
              <a:solidFill>
                <a:schemeClr val="dk1"/>
              </a:solidFill>
              <a:latin typeface="Calibri"/>
              <a:ea typeface="Calibri"/>
              <a:cs typeface="Calibri"/>
              <a:sym typeface="Calibri"/>
            </a:endParaRPr>
          </a:p>
        </p:txBody>
      </p:sp>
      <p:sp>
        <p:nvSpPr>
          <p:cNvPr id="89" name="Google Shape;89;p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90" name="Google Shape;90;p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91" name="Google Shape;91;p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Cephalopods are ocean animals with arms or tentacles around their mouths, such as the octopus, squid, cuttlefish, and nautilus. Starfish are not part of this group.</a:t>
            </a:r>
            <a:endParaRPr b="0" i="0" sz="1500" u="none" cap="none" strike="noStrike">
              <a:solidFill>
                <a:schemeClr val="dk1"/>
              </a:solidFill>
              <a:latin typeface="Calibri"/>
              <a:ea typeface="Calibri"/>
              <a:cs typeface="Calibri"/>
              <a:sym typeface="Calibri"/>
            </a:endParaRPr>
          </a:p>
        </p:txBody>
      </p:sp>
      <p:pic>
        <p:nvPicPr>
          <p:cNvPr descr="decorative" id="92" name="Google Shape;92;p6"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97" name="Shape 97"/>
        <p:cNvGrpSpPr/>
        <p:nvPr/>
      </p:nvGrpSpPr>
      <p:grpSpPr>
        <a:xfrm>
          <a:off x="0" y="0"/>
          <a:ext cx="0" cy="0"/>
          <a:chOff x="0" y="0"/>
          <a:chExt cx="0" cy="0"/>
        </a:xfrm>
      </p:grpSpPr>
      <p:pic>
        <p:nvPicPr>
          <p:cNvPr descr="decorative" id="98" name="Google Shape;98;p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99" name="Google Shape;99;p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2 OF 15</a:t>
            </a:r>
            <a:endParaRPr b="0" i="0" sz="1100" u="none" cap="none" strike="noStrike">
              <a:solidFill>
                <a:schemeClr val="dk1"/>
              </a:solidFill>
              <a:latin typeface="Calibri"/>
              <a:ea typeface="Calibri"/>
              <a:cs typeface="Calibri"/>
              <a:sym typeface="Calibri"/>
            </a:endParaRPr>
          </a:p>
        </p:txBody>
      </p:sp>
      <p:sp>
        <p:nvSpPr>
          <p:cNvPr id="100" name="Google Shape;100;p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Cephalopods usually have highly developed senses, a large brain, and…</a:t>
            </a:r>
            <a:endParaRPr b="0" i="0" sz="3000" u="none" cap="none" strike="noStrike">
              <a:solidFill>
                <a:schemeClr val="dk1"/>
              </a:solidFill>
              <a:latin typeface="Calibri"/>
              <a:ea typeface="Calibri"/>
              <a:cs typeface="Calibri"/>
              <a:sym typeface="Calibri"/>
            </a:endParaRPr>
          </a:p>
        </p:txBody>
      </p:sp>
      <p:sp>
        <p:nvSpPr>
          <p:cNvPr id="101" name="Google Shape;101;p7"/>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7"/>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3" name="Google Shape;103;p7"/>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 backbone</a:t>
            </a:r>
            <a:endParaRPr b="0" i="0" sz="2200" u="none" cap="none" strike="noStrike">
              <a:solidFill>
                <a:schemeClr val="dk1"/>
              </a:solidFill>
              <a:latin typeface="Calibri"/>
              <a:ea typeface="Calibri"/>
              <a:cs typeface="Calibri"/>
              <a:sym typeface="Calibri"/>
            </a:endParaRPr>
          </a:p>
        </p:txBody>
      </p:sp>
      <p:sp>
        <p:nvSpPr>
          <p:cNvPr id="104" name="Google Shape;104;p7"/>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7"/>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6" name="Google Shape;106;p7"/>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Tentacles</a:t>
            </a:r>
            <a:endParaRPr b="0" i="0" sz="2200" u="none" cap="none" strike="noStrike">
              <a:solidFill>
                <a:schemeClr val="dk1"/>
              </a:solidFill>
              <a:latin typeface="Calibri"/>
              <a:ea typeface="Calibri"/>
              <a:cs typeface="Calibri"/>
              <a:sym typeface="Calibri"/>
            </a:endParaRPr>
          </a:p>
        </p:txBody>
      </p:sp>
      <p:sp>
        <p:nvSpPr>
          <p:cNvPr id="107" name="Google Shape;107;p7"/>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09" name="Google Shape;109;p7"/>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Scales</a:t>
            </a:r>
            <a:endParaRPr b="0" i="0" sz="2200" u="none" cap="none" strike="noStrike">
              <a:solidFill>
                <a:schemeClr val="dk1"/>
              </a:solidFill>
              <a:latin typeface="Calibri"/>
              <a:ea typeface="Calibri"/>
              <a:cs typeface="Calibri"/>
              <a:sym typeface="Calibri"/>
            </a:endParaRPr>
          </a:p>
        </p:txBody>
      </p:sp>
      <p:sp>
        <p:nvSpPr>
          <p:cNvPr id="110" name="Google Shape;110;p7"/>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12" name="Google Shape;112;p7"/>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 prominent head</a:t>
            </a:r>
            <a:endParaRPr b="0" i="0" sz="2200" u="none" cap="none" strike="noStrike">
              <a:solidFill>
                <a:schemeClr val="dk1"/>
              </a:solidFill>
              <a:latin typeface="Calibri"/>
              <a:ea typeface="Calibri"/>
              <a:cs typeface="Calibri"/>
              <a:sym typeface="Calibri"/>
            </a:endParaRPr>
          </a:p>
        </p:txBody>
      </p:sp>
      <p:pic>
        <p:nvPicPr>
          <p:cNvPr descr="decorative" id="113" name="Google Shape;113;p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18" name="Shape 118"/>
        <p:cNvGrpSpPr/>
        <p:nvPr/>
      </p:nvGrpSpPr>
      <p:grpSpPr>
        <a:xfrm>
          <a:off x="0" y="0"/>
          <a:ext cx="0" cy="0"/>
          <a:chOff x="0" y="0"/>
          <a:chExt cx="0" cy="0"/>
        </a:xfrm>
      </p:grpSpPr>
      <p:pic>
        <p:nvPicPr>
          <p:cNvPr descr="decorative" id="119" name="Google Shape;119;p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20" name="Google Shape;120;p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2  ·  ANSWER</a:t>
            </a:r>
            <a:endParaRPr b="0" i="0" sz="1100" u="none" cap="none" strike="noStrike">
              <a:solidFill>
                <a:schemeClr val="dk1"/>
              </a:solidFill>
              <a:latin typeface="Calibri"/>
              <a:ea typeface="Calibri"/>
              <a:cs typeface="Calibri"/>
              <a:sym typeface="Calibri"/>
            </a:endParaRPr>
          </a:p>
        </p:txBody>
      </p:sp>
      <p:sp>
        <p:nvSpPr>
          <p:cNvPr id="121" name="Google Shape;121;p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Cephalopods usually have highly developed senses, a large brain, and…</a:t>
            </a:r>
            <a:endParaRPr b="0" i="0" sz="1800" u="none" cap="none" strike="noStrike">
              <a:solidFill>
                <a:schemeClr val="dk1"/>
              </a:solidFill>
              <a:latin typeface="Calibri"/>
              <a:ea typeface="Calibri"/>
              <a:cs typeface="Calibri"/>
              <a:sym typeface="Calibri"/>
            </a:endParaRPr>
          </a:p>
        </p:txBody>
      </p:sp>
      <p:sp>
        <p:nvSpPr>
          <p:cNvPr id="122" name="Google Shape;122;p8"/>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8"/>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24" name="Google Shape;124;p8"/>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 backbone</a:t>
            </a:r>
            <a:endParaRPr b="0" i="0" sz="1800" u="none" cap="none" strike="noStrike">
              <a:solidFill>
                <a:schemeClr val="dk1"/>
              </a:solidFill>
              <a:latin typeface="Calibri"/>
              <a:ea typeface="Calibri"/>
              <a:cs typeface="Calibri"/>
              <a:sym typeface="Calibri"/>
            </a:endParaRPr>
          </a:p>
        </p:txBody>
      </p:sp>
      <p:sp>
        <p:nvSpPr>
          <p:cNvPr id="125" name="Google Shape;125;p8"/>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27" name="Google Shape;127;p8"/>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Tentacles</a:t>
            </a:r>
            <a:endParaRPr b="0" i="0" sz="1800" u="none" cap="none" strike="noStrike">
              <a:solidFill>
                <a:schemeClr val="dk1"/>
              </a:solidFill>
              <a:latin typeface="Calibri"/>
              <a:ea typeface="Calibri"/>
              <a:cs typeface="Calibri"/>
              <a:sym typeface="Calibri"/>
            </a:endParaRPr>
          </a:p>
        </p:txBody>
      </p:sp>
      <p:sp>
        <p:nvSpPr>
          <p:cNvPr id="128" name="Google Shape;128;p8"/>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30" name="Google Shape;130;p8"/>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Scales</a:t>
            </a:r>
            <a:endParaRPr b="0" i="0" sz="1800" u="none" cap="none" strike="noStrike">
              <a:solidFill>
                <a:schemeClr val="dk1"/>
              </a:solidFill>
              <a:latin typeface="Calibri"/>
              <a:ea typeface="Calibri"/>
              <a:cs typeface="Calibri"/>
              <a:sym typeface="Calibri"/>
            </a:endParaRPr>
          </a:p>
        </p:txBody>
      </p:sp>
      <p:sp>
        <p:nvSpPr>
          <p:cNvPr id="131" name="Google Shape;131;p8"/>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8"/>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33" name="Google Shape;133;p8"/>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A prominent head</a:t>
            </a:r>
            <a:endParaRPr b="0" i="0" sz="1800" u="none" cap="none" strike="noStrike">
              <a:solidFill>
                <a:schemeClr val="dk1"/>
              </a:solidFill>
              <a:latin typeface="Calibri"/>
              <a:ea typeface="Calibri"/>
              <a:cs typeface="Calibri"/>
              <a:sym typeface="Calibri"/>
            </a:endParaRPr>
          </a:p>
        </p:txBody>
      </p:sp>
      <p:sp>
        <p:nvSpPr>
          <p:cNvPr id="134" name="Google Shape;134;p8"/>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135" name="Google Shape;135;p8"/>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136" name="Google Shape;136;p8"/>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137" name="Google Shape;137;p8"/>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Cephalopods are known for their prominent heads, highly developed senses, and large brains. They are curious creatures that are good at exploring and solving problems.</a:t>
            </a:r>
            <a:endParaRPr b="0" i="0" sz="1500" u="none" cap="none" strike="noStrike">
              <a:solidFill>
                <a:schemeClr val="dk1"/>
              </a:solidFill>
              <a:latin typeface="Calibri"/>
              <a:ea typeface="Calibri"/>
              <a:cs typeface="Calibri"/>
              <a:sym typeface="Calibri"/>
            </a:endParaRPr>
          </a:p>
        </p:txBody>
      </p:sp>
      <p:pic>
        <p:nvPicPr>
          <p:cNvPr descr="decorative" id="138" name="Google Shape;138;p8"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43" name="Shape 143"/>
        <p:cNvGrpSpPr/>
        <p:nvPr/>
      </p:nvGrpSpPr>
      <p:grpSpPr>
        <a:xfrm>
          <a:off x="0" y="0"/>
          <a:ext cx="0" cy="0"/>
          <a:chOff x="0" y="0"/>
          <a:chExt cx="0" cy="0"/>
        </a:xfrm>
      </p:grpSpPr>
      <p:pic>
        <p:nvPicPr>
          <p:cNvPr descr="decorative" id="144" name="Google Shape;144;p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45" name="Google Shape;145;p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3 OF 15</a:t>
            </a:r>
            <a:endParaRPr b="0" i="0" sz="1100" u="none" cap="none" strike="noStrike">
              <a:solidFill>
                <a:schemeClr val="dk1"/>
              </a:solidFill>
              <a:latin typeface="Calibri"/>
              <a:ea typeface="Calibri"/>
              <a:cs typeface="Calibri"/>
              <a:sym typeface="Calibri"/>
            </a:endParaRPr>
          </a:p>
        </p:txBody>
      </p:sp>
      <p:sp>
        <p:nvSpPr>
          <p:cNvPr id="146" name="Google Shape;146;p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nautilus lives 1,000 to 2,000 feet underwater. What is that</a:t>
            </a:r>
            <a:r>
              <a:rPr b="1" lang="en-US" sz="3000">
                <a:solidFill>
                  <a:srgbClr val="F2F2F2"/>
                </a:solidFill>
                <a:latin typeface="Georgia"/>
                <a:ea typeface="Georgia"/>
                <a:cs typeface="Georgia"/>
                <a:sym typeface="Georgia"/>
              </a:rPr>
              <a:t> </a:t>
            </a:r>
            <a:r>
              <a:rPr b="1" i="0" lang="en-US" sz="3000" u="none" cap="none" strike="noStrike">
                <a:solidFill>
                  <a:srgbClr val="F2F2F2"/>
                </a:solidFill>
                <a:latin typeface="Georgia"/>
                <a:ea typeface="Georgia"/>
                <a:cs typeface="Georgia"/>
                <a:sym typeface="Georgia"/>
              </a:rPr>
              <a:t>environment like?</a:t>
            </a:r>
            <a:endParaRPr b="0" i="0" sz="3000" u="none" cap="none" strike="noStrike">
              <a:solidFill>
                <a:schemeClr val="dk1"/>
              </a:solidFill>
              <a:latin typeface="Calibri"/>
              <a:ea typeface="Calibri"/>
              <a:cs typeface="Calibri"/>
              <a:sym typeface="Calibri"/>
            </a:endParaRPr>
          </a:p>
        </p:txBody>
      </p:sp>
      <p:sp>
        <p:nvSpPr>
          <p:cNvPr id="147" name="Google Shape;147;p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49" name="Google Shape;149;p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Extremely dark</a:t>
            </a:r>
            <a:endParaRPr b="0" i="0" sz="2200" u="none" cap="none" strike="noStrike">
              <a:solidFill>
                <a:schemeClr val="dk1"/>
              </a:solidFill>
              <a:latin typeface="Calibri"/>
              <a:ea typeface="Calibri"/>
              <a:cs typeface="Calibri"/>
              <a:sym typeface="Calibri"/>
            </a:endParaRPr>
          </a:p>
        </p:txBody>
      </p:sp>
      <p:sp>
        <p:nvSpPr>
          <p:cNvPr id="150" name="Google Shape;150;p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2" name="Google Shape;152;p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Many plants</a:t>
            </a:r>
            <a:endParaRPr b="0" i="0" sz="2200" u="none" cap="none" strike="noStrike">
              <a:solidFill>
                <a:schemeClr val="dk1"/>
              </a:solidFill>
              <a:latin typeface="Calibri"/>
              <a:ea typeface="Calibri"/>
              <a:cs typeface="Calibri"/>
              <a:sym typeface="Calibri"/>
            </a:endParaRPr>
          </a:p>
        </p:txBody>
      </p:sp>
      <p:sp>
        <p:nvSpPr>
          <p:cNvPr id="153" name="Google Shape;153;p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5" name="Google Shape;155;p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Warm water</a:t>
            </a:r>
            <a:endParaRPr b="0" i="0" sz="2200" u="none" cap="none" strike="noStrike">
              <a:solidFill>
                <a:schemeClr val="dk1"/>
              </a:solidFill>
              <a:latin typeface="Calibri"/>
              <a:ea typeface="Calibri"/>
              <a:cs typeface="Calibri"/>
              <a:sym typeface="Calibri"/>
            </a:endParaRPr>
          </a:p>
        </p:txBody>
      </p:sp>
      <p:sp>
        <p:nvSpPr>
          <p:cNvPr id="156" name="Google Shape;156;p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58" name="Google Shape;158;p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Many predators</a:t>
            </a:r>
            <a:endParaRPr b="0" i="0" sz="2200" u="none" cap="none" strike="noStrike">
              <a:solidFill>
                <a:schemeClr val="dk1"/>
              </a:solidFill>
              <a:latin typeface="Calibri"/>
              <a:ea typeface="Calibri"/>
              <a:cs typeface="Calibri"/>
              <a:sym typeface="Calibri"/>
            </a:endParaRPr>
          </a:p>
        </p:txBody>
      </p:sp>
      <p:pic>
        <p:nvPicPr>
          <p:cNvPr descr="decorative" id="159" name="Google Shape;159;p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64" name="Shape 164"/>
        <p:cNvGrpSpPr/>
        <p:nvPr/>
      </p:nvGrpSpPr>
      <p:grpSpPr>
        <a:xfrm>
          <a:off x="0" y="0"/>
          <a:ext cx="0" cy="0"/>
          <a:chOff x="0" y="0"/>
          <a:chExt cx="0" cy="0"/>
        </a:xfrm>
      </p:grpSpPr>
      <p:pic>
        <p:nvPicPr>
          <p:cNvPr descr="decorative" id="165" name="Google Shape;165;p1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66" name="Google Shape;166;p1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3  ·  ANSWER</a:t>
            </a:r>
            <a:endParaRPr b="0" i="0" sz="1100" u="none" cap="none" strike="noStrike">
              <a:solidFill>
                <a:schemeClr val="dk1"/>
              </a:solidFill>
              <a:latin typeface="Calibri"/>
              <a:ea typeface="Calibri"/>
              <a:cs typeface="Calibri"/>
              <a:sym typeface="Calibri"/>
            </a:endParaRPr>
          </a:p>
        </p:txBody>
      </p:sp>
      <p:sp>
        <p:nvSpPr>
          <p:cNvPr id="167" name="Google Shape;167;p1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nautilus lives 1,000 to 2,000 feet underwater. What is that environment like?</a:t>
            </a:r>
            <a:endParaRPr b="0" i="0" sz="1800" u="none" cap="none" strike="noStrike">
              <a:solidFill>
                <a:schemeClr val="dk1"/>
              </a:solidFill>
              <a:latin typeface="Calibri"/>
              <a:ea typeface="Calibri"/>
              <a:cs typeface="Calibri"/>
              <a:sym typeface="Calibri"/>
            </a:endParaRPr>
          </a:p>
        </p:txBody>
      </p:sp>
      <p:sp>
        <p:nvSpPr>
          <p:cNvPr id="168" name="Google Shape;168;p10"/>
          <p:cNvSpPr/>
          <p:nvPr/>
        </p:nvSpPr>
        <p:spPr>
          <a:xfrm>
            <a:off x="457200" y="1554480"/>
            <a:ext cx="4023360" cy="640080"/>
          </a:xfrm>
          <a:prstGeom prst="roundRect">
            <a:avLst>
              <a:gd fmla="val 11429" name="adj"/>
            </a:avLst>
          </a:prstGeom>
          <a:solidFill>
            <a:srgbClr val="F6471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0" name="Google Shape;170;p10"/>
          <p:cNvSpPr txBox="1"/>
          <p:nvPr/>
        </p:nvSpPr>
        <p:spPr>
          <a:xfrm>
            <a:off x="109728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Extremely dark</a:t>
            </a:r>
            <a:endParaRPr b="0" i="0" sz="1800" u="none" cap="none" strike="noStrike">
              <a:solidFill>
                <a:schemeClr val="dk1"/>
              </a:solidFill>
              <a:latin typeface="Calibri"/>
              <a:ea typeface="Calibri"/>
              <a:cs typeface="Calibri"/>
              <a:sym typeface="Calibri"/>
            </a:endParaRPr>
          </a:p>
        </p:txBody>
      </p:sp>
      <p:sp>
        <p:nvSpPr>
          <p:cNvPr id="171" name="Google Shape;171;p10"/>
          <p:cNvSpPr txBox="1"/>
          <p:nvPr/>
        </p:nvSpPr>
        <p:spPr>
          <a:xfrm>
            <a:off x="388620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172" name="Google Shape;172;p1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4" name="Google Shape;174;p1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Many plants</a:t>
            </a:r>
            <a:endParaRPr b="0" i="0" sz="1800" u="none" cap="none" strike="noStrike">
              <a:solidFill>
                <a:schemeClr val="dk1"/>
              </a:solidFill>
              <a:latin typeface="Calibri"/>
              <a:ea typeface="Calibri"/>
              <a:cs typeface="Calibri"/>
              <a:sym typeface="Calibri"/>
            </a:endParaRPr>
          </a:p>
        </p:txBody>
      </p:sp>
      <p:sp>
        <p:nvSpPr>
          <p:cNvPr id="175" name="Google Shape;175;p10"/>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77" name="Google Shape;177;p10"/>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Warm water</a:t>
            </a:r>
            <a:endParaRPr b="0" i="0" sz="1800" u="none" cap="none" strike="noStrike">
              <a:solidFill>
                <a:schemeClr val="dk1"/>
              </a:solidFill>
              <a:latin typeface="Calibri"/>
              <a:ea typeface="Calibri"/>
              <a:cs typeface="Calibri"/>
              <a:sym typeface="Calibri"/>
            </a:endParaRPr>
          </a:p>
        </p:txBody>
      </p:sp>
      <p:sp>
        <p:nvSpPr>
          <p:cNvPr id="178" name="Google Shape;178;p10"/>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80" name="Google Shape;180;p10"/>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Many predators</a:t>
            </a:r>
            <a:endParaRPr b="0" i="0" sz="1800" u="none" cap="none" strike="noStrike">
              <a:solidFill>
                <a:schemeClr val="dk1"/>
              </a:solidFill>
              <a:latin typeface="Calibri"/>
              <a:ea typeface="Calibri"/>
              <a:cs typeface="Calibri"/>
              <a:sym typeface="Calibri"/>
            </a:endParaRPr>
          </a:p>
        </p:txBody>
      </p:sp>
      <p:sp>
        <p:nvSpPr>
          <p:cNvPr id="181" name="Google Shape;181;p1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182" name="Google Shape;182;p1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183" name="Google Shape;183;p1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At these depths the ocean is extremely dark, which helps keep the nautilus safe because predators are less likely to spot it. Recreational divers only go about 100 feet down.</a:t>
            </a:r>
            <a:endParaRPr b="0" i="0" sz="1500" u="none" cap="none" strike="noStrike">
              <a:solidFill>
                <a:schemeClr val="dk1"/>
              </a:solidFill>
              <a:latin typeface="Calibri"/>
              <a:ea typeface="Calibri"/>
              <a:cs typeface="Calibri"/>
              <a:sym typeface="Calibri"/>
            </a:endParaRPr>
          </a:p>
        </p:txBody>
      </p:sp>
      <p:pic>
        <p:nvPicPr>
          <p:cNvPr descr="decorative" id="184" name="Google Shape;184;p1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189" name="Shape 189"/>
        <p:cNvGrpSpPr/>
        <p:nvPr/>
      </p:nvGrpSpPr>
      <p:grpSpPr>
        <a:xfrm>
          <a:off x="0" y="0"/>
          <a:ext cx="0" cy="0"/>
          <a:chOff x="0" y="0"/>
          <a:chExt cx="0" cy="0"/>
        </a:xfrm>
      </p:grpSpPr>
      <p:pic>
        <p:nvPicPr>
          <p:cNvPr descr="decorative" id="190" name="Google Shape;190;p1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191" name="Google Shape;191;p1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4 OF 15  ·  TRUE OR FALSE</a:t>
            </a:r>
            <a:endParaRPr b="0" i="0" sz="1100" u="none" cap="none" strike="noStrike">
              <a:solidFill>
                <a:schemeClr val="dk1"/>
              </a:solidFill>
              <a:latin typeface="Calibri"/>
              <a:ea typeface="Calibri"/>
              <a:cs typeface="Calibri"/>
              <a:sym typeface="Calibri"/>
            </a:endParaRPr>
          </a:p>
        </p:txBody>
      </p:sp>
      <p:sp>
        <p:nvSpPr>
          <p:cNvPr id="192" name="Google Shape;192;p1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Nautiluses don’t occupy the</a:t>
            </a:r>
            <a:r>
              <a:rPr b="1" lang="en-US" sz="3000">
                <a:solidFill>
                  <a:srgbClr val="F2F2F2"/>
                </a:solidFill>
                <a:latin typeface="Georgia"/>
                <a:ea typeface="Georgia"/>
                <a:cs typeface="Georgia"/>
                <a:sym typeface="Georgia"/>
              </a:rPr>
              <a:t> </a:t>
            </a:r>
            <a:r>
              <a:rPr b="1" i="0" lang="en-US" sz="3000" u="none" cap="none" strike="noStrike">
                <a:solidFill>
                  <a:srgbClr val="F2F2F2"/>
                </a:solidFill>
                <a:latin typeface="Georgia"/>
                <a:ea typeface="Georgia"/>
                <a:cs typeface="Georgia"/>
                <a:sym typeface="Georgia"/>
              </a:rPr>
              <a:t>entirety of their shells.</a:t>
            </a:r>
            <a:endParaRPr b="0" i="0" sz="3000" u="none" cap="none" strike="noStrike">
              <a:solidFill>
                <a:schemeClr val="dk1"/>
              </a:solidFill>
              <a:latin typeface="Calibri"/>
              <a:ea typeface="Calibri"/>
              <a:cs typeface="Calibri"/>
              <a:sym typeface="Calibri"/>
            </a:endParaRPr>
          </a:p>
        </p:txBody>
      </p:sp>
      <p:sp>
        <p:nvSpPr>
          <p:cNvPr id="193" name="Google Shape;193;p11"/>
          <p:cNvSpPr/>
          <p:nvPr/>
        </p:nvSpPr>
        <p:spPr>
          <a:xfrm>
            <a:off x="457200" y="3063240"/>
            <a:ext cx="4023360" cy="1280160"/>
          </a:xfrm>
          <a:prstGeom prst="roundRect">
            <a:avLst>
              <a:gd fmla="val 5714"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1"/>
          <p:cNvSpPr txBox="1"/>
          <p:nvPr/>
        </p:nvSpPr>
        <p:spPr>
          <a:xfrm>
            <a:off x="64008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95" name="Google Shape;195;p11"/>
          <p:cNvSpPr txBox="1"/>
          <p:nvPr/>
        </p:nvSpPr>
        <p:spPr>
          <a:xfrm>
            <a:off x="109728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True</a:t>
            </a:r>
            <a:endParaRPr b="0" i="0" sz="2200" u="none" cap="none" strike="noStrike">
              <a:solidFill>
                <a:schemeClr val="dk1"/>
              </a:solidFill>
              <a:latin typeface="Calibri"/>
              <a:ea typeface="Calibri"/>
              <a:cs typeface="Calibri"/>
              <a:sym typeface="Calibri"/>
            </a:endParaRPr>
          </a:p>
        </p:txBody>
      </p:sp>
      <p:sp>
        <p:nvSpPr>
          <p:cNvPr id="196" name="Google Shape;196;p11"/>
          <p:cNvSpPr/>
          <p:nvPr/>
        </p:nvSpPr>
        <p:spPr>
          <a:xfrm>
            <a:off x="4663440" y="3063240"/>
            <a:ext cx="4023360" cy="1280160"/>
          </a:xfrm>
          <a:prstGeom prst="roundRect">
            <a:avLst>
              <a:gd fmla="val 5714"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txBox="1"/>
          <p:nvPr/>
        </p:nvSpPr>
        <p:spPr>
          <a:xfrm>
            <a:off x="484632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198" name="Google Shape;198;p11"/>
          <p:cNvSpPr txBox="1"/>
          <p:nvPr/>
        </p:nvSpPr>
        <p:spPr>
          <a:xfrm>
            <a:off x="530352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False</a:t>
            </a:r>
            <a:endParaRPr b="0" i="0" sz="2200" u="none" cap="none" strike="noStrike">
              <a:solidFill>
                <a:schemeClr val="dk1"/>
              </a:solidFill>
              <a:latin typeface="Calibri"/>
              <a:ea typeface="Calibri"/>
              <a:cs typeface="Calibri"/>
              <a:sym typeface="Calibri"/>
            </a:endParaRPr>
          </a:p>
        </p:txBody>
      </p:sp>
      <p:pic>
        <p:nvPicPr>
          <p:cNvPr descr="decorative" id="199" name="Google Shape;199;p1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04" name="Shape 204"/>
        <p:cNvGrpSpPr/>
        <p:nvPr/>
      </p:nvGrpSpPr>
      <p:grpSpPr>
        <a:xfrm>
          <a:off x="0" y="0"/>
          <a:ext cx="0" cy="0"/>
          <a:chOff x="0" y="0"/>
          <a:chExt cx="0" cy="0"/>
        </a:xfrm>
      </p:grpSpPr>
      <p:pic>
        <p:nvPicPr>
          <p:cNvPr descr="decorative" id="205" name="Google Shape;205;p1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06" name="Google Shape;206;p1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4  ·  ANSWER</a:t>
            </a:r>
            <a:endParaRPr b="0" i="0" sz="1100" u="none" cap="none" strike="noStrike">
              <a:solidFill>
                <a:schemeClr val="dk1"/>
              </a:solidFill>
              <a:latin typeface="Calibri"/>
              <a:ea typeface="Calibri"/>
              <a:cs typeface="Calibri"/>
              <a:sym typeface="Calibri"/>
            </a:endParaRPr>
          </a:p>
        </p:txBody>
      </p:sp>
      <p:sp>
        <p:nvSpPr>
          <p:cNvPr id="207" name="Google Shape;207;p12"/>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Nautiluses don’t occupy the entirety of their shells.</a:t>
            </a:r>
            <a:endParaRPr b="0" i="0" sz="1800" u="none" cap="none" strike="noStrike">
              <a:solidFill>
                <a:schemeClr val="dk1"/>
              </a:solidFill>
              <a:latin typeface="Calibri"/>
              <a:ea typeface="Calibri"/>
              <a:cs typeface="Calibri"/>
              <a:sym typeface="Calibri"/>
            </a:endParaRPr>
          </a:p>
        </p:txBody>
      </p:sp>
      <p:sp>
        <p:nvSpPr>
          <p:cNvPr id="208" name="Google Shape;208;p12"/>
          <p:cNvSpPr/>
          <p:nvPr/>
        </p:nvSpPr>
        <p:spPr>
          <a:xfrm>
            <a:off x="457200" y="1554480"/>
            <a:ext cx="4023360" cy="685800"/>
          </a:xfrm>
          <a:prstGeom prst="roundRect">
            <a:avLst>
              <a:gd fmla="val 10667"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2"/>
          <p:cNvSpPr txBox="1"/>
          <p:nvPr/>
        </p:nvSpPr>
        <p:spPr>
          <a:xfrm>
            <a:off x="64008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10" name="Google Shape;210;p12"/>
          <p:cNvSpPr txBox="1"/>
          <p:nvPr/>
        </p:nvSpPr>
        <p:spPr>
          <a:xfrm>
            <a:off x="1097280" y="1554480"/>
            <a:ext cx="27432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True</a:t>
            </a:r>
            <a:endParaRPr b="0" i="0" sz="1800" u="none" cap="none" strike="noStrike">
              <a:solidFill>
                <a:schemeClr val="dk1"/>
              </a:solidFill>
              <a:latin typeface="Calibri"/>
              <a:ea typeface="Calibri"/>
              <a:cs typeface="Calibri"/>
              <a:sym typeface="Calibri"/>
            </a:endParaRPr>
          </a:p>
        </p:txBody>
      </p:sp>
      <p:sp>
        <p:nvSpPr>
          <p:cNvPr id="211" name="Google Shape;211;p12"/>
          <p:cNvSpPr txBox="1"/>
          <p:nvPr/>
        </p:nvSpPr>
        <p:spPr>
          <a:xfrm>
            <a:off x="3886200" y="1554480"/>
            <a:ext cx="411480" cy="68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212" name="Google Shape;212;p12"/>
          <p:cNvSpPr/>
          <p:nvPr/>
        </p:nvSpPr>
        <p:spPr>
          <a:xfrm>
            <a:off x="4663440" y="1554480"/>
            <a:ext cx="4023360" cy="685800"/>
          </a:xfrm>
          <a:prstGeom prst="roundRect">
            <a:avLst>
              <a:gd fmla="val 10667"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2"/>
          <p:cNvSpPr txBox="1"/>
          <p:nvPr/>
        </p:nvSpPr>
        <p:spPr>
          <a:xfrm>
            <a:off x="484632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14" name="Google Shape;214;p12"/>
          <p:cNvSpPr txBox="1"/>
          <p:nvPr/>
        </p:nvSpPr>
        <p:spPr>
          <a:xfrm>
            <a:off x="5303520" y="1554480"/>
            <a:ext cx="32004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False</a:t>
            </a:r>
            <a:endParaRPr b="0" i="0" sz="1800" u="none" cap="none" strike="noStrike">
              <a:solidFill>
                <a:schemeClr val="dk1"/>
              </a:solidFill>
              <a:latin typeface="Calibri"/>
              <a:ea typeface="Calibri"/>
              <a:cs typeface="Calibri"/>
              <a:sym typeface="Calibri"/>
            </a:endParaRPr>
          </a:p>
        </p:txBody>
      </p:sp>
      <p:sp>
        <p:nvSpPr>
          <p:cNvPr id="215" name="Google Shape;215;p12"/>
          <p:cNvSpPr/>
          <p:nvPr/>
        </p:nvSpPr>
        <p:spPr>
          <a:xfrm>
            <a:off x="457200" y="26060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216" name="Google Shape;216;p12"/>
          <p:cNvPicPr preferRelativeResize="0"/>
          <p:nvPr/>
        </p:nvPicPr>
        <p:blipFill rotWithShape="1">
          <a:blip r:embed="rId4">
            <a:alphaModFix/>
          </a:blip>
          <a:srcRect b="0" l="0" r="0" t="0"/>
          <a:stretch/>
        </p:blipFill>
        <p:spPr>
          <a:xfrm>
            <a:off x="685800" y="2926080"/>
            <a:ext cx="637850" cy="502920"/>
          </a:xfrm>
          <a:prstGeom prst="rect">
            <a:avLst/>
          </a:prstGeom>
          <a:noFill/>
          <a:ln>
            <a:noFill/>
          </a:ln>
        </p:spPr>
      </p:pic>
      <p:sp>
        <p:nvSpPr>
          <p:cNvPr id="217" name="Google Shape;217;p12"/>
          <p:cNvSpPr txBox="1"/>
          <p:nvPr/>
        </p:nvSpPr>
        <p:spPr>
          <a:xfrm>
            <a:off x="1508760" y="27157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nautilus lives in only part of its spiral shell. When threatened, it can retract its full body into the shell.</a:t>
            </a:r>
            <a:endParaRPr b="0" i="0" sz="1500" u="none" cap="none" strike="noStrike">
              <a:solidFill>
                <a:schemeClr val="dk1"/>
              </a:solidFill>
              <a:latin typeface="Calibri"/>
              <a:ea typeface="Calibri"/>
              <a:cs typeface="Calibri"/>
              <a:sym typeface="Calibri"/>
            </a:endParaRPr>
          </a:p>
        </p:txBody>
      </p:sp>
      <p:pic>
        <p:nvPicPr>
          <p:cNvPr descr="decorative" id="218" name="Google Shape;218;p1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23" name="Shape 223"/>
        <p:cNvGrpSpPr/>
        <p:nvPr/>
      </p:nvGrpSpPr>
      <p:grpSpPr>
        <a:xfrm>
          <a:off x="0" y="0"/>
          <a:ext cx="0" cy="0"/>
          <a:chOff x="0" y="0"/>
          <a:chExt cx="0" cy="0"/>
        </a:xfrm>
      </p:grpSpPr>
      <p:pic>
        <p:nvPicPr>
          <p:cNvPr descr="decorative" id="224" name="Google Shape;224;p1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25" name="Google Shape;225;p1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5 OF 15</a:t>
            </a:r>
            <a:endParaRPr b="0" i="0" sz="1100" u="none" cap="none" strike="noStrike">
              <a:solidFill>
                <a:schemeClr val="dk1"/>
              </a:solidFill>
              <a:latin typeface="Calibri"/>
              <a:ea typeface="Calibri"/>
              <a:cs typeface="Calibri"/>
              <a:sym typeface="Calibri"/>
            </a:endParaRPr>
          </a:p>
        </p:txBody>
      </p:sp>
      <p:sp>
        <p:nvSpPr>
          <p:cNvPr id="226" name="Google Shape;226;p1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About how big is the largest known chambered nautilus shell?</a:t>
            </a:r>
            <a:endParaRPr b="0" i="0" sz="3000" u="none" cap="none" strike="noStrike">
              <a:solidFill>
                <a:schemeClr val="dk1"/>
              </a:solidFill>
              <a:latin typeface="Calibri"/>
              <a:ea typeface="Calibri"/>
              <a:cs typeface="Calibri"/>
              <a:sym typeface="Calibri"/>
            </a:endParaRPr>
          </a:p>
        </p:txBody>
      </p:sp>
      <p:sp>
        <p:nvSpPr>
          <p:cNvPr id="227" name="Google Shape;227;p1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29" name="Google Shape;229;p1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1 inch</a:t>
            </a:r>
            <a:endParaRPr b="0" i="0" sz="2200" u="none" cap="none" strike="noStrike">
              <a:solidFill>
                <a:schemeClr val="dk1"/>
              </a:solidFill>
              <a:latin typeface="Calibri"/>
              <a:ea typeface="Calibri"/>
              <a:cs typeface="Calibri"/>
              <a:sym typeface="Calibri"/>
            </a:endParaRPr>
          </a:p>
        </p:txBody>
      </p:sp>
      <p:sp>
        <p:nvSpPr>
          <p:cNvPr id="230" name="Google Shape;230;p1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2" name="Google Shape;232;p1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12 inches</a:t>
            </a:r>
            <a:endParaRPr b="0" i="0" sz="2200" u="none" cap="none" strike="noStrike">
              <a:solidFill>
                <a:schemeClr val="dk1"/>
              </a:solidFill>
              <a:latin typeface="Calibri"/>
              <a:ea typeface="Calibri"/>
              <a:cs typeface="Calibri"/>
              <a:sym typeface="Calibri"/>
            </a:endParaRPr>
          </a:p>
        </p:txBody>
      </p:sp>
      <p:sp>
        <p:nvSpPr>
          <p:cNvPr id="233" name="Google Shape;233;p1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5" name="Google Shape;235;p1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3 feet</a:t>
            </a:r>
            <a:endParaRPr b="0" i="0" sz="2200" u="none" cap="none" strike="noStrike">
              <a:solidFill>
                <a:schemeClr val="dk1"/>
              </a:solidFill>
              <a:latin typeface="Calibri"/>
              <a:ea typeface="Calibri"/>
              <a:cs typeface="Calibri"/>
              <a:sym typeface="Calibri"/>
            </a:endParaRPr>
          </a:p>
        </p:txBody>
      </p:sp>
      <p:sp>
        <p:nvSpPr>
          <p:cNvPr id="236" name="Google Shape;236;p1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38" name="Google Shape;238;p1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6 feet</a:t>
            </a:r>
            <a:endParaRPr b="0" i="0" sz="2200" u="none" cap="none" strike="noStrike">
              <a:solidFill>
                <a:schemeClr val="dk1"/>
              </a:solidFill>
              <a:latin typeface="Calibri"/>
              <a:ea typeface="Calibri"/>
              <a:cs typeface="Calibri"/>
              <a:sym typeface="Calibri"/>
            </a:endParaRPr>
          </a:p>
        </p:txBody>
      </p:sp>
      <p:pic>
        <p:nvPicPr>
          <p:cNvPr descr="decorative" id="239" name="Google Shape;239;p1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44" name="Shape 244"/>
        <p:cNvGrpSpPr/>
        <p:nvPr/>
      </p:nvGrpSpPr>
      <p:grpSpPr>
        <a:xfrm>
          <a:off x="0" y="0"/>
          <a:ext cx="0" cy="0"/>
          <a:chOff x="0" y="0"/>
          <a:chExt cx="0" cy="0"/>
        </a:xfrm>
      </p:grpSpPr>
      <p:pic>
        <p:nvPicPr>
          <p:cNvPr descr="decorative" id="245" name="Google Shape;245;p1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46" name="Google Shape;246;p1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5  ·  ANSWER</a:t>
            </a:r>
            <a:endParaRPr b="0" i="0" sz="1100" u="none" cap="none" strike="noStrike">
              <a:solidFill>
                <a:schemeClr val="dk1"/>
              </a:solidFill>
              <a:latin typeface="Calibri"/>
              <a:ea typeface="Calibri"/>
              <a:cs typeface="Calibri"/>
              <a:sym typeface="Calibri"/>
            </a:endParaRPr>
          </a:p>
        </p:txBody>
      </p:sp>
      <p:sp>
        <p:nvSpPr>
          <p:cNvPr id="247" name="Google Shape;247;p14"/>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About how big is the largest known chambered nautilus shell?</a:t>
            </a:r>
            <a:endParaRPr b="0" i="0" sz="1800" u="none" cap="none" strike="noStrike">
              <a:solidFill>
                <a:schemeClr val="dk1"/>
              </a:solidFill>
              <a:latin typeface="Calibri"/>
              <a:ea typeface="Calibri"/>
              <a:cs typeface="Calibri"/>
              <a:sym typeface="Calibri"/>
            </a:endParaRPr>
          </a:p>
        </p:txBody>
      </p:sp>
      <p:sp>
        <p:nvSpPr>
          <p:cNvPr id="248" name="Google Shape;248;p1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0" name="Google Shape;250;p1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 inch</a:t>
            </a:r>
            <a:endParaRPr b="0" i="0" sz="1800" u="none" cap="none" strike="noStrike">
              <a:solidFill>
                <a:schemeClr val="dk1"/>
              </a:solidFill>
              <a:latin typeface="Calibri"/>
              <a:ea typeface="Calibri"/>
              <a:cs typeface="Calibri"/>
              <a:sym typeface="Calibri"/>
            </a:endParaRPr>
          </a:p>
        </p:txBody>
      </p:sp>
      <p:sp>
        <p:nvSpPr>
          <p:cNvPr id="251" name="Google Shape;251;p14"/>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3" name="Google Shape;253;p14"/>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About 12 inches</a:t>
            </a:r>
            <a:endParaRPr b="0" i="0" sz="1800" u="none" cap="none" strike="noStrike">
              <a:solidFill>
                <a:schemeClr val="dk1"/>
              </a:solidFill>
              <a:latin typeface="Calibri"/>
              <a:ea typeface="Calibri"/>
              <a:cs typeface="Calibri"/>
              <a:sym typeface="Calibri"/>
            </a:endParaRPr>
          </a:p>
        </p:txBody>
      </p:sp>
      <p:sp>
        <p:nvSpPr>
          <p:cNvPr id="254" name="Google Shape;254;p14"/>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255" name="Google Shape;255;p1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57" name="Google Shape;257;p1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3 feet</a:t>
            </a:r>
            <a:endParaRPr b="0" i="0" sz="1800" u="none" cap="none" strike="noStrike">
              <a:solidFill>
                <a:schemeClr val="dk1"/>
              </a:solidFill>
              <a:latin typeface="Calibri"/>
              <a:ea typeface="Calibri"/>
              <a:cs typeface="Calibri"/>
              <a:sym typeface="Calibri"/>
            </a:endParaRPr>
          </a:p>
        </p:txBody>
      </p:sp>
      <p:sp>
        <p:nvSpPr>
          <p:cNvPr id="258" name="Google Shape;258;p14"/>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60" name="Google Shape;260;p14"/>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6 feet</a:t>
            </a:r>
            <a:endParaRPr b="0" i="0" sz="1800" u="none" cap="none" strike="noStrike">
              <a:solidFill>
                <a:schemeClr val="dk1"/>
              </a:solidFill>
              <a:latin typeface="Calibri"/>
              <a:ea typeface="Calibri"/>
              <a:cs typeface="Calibri"/>
              <a:sym typeface="Calibri"/>
            </a:endParaRPr>
          </a:p>
        </p:txBody>
      </p:sp>
      <p:sp>
        <p:nvSpPr>
          <p:cNvPr id="261" name="Google Shape;261;p1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262" name="Google Shape;262;p1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263" name="Google Shape;263;p1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largest known nautilus shell specimen is about 12 inches in diameter.</a:t>
            </a:r>
            <a:endParaRPr b="0" i="0" sz="1500" u="none" cap="none" strike="noStrike">
              <a:solidFill>
                <a:schemeClr val="dk1"/>
              </a:solidFill>
              <a:latin typeface="Calibri"/>
              <a:ea typeface="Calibri"/>
              <a:cs typeface="Calibri"/>
              <a:sym typeface="Calibri"/>
            </a:endParaRPr>
          </a:p>
        </p:txBody>
      </p:sp>
      <p:pic>
        <p:nvPicPr>
          <p:cNvPr descr="decorative" id="264" name="Google Shape;264;p1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69" name="Shape 269"/>
        <p:cNvGrpSpPr/>
        <p:nvPr/>
      </p:nvGrpSpPr>
      <p:grpSpPr>
        <a:xfrm>
          <a:off x="0" y="0"/>
          <a:ext cx="0" cy="0"/>
          <a:chOff x="0" y="0"/>
          <a:chExt cx="0" cy="0"/>
        </a:xfrm>
      </p:grpSpPr>
      <p:pic>
        <p:nvPicPr>
          <p:cNvPr descr="decorative" id="270" name="Google Shape;270;p1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71" name="Google Shape;271;p1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6 OF 15</a:t>
            </a:r>
            <a:endParaRPr b="0" i="0" sz="1100" u="none" cap="none" strike="noStrike">
              <a:solidFill>
                <a:schemeClr val="dk1"/>
              </a:solidFill>
              <a:latin typeface="Calibri"/>
              <a:ea typeface="Calibri"/>
              <a:cs typeface="Calibri"/>
              <a:sym typeface="Calibri"/>
            </a:endParaRPr>
          </a:p>
        </p:txBody>
      </p:sp>
      <p:sp>
        <p:nvSpPr>
          <p:cNvPr id="272" name="Google Shape;272;p1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How many tentacles can a chambered nautilus have?</a:t>
            </a:r>
            <a:endParaRPr b="0" i="0" sz="3000" u="none" cap="none" strike="noStrike">
              <a:solidFill>
                <a:schemeClr val="dk1"/>
              </a:solidFill>
              <a:latin typeface="Calibri"/>
              <a:ea typeface="Calibri"/>
              <a:cs typeface="Calibri"/>
              <a:sym typeface="Calibri"/>
            </a:endParaRPr>
          </a:p>
        </p:txBody>
      </p:sp>
      <p:sp>
        <p:nvSpPr>
          <p:cNvPr id="273" name="Google Shape;273;p1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1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75" name="Google Shape;275;p1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Fewer than 10</a:t>
            </a:r>
            <a:endParaRPr b="0" i="0" sz="2200" u="none" cap="none" strike="noStrike">
              <a:solidFill>
                <a:schemeClr val="dk1"/>
              </a:solidFill>
              <a:latin typeface="Calibri"/>
              <a:ea typeface="Calibri"/>
              <a:cs typeface="Calibri"/>
              <a:sym typeface="Calibri"/>
            </a:endParaRPr>
          </a:p>
        </p:txBody>
      </p:sp>
      <p:sp>
        <p:nvSpPr>
          <p:cNvPr id="276" name="Google Shape;276;p1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78" name="Google Shape;278;p1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Up to 30</a:t>
            </a:r>
            <a:endParaRPr b="0" i="0" sz="2200" u="none" cap="none" strike="noStrike">
              <a:solidFill>
                <a:schemeClr val="dk1"/>
              </a:solidFill>
              <a:latin typeface="Calibri"/>
              <a:ea typeface="Calibri"/>
              <a:cs typeface="Calibri"/>
              <a:sym typeface="Calibri"/>
            </a:endParaRPr>
          </a:p>
        </p:txBody>
      </p:sp>
      <p:sp>
        <p:nvSpPr>
          <p:cNvPr id="279" name="Google Shape;279;p1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1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81" name="Google Shape;281;p1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60</a:t>
            </a:r>
            <a:endParaRPr b="0" i="0" sz="2200" u="none" cap="none" strike="noStrike">
              <a:solidFill>
                <a:schemeClr val="dk1"/>
              </a:solidFill>
              <a:latin typeface="Calibri"/>
              <a:ea typeface="Calibri"/>
              <a:cs typeface="Calibri"/>
              <a:sym typeface="Calibri"/>
            </a:endParaRPr>
          </a:p>
        </p:txBody>
      </p:sp>
      <p:sp>
        <p:nvSpPr>
          <p:cNvPr id="282" name="Google Shape;282;p1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1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84" name="Google Shape;284;p1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As many as 90</a:t>
            </a:r>
            <a:endParaRPr b="0" i="0" sz="2200" u="none" cap="none" strike="noStrike">
              <a:solidFill>
                <a:schemeClr val="dk1"/>
              </a:solidFill>
              <a:latin typeface="Calibri"/>
              <a:ea typeface="Calibri"/>
              <a:cs typeface="Calibri"/>
              <a:sym typeface="Calibri"/>
            </a:endParaRPr>
          </a:p>
        </p:txBody>
      </p:sp>
      <p:pic>
        <p:nvPicPr>
          <p:cNvPr descr="decorative" id="285" name="Google Shape;285;p1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290" name="Shape 290"/>
        <p:cNvGrpSpPr/>
        <p:nvPr/>
      </p:nvGrpSpPr>
      <p:grpSpPr>
        <a:xfrm>
          <a:off x="0" y="0"/>
          <a:ext cx="0" cy="0"/>
          <a:chOff x="0" y="0"/>
          <a:chExt cx="0" cy="0"/>
        </a:xfrm>
      </p:grpSpPr>
      <p:pic>
        <p:nvPicPr>
          <p:cNvPr descr="decorative" id="291" name="Google Shape;291;p1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292" name="Google Shape;292;p1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6  ·  ANSWER</a:t>
            </a:r>
            <a:endParaRPr b="0" i="0" sz="1100" u="none" cap="none" strike="noStrike">
              <a:solidFill>
                <a:schemeClr val="dk1"/>
              </a:solidFill>
              <a:latin typeface="Calibri"/>
              <a:ea typeface="Calibri"/>
              <a:cs typeface="Calibri"/>
              <a:sym typeface="Calibri"/>
            </a:endParaRPr>
          </a:p>
        </p:txBody>
      </p:sp>
      <p:sp>
        <p:nvSpPr>
          <p:cNvPr id="293" name="Google Shape;293;p16"/>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How many tentacles can a chambered nautilus have?</a:t>
            </a:r>
            <a:endParaRPr b="0" i="0" sz="1800" u="none" cap="none" strike="noStrike">
              <a:solidFill>
                <a:schemeClr val="dk1"/>
              </a:solidFill>
              <a:latin typeface="Calibri"/>
              <a:ea typeface="Calibri"/>
              <a:cs typeface="Calibri"/>
              <a:sym typeface="Calibri"/>
            </a:endParaRPr>
          </a:p>
        </p:txBody>
      </p:sp>
      <p:sp>
        <p:nvSpPr>
          <p:cNvPr id="294" name="Google Shape;294;p1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1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96" name="Google Shape;296;p1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Fewer than 10</a:t>
            </a:r>
            <a:endParaRPr b="0" i="0" sz="1800" u="none" cap="none" strike="noStrike">
              <a:solidFill>
                <a:schemeClr val="dk1"/>
              </a:solidFill>
              <a:latin typeface="Calibri"/>
              <a:ea typeface="Calibri"/>
              <a:cs typeface="Calibri"/>
              <a:sym typeface="Calibri"/>
            </a:endParaRPr>
          </a:p>
        </p:txBody>
      </p:sp>
      <p:sp>
        <p:nvSpPr>
          <p:cNvPr id="297" name="Google Shape;297;p16"/>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1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299" name="Google Shape;299;p16"/>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Up to 30</a:t>
            </a:r>
            <a:endParaRPr b="0" i="0" sz="1800" u="none" cap="none" strike="noStrike">
              <a:solidFill>
                <a:schemeClr val="dk1"/>
              </a:solidFill>
              <a:latin typeface="Calibri"/>
              <a:ea typeface="Calibri"/>
              <a:cs typeface="Calibri"/>
              <a:sym typeface="Calibri"/>
            </a:endParaRPr>
          </a:p>
        </p:txBody>
      </p:sp>
      <p:sp>
        <p:nvSpPr>
          <p:cNvPr id="300" name="Google Shape;300;p16"/>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02" name="Google Shape;302;p16"/>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60</a:t>
            </a:r>
            <a:endParaRPr b="0" i="0" sz="1800" u="none" cap="none" strike="noStrike">
              <a:solidFill>
                <a:schemeClr val="dk1"/>
              </a:solidFill>
              <a:latin typeface="Calibri"/>
              <a:ea typeface="Calibri"/>
              <a:cs typeface="Calibri"/>
              <a:sym typeface="Calibri"/>
            </a:endParaRPr>
          </a:p>
        </p:txBody>
      </p:sp>
      <p:sp>
        <p:nvSpPr>
          <p:cNvPr id="303" name="Google Shape;303;p16"/>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1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05" name="Google Shape;305;p16"/>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As many as 90</a:t>
            </a:r>
            <a:endParaRPr b="0" i="0" sz="1800" u="none" cap="none" strike="noStrike">
              <a:solidFill>
                <a:schemeClr val="dk1"/>
              </a:solidFill>
              <a:latin typeface="Calibri"/>
              <a:ea typeface="Calibri"/>
              <a:cs typeface="Calibri"/>
              <a:sym typeface="Calibri"/>
            </a:endParaRPr>
          </a:p>
        </p:txBody>
      </p:sp>
      <p:sp>
        <p:nvSpPr>
          <p:cNvPr id="306" name="Google Shape;306;p16"/>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07" name="Google Shape;307;p1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08" name="Google Shape;308;p1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309" name="Google Shape;309;p1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A chambered nautilus can have as many as 90 tentacles, which it uses to find food and to find a mate.</a:t>
            </a:r>
            <a:endParaRPr b="0" i="0" sz="1500" u="none" cap="none" strike="noStrike">
              <a:solidFill>
                <a:schemeClr val="dk1"/>
              </a:solidFill>
              <a:latin typeface="Calibri"/>
              <a:ea typeface="Calibri"/>
              <a:cs typeface="Calibri"/>
              <a:sym typeface="Calibri"/>
            </a:endParaRPr>
          </a:p>
        </p:txBody>
      </p:sp>
      <p:pic>
        <p:nvPicPr>
          <p:cNvPr descr="decorative" id="310" name="Google Shape;310;p16"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15" name="Shape 315"/>
        <p:cNvGrpSpPr/>
        <p:nvPr/>
      </p:nvGrpSpPr>
      <p:grpSpPr>
        <a:xfrm>
          <a:off x="0" y="0"/>
          <a:ext cx="0" cy="0"/>
          <a:chOff x="0" y="0"/>
          <a:chExt cx="0" cy="0"/>
        </a:xfrm>
      </p:grpSpPr>
      <p:pic>
        <p:nvPicPr>
          <p:cNvPr descr="decorative" id="316" name="Google Shape;316;p1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17" name="Google Shape;317;p1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7 OF 15  ·  TRUE OR FALSE</a:t>
            </a:r>
            <a:endParaRPr b="0" i="0" sz="1100" u="none" cap="none" strike="noStrike">
              <a:solidFill>
                <a:schemeClr val="dk1"/>
              </a:solidFill>
              <a:latin typeface="Calibri"/>
              <a:ea typeface="Calibri"/>
              <a:cs typeface="Calibri"/>
              <a:sym typeface="Calibri"/>
            </a:endParaRPr>
          </a:p>
        </p:txBody>
      </p:sp>
      <p:sp>
        <p:nvSpPr>
          <p:cNvPr id="318" name="Google Shape;318;p1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The spiral of a nautilus shell is a perfect example of the golden ratio.</a:t>
            </a:r>
            <a:endParaRPr b="0" i="0" sz="3000" u="none" cap="none" strike="noStrike">
              <a:solidFill>
                <a:schemeClr val="dk1"/>
              </a:solidFill>
              <a:latin typeface="Calibri"/>
              <a:ea typeface="Calibri"/>
              <a:cs typeface="Calibri"/>
              <a:sym typeface="Calibri"/>
            </a:endParaRPr>
          </a:p>
        </p:txBody>
      </p:sp>
      <p:sp>
        <p:nvSpPr>
          <p:cNvPr id="319" name="Google Shape;319;p17"/>
          <p:cNvSpPr/>
          <p:nvPr/>
        </p:nvSpPr>
        <p:spPr>
          <a:xfrm>
            <a:off x="457200" y="3063240"/>
            <a:ext cx="4023360" cy="1280160"/>
          </a:xfrm>
          <a:prstGeom prst="roundRect">
            <a:avLst>
              <a:gd fmla="val 5714"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17"/>
          <p:cNvSpPr txBox="1"/>
          <p:nvPr/>
        </p:nvSpPr>
        <p:spPr>
          <a:xfrm>
            <a:off x="64008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21" name="Google Shape;321;p17"/>
          <p:cNvSpPr txBox="1"/>
          <p:nvPr/>
        </p:nvSpPr>
        <p:spPr>
          <a:xfrm>
            <a:off x="109728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True</a:t>
            </a:r>
            <a:endParaRPr b="0" i="0" sz="2200" u="none" cap="none" strike="noStrike">
              <a:solidFill>
                <a:schemeClr val="dk1"/>
              </a:solidFill>
              <a:latin typeface="Calibri"/>
              <a:ea typeface="Calibri"/>
              <a:cs typeface="Calibri"/>
              <a:sym typeface="Calibri"/>
            </a:endParaRPr>
          </a:p>
        </p:txBody>
      </p:sp>
      <p:sp>
        <p:nvSpPr>
          <p:cNvPr id="322" name="Google Shape;322;p17"/>
          <p:cNvSpPr/>
          <p:nvPr/>
        </p:nvSpPr>
        <p:spPr>
          <a:xfrm>
            <a:off x="4663440" y="3063240"/>
            <a:ext cx="4023360" cy="1280160"/>
          </a:xfrm>
          <a:prstGeom prst="roundRect">
            <a:avLst>
              <a:gd fmla="val 5714"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7"/>
          <p:cNvSpPr txBox="1"/>
          <p:nvPr/>
        </p:nvSpPr>
        <p:spPr>
          <a:xfrm>
            <a:off x="4846320" y="3063240"/>
            <a:ext cx="41148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24" name="Google Shape;324;p17"/>
          <p:cNvSpPr txBox="1"/>
          <p:nvPr/>
        </p:nvSpPr>
        <p:spPr>
          <a:xfrm>
            <a:off x="5303520" y="3063240"/>
            <a:ext cx="3200400" cy="12801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False</a:t>
            </a:r>
            <a:endParaRPr b="0" i="0" sz="2200" u="none" cap="none" strike="noStrike">
              <a:solidFill>
                <a:schemeClr val="dk1"/>
              </a:solidFill>
              <a:latin typeface="Calibri"/>
              <a:ea typeface="Calibri"/>
              <a:cs typeface="Calibri"/>
              <a:sym typeface="Calibri"/>
            </a:endParaRPr>
          </a:p>
        </p:txBody>
      </p:sp>
      <p:pic>
        <p:nvPicPr>
          <p:cNvPr descr="decorative" id="325" name="Google Shape;325;p1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30" name="Shape 330"/>
        <p:cNvGrpSpPr/>
        <p:nvPr/>
      </p:nvGrpSpPr>
      <p:grpSpPr>
        <a:xfrm>
          <a:off x="0" y="0"/>
          <a:ext cx="0" cy="0"/>
          <a:chOff x="0" y="0"/>
          <a:chExt cx="0" cy="0"/>
        </a:xfrm>
      </p:grpSpPr>
      <p:pic>
        <p:nvPicPr>
          <p:cNvPr descr="decorative" id="331" name="Google Shape;331;p1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32" name="Google Shape;332;p1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7  ·  ANSWER</a:t>
            </a:r>
            <a:endParaRPr b="0" i="0" sz="1100" u="none" cap="none" strike="noStrike">
              <a:solidFill>
                <a:schemeClr val="dk1"/>
              </a:solidFill>
              <a:latin typeface="Calibri"/>
              <a:ea typeface="Calibri"/>
              <a:cs typeface="Calibri"/>
              <a:sym typeface="Calibri"/>
            </a:endParaRPr>
          </a:p>
        </p:txBody>
      </p:sp>
      <p:sp>
        <p:nvSpPr>
          <p:cNvPr id="333" name="Google Shape;333;p1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The spiral of a nautilus shell is a perfect example of the golden ratio.</a:t>
            </a:r>
            <a:endParaRPr b="0" i="0" sz="1800" u="none" cap="none" strike="noStrike">
              <a:solidFill>
                <a:schemeClr val="dk1"/>
              </a:solidFill>
              <a:latin typeface="Calibri"/>
              <a:ea typeface="Calibri"/>
              <a:cs typeface="Calibri"/>
              <a:sym typeface="Calibri"/>
            </a:endParaRPr>
          </a:p>
        </p:txBody>
      </p:sp>
      <p:sp>
        <p:nvSpPr>
          <p:cNvPr id="334" name="Google Shape;334;p18"/>
          <p:cNvSpPr/>
          <p:nvPr/>
        </p:nvSpPr>
        <p:spPr>
          <a:xfrm>
            <a:off x="457200" y="1554480"/>
            <a:ext cx="4023360" cy="685800"/>
          </a:xfrm>
          <a:prstGeom prst="roundRect">
            <a:avLst>
              <a:gd fmla="val 10667"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18"/>
          <p:cNvSpPr txBox="1"/>
          <p:nvPr/>
        </p:nvSpPr>
        <p:spPr>
          <a:xfrm>
            <a:off x="64008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36" name="Google Shape;336;p18"/>
          <p:cNvSpPr txBox="1"/>
          <p:nvPr/>
        </p:nvSpPr>
        <p:spPr>
          <a:xfrm>
            <a:off x="1097280" y="1554480"/>
            <a:ext cx="32004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True</a:t>
            </a:r>
            <a:endParaRPr b="0" i="0" sz="1800" u="none" cap="none" strike="noStrike">
              <a:solidFill>
                <a:schemeClr val="dk1"/>
              </a:solidFill>
              <a:latin typeface="Calibri"/>
              <a:ea typeface="Calibri"/>
              <a:cs typeface="Calibri"/>
              <a:sym typeface="Calibri"/>
            </a:endParaRPr>
          </a:p>
        </p:txBody>
      </p:sp>
      <p:sp>
        <p:nvSpPr>
          <p:cNvPr id="337" name="Google Shape;337;p18"/>
          <p:cNvSpPr/>
          <p:nvPr/>
        </p:nvSpPr>
        <p:spPr>
          <a:xfrm>
            <a:off x="4663440" y="1554480"/>
            <a:ext cx="4023360" cy="685800"/>
          </a:xfrm>
          <a:prstGeom prst="roundRect">
            <a:avLst>
              <a:gd fmla="val 10667" name="adj"/>
            </a:avLst>
          </a:prstGeom>
          <a:solidFill>
            <a:srgbClr val="F6471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8"/>
          <p:cNvSpPr txBox="1"/>
          <p:nvPr/>
        </p:nvSpPr>
        <p:spPr>
          <a:xfrm>
            <a:off x="4846320" y="1554480"/>
            <a:ext cx="41148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39" name="Google Shape;339;p18"/>
          <p:cNvSpPr txBox="1"/>
          <p:nvPr/>
        </p:nvSpPr>
        <p:spPr>
          <a:xfrm>
            <a:off x="5303520" y="1554480"/>
            <a:ext cx="274320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False</a:t>
            </a:r>
            <a:endParaRPr b="0" i="0" sz="1800" u="none" cap="none" strike="noStrike">
              <a:solidFill>
                <a:schemeClr val="dk1"/>
              </a:solidFill>
              <a:latin typeface="Calibri"/>
              <a:ea typeface="Calibri"/>
              <a:cs typeface="Calibri"/>
              <a:sym typeface="Calibri"/>
            </a:endParaRPr>
          </a:p>
        </p:txBody>
      </p:sp>
      <p:sp>
        <p:nvSpPr>
          <p:cNvPr id="340" name="Google Shape;340;p18"/>
          <p:cNvSpPr txBox="1"/>
          <p:nvPr/>
        </p:nvSpPr>
        <p:spPr>
          <a:xfrm>
            <a:off x="8092440" y="1554480"/>
            <a:ext cx="411480" cy="68580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41" name="Google Shape;341;p18"/>
          <p:cNvSpPr/>
          <p:nvPr/>
        </p:nvSpPr>
        <p:spPr>
          <a:xfrm>
            <a:off x="457200" y="26060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42" name="Google Shape;342;p18"/>
          <p:cNvPicPr preferRelativeResize="0"/>
          <p:nvPr/>
        </p:nvPicPr>
        <p:blipFill rotWithShape="1">
          <a:blip r:embed="rId4">
            <a:alphaModFix/>
          </a:blip>
          <a:srcRect b="0" l="0" r="0" t="0"/>
          <a:stretch/>
        </p:blipFill>
        <p:spPr>
          <a:xfrm>
            <a:off x="685800" y="2926080"/>
            <a:ext cx="637850" cy="502920"/>
          </a:xfrm>
          <a:prstGeom prst="rect">
            <a:avLst/>
          </a:prstGeom>
          <a:noFill/>
          <a:ln>
            <a:noFill/>
          </a:ln>
        </p:spPr>
      </p:pic>
      <p:sp>
        <p:nvSpPr>
          <p:cNvPr id="343" name="Google Shape;343;p18"/>
          <p:cNvSpPr txBox="1"/>
          <p:nvPr/>
        </p:nvSpPr>
        <p:spPr>
          <a:xfrm>
            <a:off x="1508760" y="27157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Why? </a:t>
            </a:r>
            <a:r>
              <a:rPr b="0" i="0" lang="en-US" sz="1300" u="none" cap="none" strike="noStrike">
                <a:solidFill>
                  <a:srgbClr val="F2F2F2"/>
                </a:solidFill>
                <a:latin typeface="Arial"/>
                <a:ea typeface="Arial"/>
                <a:cs typeface="Arial"/>
                <a:sym typeface="Arial"/>
              </a:rPr>
              <a:t>Close, but not quite! The nautilus’s distinctive spiral shell is almost, but not exactly, an example of the golden ratio.</a:t>
            </a:r>
            <a:endParaRPr b="0" i="0" sz="1300" u="none" cap="none" strike="noStrike">
              <a:solidFill>
                <a:schemeClr val="dk1"/>
              </a:solidFill>
              <a:latin typeface="Calibri"/>
              <a:ea typeface="Calibri"/>
              <a:cs typeface="Calibri"/>
              <a:sym typeface="Calibri"/>
            </a:endParaRPr>
          </a:p>
          <a:p>
            <a:pPr indent="0" lvl="0" marL="0" marR="0" rtl="0" algn="l">
              <a:spcBef>
                <a:spcPts val="600"/>
              </a:spcBef>
              <a:spcAft>
                <a:spcPts val="0"/>
              </a:spcAft>
              <a:buClr>
                <a:srgbClr val="F2F2F2"/>
              </a:buClr>
              <a:buSzPts val="1300"/>
              <a:buFont typeface="Arial"/>
              <a:buNone/>
            </a:pPr>
            <a:r>
              <a:rPr b="1" i="0" lang="en-US" sz="1300" u="none" cap="none" strike="noStrike">
                <a:solidFill>
                  <a:srgbClr val="F2F2F2"/>
                </a:solidFill>
                <a:latin typeface="Arial"/>
                <a:ea typeface="Arial"/>
                <a:cs typeface="Arial"/>
                <a:sym typeface="Arial"/>
              </a:rPr>
              <a:t>Test it yourself: </a:t>
            </a:r>
            <a:r>
              <a:rPr b="1" lang="en-US" sz="1300" u="sng">
                <a:solidFill>
                  <a:srgbClr val="F6471E"/>
                </a:solidFill>
                <a:hlinkClick r:id="rId5">
                  <a:extLst>
                    <a:ext uri="{A12FA001-AC4F-418D-AE19-62706E023703}">
                      <ahyp:hlinkClr val="tx"/>
                    </a:ext>
                  </a:extLst>
                </a:hlinkClick>
              </a:rPr>
              <a:t>Myth or math? Is the nautilus shell’s golden ratio real?</a:t>
            </a:r>
            <a:endParaRPr b="0" i="0" sz="1300" u="none" cap="none" strike="noStrike">
              <a:solidFill>
                <a:srgbClr val="F6471E"/>
              </a:solidFill>
              <a:latin typeface="Calibri"/>
              <a:ea typeface="Calibri"/>
              <a:cs typeface="Calibri"/>
              <a:sym typeface="Calibri"/>
            </a:endParaRPr>
          </a:p>
        </p:txBody>
      </p:sp>
      <p:pic>
        <p:nvPicPr>
          <p:cNvPr descr="decorative" id="344" name="Google Shape;344;p18"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49" name="Shape 349"/>
        <p:cNvGrpSpPr/>
        <p:nvPr/>
      </p:nvGrpSpPr>
      <p:grpSpPr>
        <a:xfrm>
          <a:off x="0" y="0"/>
          <a:ext cx="0" cy="0"/>
          <a:chOff x="0" y="0"/>
          <a:chExt cx="0" cy="0"/>
        </a:xfrm>
      </p:grpSpPr>
      <p:pic>
        <p:nvPicPr>
          <p:cNvPr descr="Decorative" id="350" name="Google Shape;350;p1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51" name="Google Shape;351;p1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8 OF 15</a:t>
            </a:r>
            <a:endParaRPr b="0" i="0" sz="1100" u="none" cap="none" strike="noStrike">
              <a:solidFill>
                <a:schemeClr val="dk1"/>
              </a:solidFill>
              <a:latin typeface="Calibri"/>
              <a:ea typeface="Calibri"/>
              <a:cs typeface="Calibri"/>
              <a:sym typeface="Calibri"/>
            </a:endParaRPr>
          </a:p>
        </p:txBody>
      </p:sp>
      <p:sp>
        <p:nvSpPr>
          <p:cNvPr id="352" name="Google Shape;352;p1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Nautiluses have a sensory structure called a rhinophore. What does it help them do?</a:t>
            </a:r>
            <a:endParaRPr b="0" i="0" sz="3000" u="none" cap="none" strike="noStrike">
              <a:solidFill>
                <a:schemeClr val="dk1"/>
              </a:solidFill>
              <a:latin typeface="Calibri"/>
              <a:ea typeface="Calibri"/>
              <a:cs typeface="Calibri"/>
              <a:sym typeface="Calibri"/>
            </a:endParaRPr>
          </a:p>
        </p:txBody>
      </p:sp>
      <p:sp>
        <p:nvSpPr>
          <p:cNvPr id="353" name="Google Shape;353;p1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1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55" name="Google Shape;355;p1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See</a:t>
            </a:r>
            <a:endParaRPr b="0" i="0" sz="2200" u="none" cap="none" strike="noStrike">
              <a:solidFill>
                <a:schemeClr val="dk1"/>
              </a:solidFill>
              <a:latin typeface="Calibri"/>
              <a:ea typeface="Calibri"/>
              <a:cs typeface="Calibri"/>
              <a:sym typeface="Calibri"/>
            </a:endParaRPr>
          </a:p>
        </p:txBody>
      </p:sp>
      <p:sp>
        <p:nvSpPr>
          <p:cNvPr id="356" name="Google Shape;356;p1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1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58" name="Google Shape;358;p1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Hear</a:t>
            </a:r>
            <a:endParaRPr b="0" i="0" sz="2200" u="none" cap="none" strike="noStrike">
              <a:solidFill>
                <a:schemeClr val="dk1"/>
              </a:solidFill>
              <a:latin typeface="Calibri"/>
              <a:ea typeface="Calibri"/>
              <a:cs typeface="Calibri"/>
              <a:sym typeface="Calibri"/>
            </a:endParaRPr>
          </a:p>
        </p:txBody>
      </p:sp>
      <p:sp>
        <p:nvSpPr>
          <p:cNvPr id="359" name="Google Shape;359;p1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61" name="Google Shape;361;p1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Smell</a:t>
            </a:r>
            <a:endParaRPr b="0" i="0" sz="2200" u="none" cap="none" strike="noStrike">
              <a:solidFill>
                <a:schemeClr val="dk1"/>
              </a:solidFill>
              <a:latin typeface="Calibri"/>
              <a:ea typeface="Calibri"/>
              <a:cs typeface="Calibri"/>
              <a:sym typeface="Calibri"/>
            </a:endParaRPr>
          </a:p>
        </p:txBody>
      </p:sp>
      <p:sp>
        <p:nvSpPr>
          <p:cNvPr id="362" name="Google Shape;362;p1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1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64" name="Google Shape;364;p1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Touch</a:t>
            </a:r>
            <a:endParaRPr b="0" i="0" sz="2200" u="none" cap="none" strike="noStrike">
              <a:solidFill>
                <a:schemeClr val="dk1"/>
              </a:solidFill>
              <a:latin typeface="Calibri"/>
              <a:ea typeface="Calibri"/>
              <a:cs typeface="Calibri"/>
              <a:sym typeface="Calibri"/>
            </a:endParaRPr>
          </a:p>
        </p:txBody>
      </p:sp>
      <p:pic>
        <p:nvPicPr>
          <p:cNvPr descr="decorative" id="365" name="Google Shape;365;p1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70" name="Shape 370"/>
        <p:cNvGrpSpPr/>
        <p:nvPr/>
      </p:nvGrpSpPr>
      <p:grpSpPr>
        <a:xfrm>
          <a:off x="0" y="0"/>
          <a:ext cx="0" cy="0"/>
          <a:chOff x="0" y="0"/>
          <a:chExt cx="0" cy="0"/>
        </a:xfrm>
      </p:grpSpPr>
      <p:pic>
        <p:nvPicPr>
          <p:cNvPr descr="Decorative" id="371" name="Google Shape;371;p2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72" name="Google Shape;372;p2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8  ·  ANSWER</a:t>
            </a:r>
            <a:endParaRPr b="0" i="0" sz="1100" u="none" cap="none" strike="noStrike">
              <a:solidFill>
                <a:schemeClr val="dk1"/>
              </a:solidFill>
              <a:latin typeface="Calibri"/>
              <a:ea typeface="Calibri"/>
              <a:cs typeface="Calibri"/>
              <a:sym typeface="Calibri"/>
            </a:endParaRPr>
          </a:p>
        </p:txBody>
      </p:sp>
      <p:sp>
        <p:nvSpPr>
          <p:cNvPr id="373" name="Google Shape;373;p2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Nautiluses have a sensory structure called a rhinophore. What does it help them do?</a:t>
            </a:r>
            <a:endParaRPr b="0" i="0" sz="1800" u="none" cap="none" strike="noStrike">
              <a:solidFill>
                <a:schemeClr val="dk1"/>
              </a:solidFill>
              <a:latin typeface="Calibri"/>
              <a:ea typeface="Calibri"/>
              <a:cs typeface="Calibri"/>
              <a:sym typeface="Calibri"/>
            </a:endParaRPr>
          </a:p>
        </p:txBody>
      </p:sp>
      <p:sp>
        <p:nvSpPr>
          <p:cNvPr id="374" name="Google Shape;374;p20"/>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76" name="Google Shape;376;p20"/>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See</a:t>
            </a:r>
            <a:endParaRPr b="0" i="0" sz="1800" u="none" cap="none" strike="noStrike">
              <a:solidFill>
                <a:schemeClr val="dk1"/>
              </a:solidFill>
              <a:latin typeface="Calibri"/>
              <a:ea typeface="Calibri"/>
              <a:cs typeface="Calibri"/>
              <a:sym typeface="Calibri"/>
            </a:endParaRPr>
          </a:p>
        </p:txBody>
      </p:sp>
      <p:sp>
        <p:nvSpPr>
          <p:cNvPr id="377" name="Google Shape;377;p2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79" name="Google Shape;379;p2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Hear</a:t>
            </a:r>
            <a:endParaRPr b="0" i="0" sz="1800" u="none" cap="none" strike="noStrike">
              <a:solidFill>
                <a:schemeClr val="dk1"/>
              </a:solidFill>
              <a:latin typeface="Calibri"/>
              <a:ea typeface="Calibri"/>
              <a:cs typeface="Calibri"/>
              <a:sym typeface="Calibri"/>
            </a:endParaRPr>
          </a:p>
        </p:txBody>
      </p:sp>
      <p:sp>
        <p:nvSpPr>
          <p:cNvPr id="380" name="Google Shape;380;p20"/>
          <p:cNvSpPr/>
          <p:nvPr/>
        </p:nvSpPr>
        <p:spPr>
          <a:xfrm>
            <a:off x="457200" y="2377440"/>
            <a:ext cx="4023360" cy="640080"/>
          </a:xfrm>
          <a:prstGeom prst="roundRect">
            <a:avLst>
              <a:gd fmla="val 11429" name="adj"/>
            </a:avLst>
          </a:prstGeom>
          <a:solidFill>
            <a:srgbClr val="F0BE18"/>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82" name="Google Shape;382;p20"/>
          <p:cNvSpPr txBox="1"/>
          <p:nvPr/>
        </p:nvSpPr>
        <p:spPr>
          <a:xfrm>
            <a:off x="109728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Smell</a:t>
            </a:r>
            <a:endParaRPr b="0" i="0" sz="1800" u="none" cap="none" strike="noStrike">
              <a:solidFill>
                <a:schemeClr val="dk1"/>
              </a:solidFill>
              <a:latin typeface="Calibri"/>
              <a:ea typeface="Calibri"/>
              <a:cs typeface="Calibri"/>
              <a:sym typeface="Calibri"/>
            </a:endParaRPr>
          </a:p>
        </p:txBody>
      </p:sp>
      <p:sp>
        <p:nvSpPr>
          <p:cNvPr id="383" name="Google Shape;383;p20"/>
          <p:cNvSpPr txBox="1"/>
          <p:nvPr/>
        </p:nvSpPr>
        <p:spPr>
          <a:xfrm>
            <a:off x="388620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384" name="Google Shape;384;p20"/>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386" name="Google Shape;386;p20"/>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Touch</a:t>
            </a:r>
            <a:endParaRPr b="0" i="0" sz="1800" u="none" cap="none" strike="noStrike">
              <a:solidFill>
                <a:schemeClr val="dk1"/>
              </a:solidFill>
              <a:latin typeface="Calibri"/>
              <a:ea typeface="Calibri"/>
              <a:cs typeface="Calibri"/>
              <a:sym typeface="Calibri"/>
            </a:endParaRPr>
          </a:p>
        </p:txBody>
      </p:sp>
      <p:sp>
        <p:nvSpPr>
          <p:cNvPr id="387" name="Google Shape;387;p2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388" name="Google Shape;388;p2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389" name="Google Shape;389;p2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rhinophore is a body part that helps a nautilus sense chemicals in the water, much like smelling. Along with its tentacles, the nautilus uses it to search out food.</a:t>
            </a:r>
            <a:endParaRPr b="0" i="0" sz="1500" u="none" cap="none" strike="noStrike">
              <a:solidFill>
                <a:schemeClr val="dk1"/>
              </a:solidFill>
              <a:latin typeface="Calibri"/>
              <a:ea typeface="Calibri"/>
              <a:cs typeface="Calibri"/>
              <a:sym typeface="Calibri"/>
            </a:endParaRPr>
          </a:p>
        </p:txBody>
      </p:sp>
      <p:pic>
        <p:nvPicPr>
          <p:cNvPr descr="decorative" id="390" name="Google Shape;390;p2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395" name="Shape 395"/>
        <p:cNvGrpSpPr/>
        <p:nvPr/>
      </p:nvGrpSpPr>
      <p:grpSpPr>
        <a:xfrm>
          <a:off x="0" y="0"/>
          <a:ext cx="0" cy="0"/>
          <a:chOff x="0" y="0"/>
          <a:chExt cx="0" cy="0"/>
        </a:xfrm>
      </p:grpSpPr>
      <p:pic>
        <p:nvPicPr>
          <p:cNvPr descr="Decorative" id="396" name="Google Shape;396;p2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397" name="Google Shape;397;p2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9 OF 15</a:t>
            </a:r>
            <a:endParaRPr b="0" i="0" sz="1100" u="none" cap="none" strike="noStrike">
              <a:solidFill>
                <a:schemeClr val="dk1"/>
              </a:solidFill>
              <a:latin typeface="Calibri"/>
              <a:ea typeface="Calibri"/>
              <a:cs typeface="Calibri"/>
              <a:sym typeface="Calibri"/>
            </a:endParaRPr>
          </a:p>
        </p:txBody>
      </p:sp>
      <p:sp>
        <p:nvSpPr>
          <p:cNvPr id="398" name="Google Shape;398;p2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Which foods would a chambered nautilus use its tentacles and rhinophores to find?</a:t>
            </a:r>
            <a:endParaRPr b="0" i="0" sz="3000" u="none" cap="none" strike="noStrike">
              <a:solidFill>
                <a:schemeClr val="dk1"/>
              </a:solidFill>
              <a:latin typeface="Calibri"/>
              <a:ea typeface="Calibri"/>
              <a:cs typeface="Calibri"/>
              <a:sym typeface="Calibri"/>
            </a:endParaRPr>
          </a:p>
        </p:txBody>
      </p:sp>
      <p:sp>
        <p:nvSpPr>
          <p:cNvPr id="399" name="Google Shape;399;p21"/>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1"/>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1" name="Google Shape;401;p21"/>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Algae and seaweed</a:t>
            </a:r>
            <a:endParaRPr b="0" i="0" sz="2200" u="none" cap="none" strike="noStrike">
              <a:solidFill>
                <a:schemeClr val="dk1"/>
              </a:solidFill>
              <a:latin typeface="Calibri"/>
              <a:ea typeface="Calibri"/>
              <a:cs typeface="Calibri"/>
              <a:sym typeface="Calibri"/>
            </a:endParaRPr>
          </a:p>
        </p:txBody>
      </p:sp>
      <p:sp>
        <p:nvSpPr>
          <p:cNvPr id="402" name="Google Shape;402;p21"/>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1"/>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4" name="Google Shape;404;p21"/>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Fresh fish and crabs</a:t>
            </a:r>
            <a:endParaRPr b="0" i="0" sz="2200" u="none" cap="none" strike="noStrike">
              <a:solidFill>
                <a:schemeClr val="dk1"/>
              </a:solidFill>
              <a:latin typeface="Calibri"/>
              <a:ea typeface="Calibri"/>
              <a:cs typeface="Calibri"/>
              <a:sym typeface="Calibri"/>
            </a:endParaRPr>
          </a:p>
        </p:txBody>
      </p:sp>
      <p:sp>
        <p:nvSpPr>
          <p:cNvPr id="405" name="Google Shape;405;p21"/>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1"/>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07" name="Google Shape;407;p21"/>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Clams and oysters</a:t>
            </a:r>
            <a:endParaRPr b="0" i="0" sz="2200" u="none" cap="none" strike="noStrike">
              <a:solidFill>
                <a:schemeClr val="dk1"/>
              </a:solidFill>
              <a:latin typeface="Calibri"/>
              <a:ea typeface="Calibri"/>
              <a:cs typeface="Calibri"/>
              <a:sym typeface="Calibri"/>
            </a:endParaRPr>
          </a:p>
        </p:txBody>
      </p:sp>
      <p:sp>
        <p:nvSpPr>
          <p:cNvPr id="408" name="Google Shape;408;p21"/>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1"/>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10" name="Google Shape;410;p21"/>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Decaying animals</a:t>
            </a:r>
            <a:endParaRPr b="0" i="0" sz="2200" u="none" cap="none" strike="noStrike">
              <a:solidFill>
                <a:schemeClr val="dk1"/>
              </a:solidFill>
              <a:latin typeface="Calibri"/>
              <a:ea typeface="Calibri"/>
              <a:cs typeface="Calibri"/>
              <a:sym typeface="Calibri"/>
            </a:endParaRPr>
          </a:p>
        </p:txBody>
      </p:sp>
      <p:pic>
        <p:nvPicPr>
          <p:cNvPr descr="decorative" id="411" name="Google Shape;411;p2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16" name="Shape 416"/>
        <p:cNvGrpSpPr/>
        <p:nvPr/>
      </p:nvGrpSpPr>
      <p:grpSpPr>
        <a:xfrm>
          <a:off x="0" y="0"/>
          <a:ext cx="0" cy="0"/>
          <a:chOff x="0" y="0"/>
          <a:chExt cx="0" cy="0"/>
        </a:xfrm>
      </p:grpSpPr>
      <p:pic>
        <p:nvPicPr>
          <p:cNvPr descr="Decorative" id="417" name="Google Shape;417;p2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18" name="Google Shape;418;p2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9  ·  ANSWER</a:t>
            </a:r>
            <a:endParaRPr b="0" i="0" sz="1100" u="none" cap="none" strike="noStrike">
              <a:solidFill>
                <a:schemeClr val="dk1"/>
              </a:solidFill>
              <a:latin typeface="Calibri"/>
              <a:ea typeface="Calibri"/>
              <a:cs typeface="Calibri"/>
              <a:sym typeface="Calibri"/>
            </a:endParaRPr>
          </a:p>
        </p:txBody>
      </p:sp>
      <p:sp>
        <p:nvSpPr>
          <p:cNvPr id="419" name="Google Shape;419;p22"/>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Which foods would a chambered nautilus use its tentacles and rhinophores to find?</a:t>
            </a:r>
            <a:endParaRPr b="0" i="0" sz="1800" u="none" cap="none" strike="noStrike">
              <a:solidFill>
                <a:schemeClr val="dk1"/>
              </a:solidFill>
              <a:latin typeface="Calibri"/>
              <a:ea typeface="Calibri"/>
              <a:cs typeface="Calibri"/>
              <a:sym typeface="Calibri"/>
            </a:endParaRPr>
          </a:p>
        </p:txBody>
      </p:sp>
      <p:sp>
        <p:nvSpPr>
          <p:cNvPr id="420" name="Google Shape;420;p22"/>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2"/>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2" name="Google Shape;422;p22"/>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Algae and seaweed</a:t>
            </a:r>
            <a:endParaRPr b="0" i="0" sz="1800" u="none" cap="none" strike="noStrike">
              <a:solidFill>
                <a:schemeClr val="dk1"/>
              </a:solidFill>
              <a:latin typeface="Calibri"/>
              <a:ea typeface="Calibri"/>
              <a:cs typeface="Calibri"/>
              <a:sym typeface="Calibri"/>
            </a:endParaRPr>
          </a:p>
        </p:txBody>
      </p:sp>
      <p:sp>
        <p:nvSpPr>
          <p:cNvPr id="423" name="Google Shape;423;p22"/>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2"/>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5" name="Google Shape;425;p22"/>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Fresh fish and crabs</a:t>
            </a:r>
            <a:endParaRPr b="0" i="0" sz="1800" u="none" cap="none" strike="noStrike">
              <a:solidFill>
                <a:schemeClr val="dk1"/>
              </a:solidFill>
              <a:latin typeface="Calibri"/>
              <a:ea typeface="Calibri"/>
              <a:cs typeface="Calibri"/>
              <a:sym typeface="Calibri"/>
            </a:endParaRPr>
          </a:p>
        </p:txBody>
      </p:sp>
      <p:sp>
        <p:nvSpPr>
          <p:cNvPr id="426" name="Google Shape;426;p22"/>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2"/>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28" name="Google Shape;428;p22"/>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Clams and oysters</a:t>
            </a:r>
            <a:endParaRPr b="0" i="0" sz="1800" u="none" cap="none" strike="noStrike">
              <a:solidFill>
                <a:schemeClr val="dk1"/>
              </a:solidFill>
              <a:latin typeface="Calibri"/>
              <a:ea typeface="Calibri"/>
              <a:cs typeface="Calibri"/>
              <a:sym typeface="Calibri"/>
            </a:endParaRPr>
          </a:p>
        </p:txBody>
      </p:sp>
      <p:sp>
        <p:nvSpPr>
          <p:cNvPr id="429" name="Google Shape;429;p22"/>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2"/>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31" name="Google Shape;431;p22"/>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Decaying animals</a:t>
            </a:r>
            <a:endParaRPr b="0" i="0" sz="1800" u="none" cap="none" strike="noStrike">
              <a:solidFill>
                <a:schemeClr val="dk1"/>
              </a:solidFill>
              <a:latin typeface="Calibri"/>
              <a:ea typeface="Calibri"/>
              <a:cs typeface="Calibri"/>
              <a:sym typeface="Calibri"/>
            </a:endParaRPr>
          </a:p>
        </p:txBody>
      </p:sp>
      <p:sp>
        <p:nvSpPr>
          <p:cNvPr id="432" name="Google Shape;432;p22"/>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433" name="Google Shape;433;p22"/>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434" name="Google Shape;434;p22"/>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435" name="Google Shape;435;p22"/>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Nautiluses search out decaying food items like fish and crabs. They also eat lobster molts.</a:t>
            </a:r>
            <a:endParaRPr b="0" i="0" sz="1500" u="none" cap="none" strike="noStrike">
              <a:solidFill>
                <a:schemeClr val="dk1"/>
              </a:solidFill>
              <a:latin typeface="Calibri"/>
              <a:ea typeface="Calibri"/>
              <a:cs typeface="Calibri"/>
              <a:sym typeface="Calibri"/>
            </a:endParaRPr>
          </a:p>
        </p:txBody>
      </p:sp>
      <p:pic>
        <p:nvPicPr>
          <p:cNvPr descr="decorative" id="436" name="Google Shape;436;p2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41" name="Shape 441"/>
        <p:cNvGrpSpPr/>
        <p:nvPr/>
      </p:nvGrpSpPr>
      <p:grpSpPr>
        <a:xfrm>
          <a:off x="0" y="0"/>
          <a:ext cx="0" cy="0"/>
          <a:chOff x="0" y="0"/>
          <a:chExt cx="0" cy="0"/>
        </a:xfrm>
      </p:grpSpPr>
      <p:pic>
        <p:nvPicPr>
          <p:cNvPr descr="Decorative" id="442" name="Google Shape;442;p2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43" name="Google Shape;443;p2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10 OF 15</a:t>
            </a:r>
            <a:endParaRPr b="0" i="0" sz="1100" u="none" cap="none" strike="noStrike">
              <a:solidFill>
                <a:schemeClr val="dk1"/>
              </a:solidFill>
              <a:latin typeface="Calibri"/>
              <a:ea typeface="Calibri"/>
              <a:cs typeface="Calibri"/>
              <a:sym typeface="Calibri"/>
            </a:endParaRPr>
          </a:p>
        </p:txBody>
      </p:sp>
      <p:sp>
        <p:nvSpPr>
          <p:cNvPr id="444" name="Google Shape;444;p2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Some call the nautilus a “living fossil.” How long has the nautilus lineage existed?</a:t>
            </a:r>
            <a:endParaRPr b="0" i="0" sz="3000" u="none" cap="none" strike="noStrike">
              <a:solidFill>
                <a:schemeClr val="dk1"/>
              </a:solidFill>
              <a:latin typeface="Calibri"/>
              <a:ea typeface="Calibri"/>
              <a:cs typeface="Calibri"/>
              <a:sym typeface="Calibri"/>
            </a:endParaRPr>
          </a:p>
        </p:txBody>
      </p:sp>
      <p:sp>
        <p:nvSpPr>
          <p:cNvPr id="445" name="Google Shape;445;p2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47" name="Google Shape;447;p2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2,000 years</a:t>
            </a:r>
            <a:endParaRPr b="0" i="0" sz="2200" u="none" cap="none" strike="noStrike">
              <a:solidFill>
                <a:schemeClr val="dk1"/>
              </a:solidFill>
              <a:latin typeface="Calibri"/>
              <a:ea typeface="Calibri"/>
              <a:cs typeface="Calibri"/>
              <a:sym typeface="Calibri"/>
            </a:endParaRPr>
          </a:p>
        </p:txBody>
      </p:sp>
      <p:sp>
        <p:nvSpPr>
          <p:cNvPr id="448" name="Google Shape;448;p2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0" name="Google Shape;450;p2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100,000 years</a:t>
            </a:r>
            <a:endParaRPr b="0" i="0" sz="2200" u="none" cap="none" strike="noStrike">
              <a:solidFill>
                <a:schemeClr val="dk1"/>
              </a:solidFill>
              <a:latin typeface="Calibri"/>
              <a:ea typeface="Calibri"/>
              <a:cs typeface="Calibri"/>
              <a:sym typeface="Calibri"/>
            </a:endParaRPr>
          </a:p>
        </p:txBody>
      </p:sp>
      <p:sp>
        <p:nvSpPr>
          <p:cNvPr id="451" name="Google Shape;451;p2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3" name="Google Shape;453;p2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30 million years</a:t>
            </a:r>
            <a:endParaRPr b="0" i="0" sz="2200" u="none" cap="none" strike="noStrike">
              <a:solidFill>
                <a:schemeClr val="dk1"/>
              </a:solidFill>
              <a:latin typeface="Calibri"/>
              <a:ea typeface="Calibri"/>
              <a:cs typeface="Calibri"/>
              <a:sym typeface="Calibri"/>
            </a:endParaRPr>
          </a:p>
        </p:txBody>
      </p:sp>
      <p:sp>
        <p:nvSpPr>
          <p:cNvPr id="454" name="Google Shape;454;p2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56" name="Google Shape;456;p2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500 million years</a:t>
            </a:r>
            <a:endParaRPr b="0" i="0" sz="2200" u="none" cap="none" strike="noStrike">
              <a:solidFill>
                <a:schemeClr val="dk1"/>
              </a:solidFill>
              <a:latin typeface="Calibri"/>
              <a:ea typeface="Calibri"/>
              <a:cs typeface="Calibri"/>
              <a:sym typeface="Calibri"/>
            </a:endParaRPr>
          </a:p>
        </p:txBody>
      </p:sp>
      <p:pic>
        <p:nvPicPr>
          <p:cNvPr descr="decorative" id="457" name="Google Shape;457;p2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62" name="Shape 462"/>
        <p:cNvGrpSpPr/>
        <p:nvPr/>
      </p:nvGrpSpPr>
      <p:grpSpPr>
        <a:xfrm>
          <a:off x="0" y="0"/>
          <a:ext cx="0" cy="0"/>
          <a:chOff x="0" y="0"/>
          <a:chExt cx="0" cy="0"/>
        </a:xfrm>
      </p:grpSpPr>
      <p:pic>
        <p:nvPicPr>
          <p:cNvPr descr="Decorative" id="463" name="Google Shape;463;p2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64" name="Google Shape;464;p2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10  ·  ANSWER</a:t>
            </a:r>
            <a:endParaRPr b="0" i="0" sz="1100" u="none" cap="none" strike="noStrike">
              <a:solidFill>
                <a:schemeClr val="dk1"/>
              </a:solidFill>
              <a:latin typeface="Calibri"/>
              <a:ea typeface="Calibri"/>
              <a:cs typeface="Calibri"/>
              <a:sym typeface="Calibri"/>
            </a:endParaRPr>
          </a:p>
        </p:txBody>
      </p:sp>
      <p:sp>
        <p:nvSpPr>
          <p:cNvPr id="465" name="Google Shape;465;p24"/>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Some call the nautilus a “living fossil.” How long has the nautilus lineage existed?</a:t>
            </a:r>
            <a:endParaRPr b="0" i="0" sz="1800" u="none" cap="none" strike="noStrike">
              <a:solidFill>
                <a:schemeClr val="dk1"/>
              </a:solidFill>
              <a:latin typeface="Calibri"/>
              <a:ea typeface="Calibri"/>
              <a:cs typeface="Calibri"/>
              <a:sym typeface="Calibri"/>
            </a:endParaRPr>
          </a:p>
        </p:txBody>
      </p:sp>
      <p:sp>
        <p:nvSpPr>
          <p:cNvPr id="466" name="Google Shape;466;p2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68" name="Google Shape;468;p2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2,000 years</a:t>
            </a:r>
            <a:endParaRPr b="0" i="0" sz="1800" u="none" cap="none" strike="noStrike">
              <a:solidFill>
                <a:schemeClr val="dk1"/>
              </a:solidFill>
              <a:latin typeface="Calibri"/>
              <a:ea typeface="Calibri"/>
              <a:cs typeface="Calibri"/>
              <a:sym typeface="Calibri"/>
            </a:endParaRPr>
          </a:p>
        </p:txBody>
      </p:sp>
      <p:sp>
        <p:nvSpPr>
          <p:cNvPr id="469" name="Google Shape;469;p24"/>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1" name="Google Shape;471;p24"/>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100,000 years</a:t>
            </a:r>
            <a:endParaRPr b="0" i="0" sz="1800" u="none" cap="none" strike="noStrike">
              <a:solidFill>
                <a:schemeClr val="dk1"/>
              </a:solidFill>
              <a:latin typeface="Calibri"/>
              <a:ea typeface="Calibri"/>
              <a:cs typeface="Calibri"/>
              <a:sym typeface="Calibri"/>
            </a:endParaRPr>
          </a:p>
        </p:txBody>
      </p:sp>
      <p:sp>
        <p:nvSpPr>
          <p:cNvPr id="472" name="Google Shape;472;p2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4" name="Google Shape;474;p2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30 million years</a:t>
            </a:r>
            <a:endParaRPr b="0" i="0" sz="1800" u="none" cap="none" strike="noStrike">
              <a:solidFill>
                <a:schemeClr val="dk1"/>
              </a:solidFill>
              <a:latin typeface="Calibri"/>
              <a:ea typeface="Calibri"/>
              <a:cs typeface="Calibri"/>
              <a:sym typeface="Calibri"/>
            </a:endParaRPr>
          </a:p>
        </p:txBody>
      </p:sp>
      <p:sp>
        <p:nvSpPr>
          <p:cNvPr id="475" name="Google Shape;475;p24"/>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2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77" name="Google Shape;477;p24"/>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500 million years</a:t>
            </a:r>
            <a:endParaRPr b="0" i="0" sz="1800" u="none" cap="none" strike="noStrike">
              <a:solidFill>
                <a:schemeClr val="dk1"/>
              </a:solidFill>
              <a:latin typeface="Calibri"/>
              <a:ea typeface="Calibri"/>
              <a:cs typeface="Calibri"/>
              <a:sym typeface="Calibri"/>
            </a:endParaRPr>
          </a:p>
        </p:txBody>
      </p:sp>
      <p:sp>
        <p:nvSpPr>
          <p:cNvPr id="478" name="Google Shape;478;p24"/>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479" name="Google Shape;479;p2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480" name="Google Shape;480;p2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481" name="Google Shape;481;p2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The chambered nautilus lineage has existed with very little change to its anatomy for the last 500 million years.</a:t>
            </a:r>
            <a:endParaRPr b="0" i="0" sz="1500" u="none" cap="none" strike="noStrike">
              <a:solidFill>
                <a:schemeClr val="dk1"/>
              </a:solidFill>
              <a:latin typeface="Calibri"/>
              <a:ea typeface="Calibri"/>
              <a:cs typeface="Calibri"/>
              <a:sym typeface="Calibri"/>
            </a:endParaRPr>
          </a:p>
        </p:txBody>
      </p:sp>
      <p:pic>
        <p:nvPicPr>
          <p:cNvPr descr="decorative" id="482" name="Google Shape;482;p2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487" name="Shape 487"/>
        <p:cNvGrpSpPr/>
        <p:nvPr/>
      </p:nvGrpSpPr>
      <p:grpSpPr>
        <a:xfrm>
          <a:off x="0" y="0"/>
          <a:ext cx="0" cy="0"/>
          <a:chOff x="0" y="0"/>
          <a:chExt cx="0" cy="0"/>
        </a:xfrm>
      </p:grpSpPr>
      <p:pic>
        <p:nvPicPr>
          <p:cNvPr descr="Decorative" id="488" name="Google Shape;488;p2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489" name="Google Shape;489;p2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11 OF 15</a:t>
            </a:r>
            <a:endParaRPr b="0" i="0" sz="1100" u="none" cap="none" strike="noStrike">
              <a:solidFill>
                <a:schemeClr val="dk1"/>
              </a:solidFill>
              <a:latin typeface="Calibri"/>
              <a:ea typeface="Calibri"/>
              <a:cs typeface="Calibri"/>
              <a:sym typeface="Calibri"/>
            </a:endParaRPr>
          </a:p>
        </p:txBody>
      </p:sp>
      <p:sp>
        <p:nvSpPr>
          <p:cNvPr id="490" name="Google Shape;490;p25"/>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How long can a nautilus hold information in its long-term memory?</a:t>
            </a:r>
            <a:endParaRPr b="0" i="0" sz="3000" u="none" cap="none" strike="noStrike">
              <a:solidFill>
                <a:schemeClr val="dk1"/>
              </a:solidFill>
              <a:latin typeface="Calibri"/>
              <a:ea typeface="Calibri"/>
              <a:cs typeface="Calibri"/>
              <a:sym typeface="Calibri"/>
            </a:endParaRPr>
          </a:p>
        </p:txBody>
      </p:sp>
      <p:sp>
        <p:nvSpPr>
          <p:cNvPr id="491" name="Google Shape;491;p25"/>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25"/>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3" name="Google Shape;493;p25"/>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About 5 minutes</a:t>
            </a:r>
            <a:endParaRPr b="0" i="0" sz="2200" u="none" cap="none" strike="noStrike">
              <a:solidFill>
                <a:schemeClr val="dk1"/>
              </a:solidFill>
              <a:latin typeface="Calibri"/>
              <a:ea typeface="Calibri"/>
              <a:cs typeface="Calibri"/>
              <a:sym typeface="Calibri"/>
            </a:endParaRPr>
          </a:p>
        </p:txBody>
      </p:sp>
      <p:sp>
        <p:nvSpPr>
          <p:cNvPr id="494" name="Google Shape;494;p25"/>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5"/>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6" name="Google Shape;496;p25"/>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Almost 1 hour</a:t>
            </a:r>
            <a:endParaRPr b="0" i="0" sz="2200" u="none" cap="none" strike="noStrike">
              <a:solidFill>
                <a:schemeClr val="dk1"/>
              </a:solidFill>
              <a:latin typeface="Calibri"/>
              <a:ea typeface="Calibri"/>
              <a:cs typeface="Calibri"/>
              <a:sym typeface="Calibri"/>
            </a:endParaRPr>
          </a:p>
        </p:txBody>
      </p:sp>
      <p:sp>
        <p:nvSpPr>
          <p:cNvPr id="497" name="Google Shape;497;p25"/>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5"/>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499" name="Google Shape;499;p25"/>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Up to 24 hours</a:t>
            </a:r>
            <a:endParaRPr b="0" i="0" sz="2200" u="none" cap="none" strike="noStrike">
              <a:solidFill>
                <a:schemeClr val="dk1"/>
              </a:solidFill>
              <a:latin typeface="Calibri"/>
              <a:ea typeface="Calibri"/>
              <a:cs typeface="Calibri"/>
              <a:sym typeface="Calibri"/>
            </a:endParaRPr>
          </a:p>
        </p:txBody>
      </p:sp>
      <p:sp>
        <p:nvSpPr>
          <p:cNvPr id="500" name="Google Shape;500;p25"/>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25"/>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02" name="Google Shape;502;p25"/>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1 week</a:t>
            </a:r>
            <a:endParaRPr b="0" i="0" sz="2200" u="none" cap="none" strike="noStrike">
              <a:solidFill>
                <a:schemeClr val="dk1"/>
              </a:solidFill>
              <a:latin typeface="Calibri"/>
              <a:ea typeface="Calibri"/>
              <a:cs typeface="Calibri"/>
              <a:sym typeface="Calibri"/>
            </a:endParaRPr>
          </a:p>
        </p:txBody>
      </p:sp>
      <p:pic>
        <p:nvPicPr>
          <p:cNvPr descr="decorative" id="503" name="Google Shape;503;p25"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08" name="Shape 508"/>
        <p:cNvGrpSpPr/>
        <p:nvPr/>
      </p:nvGrpSpPr>
      <p:grpSpPr>
        <a:xfrm>
          <a:off x="0" y="0"/>
          <a:ext cx="0" cy="0"/>
          <a:chOff x="0" y="0"/>
          <a:chExt cx="0" cy="0"/>
        </a:xfrm>
      </p:grpSpPr>
      <p:pic>
        <p:nvPicPr>
          <p:cNvPr descr="Decorative" id="509" name="Google Shape;509;p26"/>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10" name="Google Shape;510;p26"/>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11  ·  ANSWER</a:t>
            </a:r>
            <a:endParaRPr b="0" i="0" sz="1100" u="none" cap="none" strike="noStrike">
              <a:solidFill>
                <a:schemeClr val="dk1"/>
              </a:solidFill>
              <a:latin typeface="Calibri"/>
              <a:ea typeface="Calibri"/>
              <a:cs typeface="Calibri"/>
              <a:sym typeface="Calibri"/>
            </a:endParaRPr>
          </a:p>
        </p:txBody>
      </p:sp>
      <p:sp>
        <p:nvSpPr>
          <p:cNvPr id="511" name="Google Shape;511;p26"/>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How long can a nautilus hold information in its long-term memory?</a:t>
            </a:r>
            <a:endParaRPr b="0" i="0" sz="1800" u="none" cap="none" strike="noStrike">
              <a:solidFill>
                <a:schemeClr val="dk1"/>
              </a:solidFill>
              <a:latin typeface="Calibri"/>
              <a:ea typeface="Calibri"/>
              <a:cs typeface="Calibri"/>
              <a:sym typeface="Calibri"/>
            </a:endParaRPr>
          </a:p>
        </p:txBody>
      </p:sp>
      <p:sp>
        <p:nvSpPr>
          <p:cNvPr id="512" name="Google Shape;512;p26"/>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6"/>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14" name="Google Shape;514;p26"/>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5 minutes</a:t>
            </a:r>
            <a:endParaRPr b="0" i="0" sz="1800" u="none" cap="none" strike="noStrike">
              <a:solidFill>
                <a:schemeClr val="dk1"/>
              </a:solidFill>
              <a:latin typeface="Calibri"/>
              <a:ea typeface="Calibri"/>
              <a:cs typeface="Calibri"/>
              <a:sym typeface="Calibri"/>
            </a:endParaRPr>
          </a:p>
        </p:txBody>
      </p:sp>
      <p:sp>
        <p:nvSpPr>
          <p:cNvPr id="515" name="Google Shape;515;p26"/>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26"/>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17" name="Google Shape;517;p26"/>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Almost 1 hour</a:t>
            </a:r>
            <a:endParaRPr b="0" i="0" sz="1800" u="none" cap="none" strike="noStrike">
              <a:solidFill>
                <a:schemeClr val="dk1"/>
              </a:solidFill>
              <a:latin typeface="Calibri"/>
              <a:ea typeface="Calibri"/>
              <a:cs typeface="Calibri"/>
              <a:sym typeface="Calibri"/>
            </a:endParaRPr>
          </a:p>
        </p:txBody>
      </p:sp>
      <p:sp>
        <p:nvSpPr>
          <p:cNvPr id="518" name="Google Shape;518;p26"/>
          <p:cNvSpPr/>
          <p:nvPr/>
        </p:nvSpPr>
        <p:spPr>
          <a:xfrm>
            <a:off x="457200" y="2377440"/>
            <a:ext cx="4023360" cy="640080"/>
          </a:xfrm>
          <a:prstGeom prst="roundRect">
            <a:avLst>
              <a:gd fmla="val 11429" name="adj"/>
            </a:avLst>
          </a:prstGeom>
          <a:solidFill>
            <a:srgbClr val="F0BE18"/>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26"/>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20" name="Google Shape;520;p26"/>
          <p:cNvSpPr txBox="1"/>
          <p:nvPr/>
        </p:nvSpPr>
        <p:spPr>
          <a:xfrm>
            <a:off x="109728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Up to 24 hours</a:t>
            </a:r>
            <a:endParaRPr b="0" i="0" sz="1800" u="none" cap="none" strike="noStrike">
              <a:solidFill>
                <a:schemeClr val="dk1"/>
              </a:solidFill>
              <a:latin typeface="Calibri"/>
              <a:ea typeface="Calibri"/>
              <a:cs typeface="Calibri"/>
              <a:sym typeface="Calibri"/>
            </a:endParaRPr>
          </a:p>
        </p:txBody>
      </p:sp>
      <p:sp>
        <p:nvSpPr>
          <p:cNvPr id="521" name="Google Shape;521;p26"/>
          <p:cNvSpPr txBox="1"/>
          <p:nvPr/>
        </p:nvSpPr>
        <p:spPr>
          <a:xfrm>
            <a:off x="388620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522" name="Google Shape;522;p26"/>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6"/>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24" name="Google Shape;524;p26"/>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 week</a:t>
            </a:r>
            <a:endParaRPr b="0" i="0" sz="1800" u="none" cap="none" strike="noStrike">
              <a:solidFill>
                <a:schemeClr val="dk1"/>
              </a:solidFill>
              <a:latin typeface="Calibri"/>
              <a:ea typeface="Calibri"/>
              <a:cs typeface="Calibri"/>
              <a:sym typeface="Calibri"/>
            </a:endParaRPr>
          </a:p>
        </p:txBody>
      </p:sp>
      <p:sp>
        <p:nvSpPr>
          <p:cNvPr id="525" name="Google Shape;525;p26"/>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526" name="Google Shape;526;p26"/>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527" name="Google Shape;527;p26"/>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300"/>
              <a:buFont typeface="Arial"/>
              <a:buNone/>
            </a:pPr>
            <a:r>
              <a:rPr b="1" i="0" lang="en-US" sz="1300" u="none" cap="none" strike="noStrike">
                <a:solidFill>
                  <a:srgbClr val="F0BE18"/>
                </a:solidFill>
                <a:latin typeface="Arial"/>
                <a:ea typeface="Arial"/>
                <a:cs typeface="Arial"/>
                <a:sym typeface="Arial"/>
              </a:rPr>
              <a:t>Why? </a:t>
            </a:r>
            <a:r>
              <a:rPr b="0" i="0" lang="en-US" sz="1300" u="none" cap="none" strike="noStrike">
                <a:solidFill>
                  <a:srgbClr val="F2F2F2"/>
                </a:solidFill>
                <a:latin typeface="Arial"/>
                <a:ea typeface="Arial"/>
                <a:cs typeface="Arial"/>
                <a:sym typeface="Arial"/>
              </a:rPr>
              <a:t>Drs. Jennifer Basil, Robyn Crook, and Gregory Barord found that nautiluses have a biphasic memory curve: short-term memory for up to an hour and long-term memory for up to 24 hours.</a:t>
            </a:r>
            <a:endParaRPr b="0" i="0" sz="1300" u="none" cap="none" strike="noStrike">
              <a:solidFill>
                <a:schemeClr val="dk1"/>
              </a:solidFill>
              <a:latin typeface="Calibri"/>
              <a:ea typeface="Calibri"/>
              <a:cs typeface="Calibri"/>
              <a:sym typeface="Calibri"/>
            </a:endParaRPr>
          </a:p>
          <a:p>
            <a:pPr indent="0" lvl="0" marL="0" marR="0" rtl="0" algn="l">
              <a:spcBef>
                <a:spcPts val="600"/>
              </a:spcBef>
              <a:spcAft>
                <a:spcPts val="0"/>
              </a:spcAft>
              <a:buClr>
                <a:srgbClr val="F2F2F2"/>
              </a:buClr>
              <a:buSzPts val="1300"/>
              <a:buFont typeface="Arial"/>
              <a:buNone/>
            </a:pPr>
            <a:r>
              <a:rPr b="1" i="0" lang="en-US" sz="1300" u="none" cap="none" strike="noStrike">
                <a:solidFill>
                  <a:srgbClr val="F2F2F2"/>
                </a:solidFill>
                <a:latin typeface="Arial"/>
                <a:ea typeface="Arial"/>
                <a:cs typeface="Arial"/>
                <a:sym typeface="Arial"/>
              </a:rPr>
              <a:t>Dig deeper: </a:t>
            </a:r>
            <a:r>
              <a:rPr b="1" lang="en-US" sz="1300" u="sng">
                <a:solidFill>
                  <a:srgbClr val="F6471E"/>
                </a:solidFill>
                <a:hlinkClick r:id="rId5">
                  <a:extLst>
                    <a:ext uri="{A12FA001-AC4F-418D-AE19-62706E023703}">
                      <ahyp:hlinkClr val="tx"/>
                    </a:ext>
                  </a:extLst>
                </a:hlinkClick>
              </a:rPr>
              <a:t>Can a living fossil learn new tricks? Meet the nautilus!</a:t>
            </a:r>
            <a:endParaRPr b="0" i="0" sz="1300" u="none" cap="none" strike="noStrike">
              <a:solidFill>
                <a:srgbClr val="F6471E"/>
              </a:solidFill>
              <a:latin typeface="Calibri"/>
              <a:ea typeface="Calibri"/>
              <a:cs typeface="Calibri"/>
              <a:sym typeface="Calibri"/>
            </a:endParaRPr>
          </a:p>
        </p:txBody>
      </p:sp>
      <p:pic>
        <p:nvPicPr>
          <p:cNvPr descr="decorative" id="528" name="Google Shape;528;p26"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33" name="Shape 533"/>
        <p:cNvGrpSpPr/>
        <p:nvPr/>
      </p:nvGrpSpPr>
      <p:grpSpPr>
        <a:xfrm>
          <a:off x="0" y="0"/>
          <a:ext cx="0" cy="0"/>
          <a:chOff x="0" y="0"/>
          <a:chExt cx="0" cy="0"/>
        </a:xfrm>
      </p:grpSpPr>
      <p:pic>
        <p:nvPicPr>
          <p:cNvPr descr="Decorative" id="534" name="Google Shape;534;p27"/>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35" name="Google Shape;535;p27"/>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12 OF 15</a:t>
            </a:r>
            <a:endParaRPr b="0" i="0" sz="1100" u="none" cap="none" strike="noStrike">
              <a:solidFill>
                <a:schemeClr val="dk1"/>
              </a:solidFill>
              <a:latin typeface="Calibri"/>
              <a:ea typeface="Calibri"/>
              <a:cs typeface="Calibri"/>
              <a:sym typeface="Calibri"/>
            </a:endParaRPr>
          </a:p>
        </p:txBody>
      </p:sp>
      <p:sp>
        <p:nvSpPr>
          <p:cNvPr id="536" name="Google Shape;536;p27"/>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Experiments show nautiluses have spatial memory. What do they use it for?</a:t>
            </a:r>
            <a:endParaRPr b="0" i="0" sz="3000" u="none" cap="none" strike="noStrike">
              <a:solidFill>
                <a:schemeClr val="dk1"/>
              </a:solidFill>
              <a:latin typeface="Calibri"/>
              <a:ea typeface="Calibri"/>
              <a:cs typeface="Calibri"/>
              <a:sym typeface="Calibri"/>
            </a:endParaRPr>
          </a:p>
        </p:txBody>
      </p:sp>
      <p:sp>
        <p:nvSpPr>
          <p:cNvPr id="537" name="Google Shape;537;p27"/>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27"/>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39" name="Google Shape;539;p27"/>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Recognizing faces</a:t>
            </a:r>
            <a:endParaRPr b="0" i="0" sz="2200" u="none" cap="none" strike="noStrike">
              <a:solidFill>
                <a:schemeClr val="dk1"/>
              </a:solidFill>
              <a:latin typeface="Calibri"/>
              <a:ea typeface="Calibri"/>
              <a:cs typeface="Calibri"/>
              <a:sym typeface="Calibri"/>
            </a:endParaRPr>
          </a:p>
        </p:txBody>
      </p:sp>
      <p:sp>
        <p:nvSpPr>
          <p:cNvPr id="540" name="Google Shape;540;p27"/>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2" name="Google Shape;542;p27"/>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Navigating familiar places</a:t>
            </a:r>
            <a:endParaRPr b="0" i="0" sz="2200" u="none" cap="none" strike="noStrike">
              <a:solidFill>
                <a:schemeClr val="dk1"/>
              </a:solidFill>
              <a:latin typeface="Calibri"/>
              <a:ea typeface="Calibri"/>
              <a:cs typeface="Calibri"/>
              <a:sym typeface="Calibri"/>
            </a:endParaRPr>
          </a:p>
        </p:txBody>
      </p:sp>
      <p:sp>
        <p:nvSpPr>
          <p:cNvPr id="543" name="Google Shape;543;p27"/>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27"/>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5" name="Google Shape;545;p27"/>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Changing shell color</a:t>
            </a:r>
            <a:endParaRPr b="0" i="0" sz="2200" u="none" cap="none" strike="noStrike">
              <a:solidFill>
                <a:schemeClr val="dk1"/>
              </a:solidFill>
              <a:latin typeface="Calibri"/>
              <a:ea typeface="Calibri"/>
              <a:cs typeface="Calibri"/>
              <a:sym typeface="Calibri"/>
            </a:endParaRPr>
          </a:p>
        </p:txBody>
      </p:sp>
      <p:sp>
        <p:nvSpPr>
          <p:cNvPr id="546" name="Google Shape;546;p27"/>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27"/>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48" name="Google Shape;548;p27"/>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Remembering sounds</a:t>
            </a:r>
            <a:endParaRPr b="0" i="0" sz="2200" u="none" cap="none" strike="noStrike">
              <a:solidFill>
                <a:schemeClr val="dk1"/>
              </a:solidFill>
              <a:latin typeface="Calibri"/>
              <a:ea typeface="Calibri"/>
              <a:cs typeface="Calibri"/>
              <a:sym typeface="Calibri"/>
            </a:endParaRPr>
          </a:p>
        </p:txBody>
      </p:sp>
      <p:pic>
        <p:nvPicPr>
          <p:cNvPr descr="decorative" id="549" name="Google Shape;549;p27"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54" name="Shape 554"/>
        <p:cNvGrpSpPr/>
        <p:nvPr/>
      </p:nvGrpSpPr>
      <p:grpSpPr>
        <a:xfrm>
          <a:off x="0" y="0"/>
          <a:ext cx="0" cy="0"/>
          <a:chOff x="0" y="0"/>
          <a:chExt cx="0" cy="0"/>
        </a:xfrm>
      </p:grpSpPr>
      <p:pic>
        <p:nvPicPr>
          <p:cNvPr descr="Decorative" id="555" name="Google Shape;555;p28"/>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56" name="Google Shape;556;p28"/>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12  ·  ANSWER</a:t>
            </a:r>
            <a:endParaRPr b="0" i="0" sz="1100" u="none" cap="none" strike="noStrike">
              <a:solidFill>
                <a:schemeClr val="dk1"/>
              </a:solidFill>
              <a:latin typeface="Calibri"/>
              <a:ea typeface="Calibri"/>
              <a:cs typeface="Calibri"/>
              <a:sym typeface="Calibri"/>
            </a:endParaRPr>
          </a:p>
        </p:txBody>
      </p:sp>
      <p:sp>
        <p:nvSpPr>
          <p:cNvPr id="557" name="Google Shape;557;p28"/>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Experiments show nautiluses have spatial memory. What do they use it for?</a:t>
            </a:r>
            <a:endParaRPr b="0" i="0" sz="1800" u="none" cap="none" strike="noStrike">
              <a:solidFill>
                <a:schemeClr val="dk1"/>
              </a:solidFill>
              <a:latin typeface="Calibri"/>
              <a:ea typeface="Calibri"/>
              <a:cs typeface="Calibri"/>
              <a:sym typeface="Calibri"/>
            </a:endParaRPr>
          </a:p>
        </p:txBody>
      </p:sp>
      <p:sp>
        <p:nvSpPr>
          <p:cNvPr id="558" name="Google Shape;558;p28"/>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8"/>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0" name="Google Shape;560;p28"/>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Recognizing faces</a:t>
            </a:r>
            <a:endParaRPr b="0" i="0" sz="1800" u="none" cap="none" strike="noStrike">
              <a:solidFill>
                <a:schemeClr val="dk1"/>
              </a:solidFill>
              <a:latin typeface="Calibri"/>
              <a:ea typeface="Calibri"/>
              <a:cs typeface="Calibri"/>
              <a:sym typeface="Calibri"/>
            </a:endParaRPr>
          </a:p>
        </p:txBody>
      </p:sp>
      <p:sp>
        <p:nvSpPr>
          <p:cNvPr id="561" name="Google Shape;561;p28"/>
          <p:cNvSpPr/>
          <p:nvPr/>
        </p:nvSpPr>
        <p:spPr>
          <a:xfrm>
            <a:off x="4663440" y="1554480"/>
            <a:ext cx="4023360" cy="640080"/>
          </a:xfrm>
          <a:prstGeom prst="roundRect">
            <a:avLst>
              <a:gd fmla="val 11429" name="adj"/>
            </a:avLst>
          </a:prstGeom>
          <a:solidFill>
            <a:srgbClr val="24A3A5"/>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28"/>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3" name="Google Shape;563;p28"/>
          <p:cNvSpPr txBox="1"/>
          <p:nvPr/>
        </p:nvSpPr>
        <p:spPr>
          <a:xfrm>
            <a:off x="5303520" y="155448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800"/>
              <a:buFont typeface="Arial"/>
              <a:buNone/>
            </a:pPr>
            <a:r>
              <a:rPr b="1" i="0" lang="en-US" sz="1800" u="none" cap="none" strike="noStrike">
                <a:solidFill>
                  <a:srgbClr val="FFFFFF"/>
                </a:solidFill>
                <a:latin typeface="Arial"/>
                <a:ea typeface="Arial"/>
                <a:cs typeface="Arial"/>
                <a:sym typeface="Arial"/>
              </a:rPr>
              <a:t>Navigating familiar places</a:t>
            </a:r>
            <a:endParaRPr b="0" i="0" sz="1800" u="none" cap="none" strike="noStrike">
              <a:solidFill>
                <a:schemeClr val="dk1"/>
              </a:solidFill>
              <a:latin typeface="Calibri"/>
              <a:ea typeface="Calibri"/>
              <a:cs typeface="Calibri"/>
              <a:sym typeface="Calibri"/>
            </a:endParaRPr>
          </a:p>
        </p:txBody>
      </p:sp>
      <p:sp>
        <p:nvSpPr>
          <p:cNvPr id="564" name="Google Shape;564;p28"/>
          <p:cNvSpPr txBox="1"/>
          <p:nvPr/>
        </p:nvSpPr>
        <p:spPr>
          <a:xfrm>
            <a:off x="8092440" y="155448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FFFFFF"/>
              </a:buClr>
              <a:buSzPts val="2400"/>
              <a:buFont typeface="Arial"/>
              <a:buNone/>
            </a:pPr>
            <a:r>
              <a:rPr b="1" i="0" lang="en-US" sz="2400" u="none" cap="none" strike="noStrike">
                <a:solidFill>
                  <a:srgbClr val="FFFFFF"/>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565" name="Google Shape;565;p28"/>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8"/>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67" name="Google Shape;567;p28"/>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Changing shell color</a:t>
            </a:r>
            <a:endParaRPr b="0" i="0" sz="1800" u="none" cap="none" strike="noStrike">
              <a:solidFill>
                <a:schemeClr val="dk1"/>
              </a:solidFill>
              <a:latin typeface="Calibri"/>
              <a:ea typeface="Calibri"/>
              <a:cs typeface="Calibri"/>
              <a:sym typeface="Calibri"/>
            </a:endParaRPr>
          </a:p>
        </p:txBody>
      </p:sp>
      <p:sp>
        <p:nvSpPr>
          <p:cNvPr id="568" name="Google Shape;568;p28"/>
          <p:cNvSpPr/>
          <p:nvPr/>
        </p:nvSpPr>
        <p:spPr>
          <a:xfrm>
            <a:off x="4663440" y="2377440"/>
            <a:ext cx="4023360" cy="640080"/>
          </a:xfrm>
          <a:prstGeom prst="roundRect">
            <a:avLst>
              <a:gd fmla="val 11429" name="adj"/>
            </a:avLst>
          </a:prstGeom>
          <a:solidFill>
            <a:srgbClr val="B0BE2E">
              <a:alpha val="25098"/>
            </a:srgbClr>
          </a:solidFill>
          <a:ln cap="flat" cmpd="sng" w="9525">
            <a:solidFill>
              <a:srgbClr val="B0BE2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28"/>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70" name="Google Shape;570;p28"/>
          <p:cNvSpPr txBox="1"/>
          <p:nvPr/>
        </p:nvSpPr>
        <p:spPr>
          <a:xfrm>
            <a:off x="530352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Remembering sounds</a:t>
            </a:r>
            <a:endParaRPr b="0" i="0" sz="1800" u="none" cap="none" strike="noStrike">
              <a:solidFill>
                <a:schemeClr val="dk1"/>
              </a:solidFill>
              <a:latin typeface="Calibri"/>
              <a:ea typeface="Calibri"/>
              <a:cs typeface="Calibri"/>
              <a:sym typeface="Calibri"/>
            </a:endParaRPr>
          </a:p>
        </p:txBody>
      </p:sp>
      <p:sp>
        <p:nvSpPr>
          <p:cNvPr id="571" name="Google Shape;571;p28"/>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572" name="Google Shape;572;p28"/>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573" name="Google Shape;573;p28"/>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Spatial memory means remembering where things are and how to move through a place. Nautiluses use it to navigate familiar areas more efficiently, including mazes they have been through before.</a:t>
            </a:r>
            <a:endParaRPr b="0" i="0" sz="1500" u="none" cap="none" strike="noStrike">
              <a:solidFill>
                <a:schemeClr val="dk1"/>
              </a:solidFill>
              <a:latin typeface="Calibri"/>
              <a:ea typeface="Calibri"/>
              <a:cs typeface="Calibri"/>
              <a:sym typeface="Calibri"/>
            </a:endParaRPr>
          </a:p>
        </p:txBody>
      </p:sp>
      <p:pic>
        <p:nvPicPr>
          <p:cNvPr descr="decorative" id="574" name="Google Shape;574;p28"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579" name="Shape 579"/>
        <p:cNvGrpSpPr/>
        <p:nvPr/>
      </p:nvGrpSpPr>
      <p:grpSpPr>
        <a:xfrm>
          <a:off x="0" y="0"/>
          <a:ext cx="0" cy="0"/>
          <a:chOff x="0" y="0"/>
          <a:chExt cx="0" cy="0"/>
        </a:xfrm>
      </p:grpSpPr>
      <p:pic>
        <p:nvPicPr>
          <p:cNvPr descr="Decorative" id="580" name="Google Shape;580;p29"/>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581" name="Google Shape;581;p29"/>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13 OF 15</a:t>
            </a:r>
            <a:endParaRPr b="0" i="0" sz="1100" u="none" cap="none" strike="noStrike">
              <a:solidFill>
                <a:schemeClr val="dk1"/>
              </a:solidFill>
              <a:latin typeface="Calibri"/>
              <a:ea typeface="Calibri"/>
              <a:cs typeface="Calibri"/>
              <a:sym typeface="Calibri"/>
            </a:endParaRPr>
          </a:p>
        </p:txBody>
      </p:sp>
      <p:sp>
        <p:nvSpPr>
          <p:cNvPr id="582" name="Google Shape;582;p29"/>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Scientists can’t tell a grown nautilus’s exact age, but some believe nautiluses can live up to how long?</a:t>
            </a:r>
            <a:endParaRPr b="0" i="0" sz="3000" u="none" cap="none" strike="noStrike">
              <a:solidFill>
                <a:schemeClr val="dk1"/>
              </a:solidFill>
              <a:latin typeface="Calibri"/>
              <a:ea typeface="Calibri"/>
              <a:cs typeface="Calibri"/>
              <a:sym typeface="Calibri"/>
            </a:endParaRPr>
          </a:p>
        </p:txBody>
      </p:sp>
      <p:sp>
        <p:nvSpPr>
          <p:cNvPr id="583" name="Google Shape;583;p29"/>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29"/>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85" name="Google Shape;585;p29"/>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Less than 1 year</a:t>
            </a:r>
            <a:endParaRPr b="0" i="0" sz="2200" u="none" cap="none" strike="noStrike">
              <a:solidFill>
                <a:schemeClr val="dk1"/>
              </a:solidFill>
              <a:latin typeface="Calibri"/>
              <a:ea typeface="Calibri"/>
              <a:cs typeface="Calibri"/>
              <a:sym typeface="Calibri"/>
            </a:endParaRPr>
          </a:p>
        </p:txBody>
      </p:sp>
      <p:sp>
        <p:nvSpPr>
          <p:cNvPr id="586" name="Google Shape;586;p29"/>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29"/>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88" name="Google Shape;588;p29"/>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Up to 5 years</a:t>
            </a:r>
            <a:endParaRPr b="0" i="0" sz="2200" u="none" cap="none" strike="noStrike">
              <a:solidFill>
                <a:schemeClr val="dk1"/>
              </a:solidFill>
              <a:latin typeface="Calibri"/>
              <a:ea typeface="Calibri"/>
              <a:cs typeface="Calibri"/>
              <a:sym typeface="Calibri"/>
            </a:endParaRPr>
          </a:p>
        </p:txBody>
      </p:sp>
      <p:sp>
        <p:nvSpPr>
          <p:cNvPr id="589" name="Google Shape;589;p29"/>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29"/>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91" name="Google Shape;591;p29"/>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About 10 years</a:t>
            </a:r>
            <a:endParaRPr b="0" i="0" sz="2200" u="none" cap="none" strike="noStrike">
              <a:solidFill>
                <a:schemeClr val="dk1"/>
              </a:solidFill>
              <a:latin typeface="Calibri"/>
              <a:ea typeface="Calibri"/>
              <a:cs typeface="Calibri"/>
              <a:sym typeface="Calibri"/>
            </a:endParaRPr>
          </a:p>
        </p:txBody>
      </p:sp>
      <p:sp>
        <p:nvSpPr>
          <p:cNvPr id="592" name="Google Shape;592;p29"/>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594" name="Google Shape;594;p29"/>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50 years or more</a:t>
            </a:r>
            <a:endParaRPr b="0" i="0" sz="2200" u="none" cap="none" strike="noStrike">
              <a:solidFill>
                <a:schemeClr val="dk1"/>
              </a:solidFill>
              <a:latin typeface="Calibri"/>
              <a:ea typeface="Calibri"/>
              <a:cs typeface="Calibri"/>
              <a:sym typeface="Calibri"/>
            </a:endParaRPr>
          </a:p>
        </p:txBody>
      </p:sp>
      <p:pic>
        <p:nvPicPr>
          <p:cNvPr descr="decorative" id="595" name="Google Shape;595;p29"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00" name="Shape 600"/>
        <p:cNvGrpSpPr/>
        <p:nvPr/>
      </p:nvGrpSpPr>
      <p:grpSpPr>
        <a:xfrm>
          <a:off x="0" y="0"/>
          <a:ext cx="0" cy="0"/>
          <a:chOff x="0" y="0"/>
          <a:chExt cx="0" cy="0"/>
        </a:xfrm>
      </p:grpSpPr>
      <p:pic>
        <p:nvPicPr>
          <p:cNvPr descr="Decorative" id="601" name="Google Shape;601;p30"/>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02" name="Google Shape;602;p30"/>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13  ·  ANSWER</a:t>
            </a:r>
            <a:endParaRPr b="0" i="0" sz="1100" u="none" cap="none" strike="noStrike">
              <a:solidFill>
                <a:schemeClr val="dk1"/>
              </a:solidFill>
              <a:latin typeface="Calibri"/>
              <a:ea typeface="Calibri"/>
              <a:cs typeface="Calibri"/>
              <a:sym typeface="Calibri"/>
            </a:endParaRPr>
          </a:p>
        </p:txBody>
      </p:sp>
      <p:sp>
        <p:nvSpPr>
          <p:cNvPr id="603" name="Google Shape;603;p30"/>
          <p:cNvSpPr txBox="1"/>
          <p:nvPr/>
        </p:nvSpPr>
        <p:spPr>
          <a:xfrm>
            <a:off x="457200" y="640075"/>
            <a:ext cx="7211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Scientists can’t tell a grown nautilus’s exact age, but some believe nautiluses can live up to how long?</a:t>
            </a:r>
            <a:endParaRPr b="0" i="0" sz="1800" u="none" cap="none" strike="noStrike">
              <a:solidFill>
                <a:schemeClr val="dk1"/>
              </a:solidFill>
              <a:latin typeface="Calibri"/>
              <a:ea typeface="Calibri"/>
              <a:cs typeface="Calibri"/>
              <a:sym typeface="Calibri"/>
            </a:endParaRPr>
          </a:p>
        </p:txBody>
      </p:sp>
      <p:sp>
        <p:nvSpPr>
          <p:cNvPr id="604" name="Google Shape;604;p30"/>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0"/>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6" name="Google Shape;606;p30"/>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Less than 1 year</a:t>
            </a:r>
            <a:endParaRPr b="0" i="0" sz="1800" u="none" cap="none" strike="noStrike">
              <a:solidFill>
                <a:schemeClr val="dk1"/>
              </a:solidFill>
              <a:latin typeface="Calibri"/>
              <a:ea typeface="Calibri"/>
              <a:cs typeface="Calibri"/>
              <a:sym typeface="Calibri"/>
            </a:endParaRPr>
          </a:p>
        </p:txBody>
      </p:sp>
      <p:sp>
        <p:nvSpPr>
          <p:cNvPr id="607" name="Google Shape;607;p30"/>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0"/>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09" name="Google Shape;609;p30"/>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Up to 5 years</a:t>
            </a:r>
            <a:endParaRPr b="0" i="0" sz="1800" u="none" cap="none" strike="noStrike">
              <a:solidFill>
                <a:schemeClr val="dk1"/>
              </a:solidFill>
              <a:latin typeface="Calibri"/>
              <a:ea typeface="Calibri"/>
              <a:cs typeface="Calibri"/>
              <a:sym typeface="Calibri"/>
            </a:endParaRPr>
          </a:p>
        </p:txBody>
      </p:sp>
      <p:sp>
        <p:nvSpPr>
          <p:cNvPr id="610" name="Google Shape;610;p30"/>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0"/>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12" name="Google Shape;612;p30"/>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About 10 years</a:t>
            </a:r>
            <a:endParaRPr b="0" i="0" sz="1800" u="none" cap="none" strike="noStrike">
              <a:solidFill>
                <a:schemeClr val="dk1"/>
              </a:solidFill>
              <a:latin typeface="Calibri"/>
              <a:ea typeface="Calibri"/>
              <a:cs typeface="Calibri"/>
              <a:sym typeface="Calibri"/>
            </a:endParaRPr>
          </a:p>
        </p:txBody>
      </p:sp>
      <p:sp>
        <p:nvSpPr>
          <p:cNvPr id="613" name="Google Shape;613;p30"/>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0"/>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15" name="Google Shape;615;p30"/>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50 years or more</a:t>
            </a:r>
            <a:endParaRPr b="0" i="0" sz="1800" u="none" cap="none" strike="noStrike">
              <a:solidFill>
                <a:schemeClr val="dk1"/>
              </a:solidFill>
              <a:latin typeface="Calibri"/>
              <a:ea typeface="Calibri"/>
              <a:cs typeface="Calibri"/>
              <a:sym typeface="Calibri"/>
            </a:endParaRPr>
          </a:p>
        </p:txBody>
      </p:sp>
      <p:sp>
        <p:nvSpPr>
          <p:cNvPr id="616" name="Google Shape;616;p30"/>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617" name="Google Shape;617;p30"/>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618" name="Google Shape;618;p30"/>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619" name="Google Shape;619;p30"/>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A nautilus can generally live more than 20 years, and some scientists believe it may live up to and beyond 50 years. Its lifecycle is much longer and slower than other cephalopods’.</a:t>
            </a:r>
            <a:endParaRPr b="0" i="0" sz="1500" u="none" cap="none" strike="noStrike">
              <a:solidFill>
                <a:schemeClr val="dk1"/>
              </a:solidFill>
              <a:latin typeface="Calibri"/>
              <a:ea typeface="Calibri"/>
              <a:cs typeface="Calibri"/>
              <a:sym typeface="Calibri"/>
            </a:endParaRPr>
          </a:p>
        </p:txBody>
      </p:sp>
      <p:pic>
        <p:nvPicPr>
          <p:cNvPr descr="decorative" id="620" name="Google Shape;620;p30"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25" name="Shape 625"/>
        <p:cNvGrpSpPr/>
        <p:nvPr/>
      </p:nvGrpSpPr>
      <p:grpSpPr>
        <a:xfrm>
          <a:off x="0" y="0"/>
          <a:ext cx="0" cy="0"/>
          <a:chOff x="0" y="0"/>
          <a:chExt cx="0" cy="0"/>
        </a:xfrm>
      </p:grpSpPr>
      <p:pic>
        <p:nvPicPr>
          <p:cNvPr descr="Decorative" id="626" name="Google Shape;626;p31"/>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27" name="Google Shape;627;p31"/>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14 OF 15</a:t>
            </a:r>
            <a:endParaRPr b="0" i="0" sz="1100" u="none" cap="none" strike="noStrike">
              <a:solidFill>
                <a:schemeClr val="dk1"/>
              </a:solidFill>
              <a:latin typeface="Calibri"/>
              <a:ea typeface="Calibri"/>
              <a:cs typeface="Calibri"/>
              <a:sym typeface="Calibri"/>
            </a:endParaRPr>
          </a:p>
        </p:txBody>
      </p:sp>
      <p:sp>
        <p:nvSpPr>
          <p:cNvPr id="628" name="Google Shape;628;p31"/>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What is the main reason the chambered nautilus is threatened in many ocean regions?</a:t>
            </a:r>
            <a:endParaRPr b="0" i="0" sz="3000" u="none" cap="none" strike="noStrike">
              <a:solidFill>
                <a:schemeClr val="dk1"/>
              </a:solidFill>
              <a:latin typeface="Calibri"/>
              <a:ea typeface="Calibri"/>
              <a:cs typeface="Calibri"/>
              <a:sym typeface="Calibri"/>
            </a:endParaRPr>
          </a:p>
        </p:txBody>
      </p:sp>
      <p:sp>
        <p:nvSpPr>
          <p:cNvPr id="629" name="Google Shape;629;p31"/>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1"/>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1" name="Google Shape;631;p31"/>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Warming waters</a:t>
            </a:r>
            <a:endParaRPr b="0" i="0" sz="2200" u="none" cap="none" strike="noStrike">
              <a:solidFill>
                <a:schemeClr val="dk1"/>
              </a:solidFill>
              <a:latin typeface="Calibri"/>
              <a:ea typeface="Calibri"/>
              <a:cs typeface="Calibri"/>
              <a:sym typeface="Calibri"/>
            </a:endParaRPr>
          </a:p>
        </p:txBody>
      </p:sp>
      <p:sp>
        <p:nvSpPr>
          <p:cNvPr id="632" name="Google Shape;632;p31"/>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1"/>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4" name="Google Shape;634;p31"/>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Loud boat noise</a:t>
            </a:r>
            <a:endParaRPr b="0" i="0" sz="2200" u="none" cap="none" strike="noStrike">
              <a:solidFill>
                <a:schemeClr val="dk1"/>
              </a:solidFill>
              <a:latin typeface="Calibri"/>
              <a:ea typeface="Calibri"/>
              <a:cs typeface="Calibri"/>
              <a:sym typeface="Calibri"/>
            </a:endParaRPr>
          </a:p>
        </p:txBody>
      </p:sp>
      <p:sp>
        <p:nvSpPr>
          <p:cNvPr id="635" name="Google Shape;635;p31"/>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1"/>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37" name="Google Shape;637;p31"/>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Too little food</a:t>
            </a:r>
            <a:endParaRPr b="0" i="0" sz="2200" u="none" cap="none" strike="noStrike">
              <a:solidFill>
                <a:schemeClr val="dk1"/>
              </a:solidFill>
              <a:latin typeface="Calibri"/>
              <a:ea typeface="Calibri"/>
              <a:cs typeface="Calibri"/>
              <a:sym typeface="Calibri"/>
            </a:endParaRPr>
          </a:p>
        </p:txBody>
      </p:sp>
      <p:sp>
        <p:nvSpPr>
          <p:cNvPr id="638" name="Google Shape;638;p31"/>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1"/>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40" name="Google Shape;640;p31"/>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Overfishing</a:t>
            </a:r>
            <a:endParaRPr b="0" i="0" sz="2200" u="none" cap="none" strike="noStrike">
              <a:solidFill>
                <a:schemeClr val="dk1"/>
              </a:solidFill>
              <a:latin typeface="Calibri"/>
              <a:ea typeface="Calibri"/>
              <a:cs typeface="Calibri"/>
              <a:sym typeface="Calibri"/>
            </a:endParaRPr>
          </a:p>
        </p:txBody>
      </p:sp>
      <p:pic>
        <p:nvPicPr>
          <p:cNvPr descr="decorative" id="641" name="Google Shape;641;p31"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46" name="Shape 646"/>
        <p:cNvGrpSpPr/>
        <p:nvPr/>
      </p:nvGrpSpPr>
      <p:grpSpPr>
        <a:xfrm>
          <a:off x="0" y="0"/>
          <a:ext cx="0" cy="0"/>
          <a:chOff x="0" y="0"/>
          <a:chExt cx="0" cy="0"/>
        </a:xfrm>
      </p:grpSpPr>
      <p:pic>
        <p:nvPicPr>
          <p:cNvPr descr="Decorative" id="647" name="Google Shape;647;p32"/>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48" name="Google Shape;648;p32"/>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14  ·  ANSWER</a:t>
            </a:r>
            <a:endParaRPr b="0" i="0" sz="1100" u="none" cap="none" strike="noStrike">
              <a:solidFill>
                <a:schemeClr val="dk1"/>
              </a:solidFill>
              <a:latin typeface="Calibri"/>
              <a:ea typeface="Calibri"/>
              <a:cs typeface="Calibri"/>
              <a:sym typeface="Calibri"/>
            </a:endParaRPr>
          </a:p>
        </p:txBody>
      </p:sp>
      <p:sp>
        <p:nvSpPr>
          <p:cNvPr id="649" name="Google Shape;649;p32"/>
          <p:cNvSpPr txBox="1"/>
          <p:nvPr/>
        </p:nvSpPr>
        <p:spPr>
          <a:xfrm>
            <a:off x="457200" y="640075"/>
            <a:ext cx="7148400" cy="731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What is the main reason the chambered nautilus is threatened in many ocean regions?</a:t>
            </a:r>
            <a:endParaRPr b="0" i="0" sz="1800" u="none" cap="none" strike="noStrike">
              <a:solidFill>
                <a:schemeClr val="dk1"/>
              </a:solidFill>
              <a:latin typeface="Calibri"/>
              <a:ea typeface="Calibri"/>
              <a:cs typeface="Calibri"/>
              <a:sym typeface="Calibri"/>
            </a:endParaRPr>
          </a:p>
        </p:txBody>
      </p:sp>
      <p:sp>
        <p:nvSpPr>
          <p:cNvPr id="650" name="Google Shape;650;p32"/>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2"/>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2" name="Google Shape;652;p32"/>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Warming waters</a:t>
            </a:r>
            <a:endParaRPr b="0" i="0" sz="1800" u="none" cap="none" strike="noStrike">
              <a:solidFill>
                <a:schemeClr val="dk1"/>
              </a:solidFill>
              <a:latin typeface="Calibri"/>
              <a:ea typeface="Calibri"/>
              <a:cs typeface="Calibri"/>
              <a:sym typeface="Calibri"/>
            </a:endParaRPr>
          </a:p>
        </p:txBody>
      </p:sp>
      <p:sp>
        <p:nvSpPr>
          <p:cNvPr id="653" name="Google Shape;653;p32"/>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2"/>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5" name="Google Shape;655;p32"/>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Loud boat noise</a:t>
            </a:r>
            <a:endParaRPr b="0" i="0" sz="1800" u="none" cap="none" strike="noStrike">
              <a:solidFill>
                <a:schemeClr val="dk1"/>
              </a:solidFill>
              <a:latin typeface="Calibri"/>
              <a:ea typeface="Calibri"/>
              <a:cs typeface="Calibri"/>
              <a:sym typeface="Calibri"/>
            </a:endParaRPr>
          </a:p>
        </p:txBody>
      </p:sp>
      <p:sp>
        <p:nvSpPr>
          <p:cNvPr id="656" name="Google Shape;656;p32"/>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2"/>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58" name="Google Shape;658;p32"/>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Too little food</a:t>
            </a:r>
            <a:endParaRPr b="0" i="0" sz="1800" u="none" cap="none" strike="noStrike">
              <a:solidFill>
                <a:schemeClr val="dk1"/>
              </a:solidFill>
              <a:latin typeface="Calibri"/>
              <a:ea typeface="Calibri"/>
              <a:cs typeface="Calibri"/>
              <a:sym typeface="Calibri"/>
            </a:endParaRPr>
          </a:p>
        </p:txBody>
      </p:sp>
      <p:sp>
        <p:nvSpPr>
          <p:cNvPr id="659" name="Google Shape;659;p32"/>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2"/>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61" name="Google Shape;661;p32"/>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Overfishing</a:t>
            </a:r>
            <a:endParaRPr b="0" i="0" sz="1800" u="none" cap="none" strike="noStrike">
              <a:solidFill>
                <a:schemeClr val="dk1"/>
              </a:solidFill>
              <a:latin typeface="Calibri"/>
              <a:ea typeface="Calibri"/>
              <a:cs typeface="Calibri"/>
              <a:sym typeface="Calibri"/>
            </a:endParaRPr>
          </a:p>
        </p:txBody>
      </p:sp>
      <p:sp>
        <p:nvSpPr>
          <p:cNvPr id="662" name="Google Shape;662;p32"/>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663" name="Google Shape;663;p32"/>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664" name="Google Shape;664;p32"/>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665" name="Google Shape;665;p32"/>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Overfishing means catching animals faster than their populations can replace them. Nautilus shells are sold for décor and furniture inlays, and despite CITES protection since 2017, over 10,000 were openly used in traded goods in 2024.</a:t>
            </a:r>
            <a:endParaRPr b="0" i="0" sz="1500" u="none" cap="none" strike="noStrike">
              <a:solidFill>
                <a:schemeClr val="dk1"/>
              </a:solidFill>
              <a:latin typeface="Calibri"/>
              <a:ea typeface="Calibri"/>
              <a:cs typeface="Calibri"/>
              <a:sym typeface="Calibri"/>
            </a:endParaRPr>
          </a:p>
        </p:txBody>
      </p:sp>
      <p:pic>
        <p:nvPicPr>
          <p:cNvPr descr="decorative" id="666" name="Google Shape;666;p32"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71" name="Shape 671"/>
        <p:cNvGrpSpPr/>
        <p:nvPr/>
      </p:nvGrpSpPr>
      <p:grpSpPr>
        <a:xfrm>
          <a:off x="0" y="0"/>
          <a:ext cx="0" cy="0"/>
          <a:chOff x="0" y="0"/>
          <a:chExt cx="0" cy="0"/>
        </a:xfrm>
      </p:grpSpPr>
      <p:pic>
        <p:nvPicPr>
          <p:cNvPr descr="Decorative" id="672" name="Google Shape;672;p33"/>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73" name="Google Shape;673;p33"/>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15 OF 15</a:t>
            </a:r>
            <a:endParaRPr b="0" i="0" sz="1100" u="none" cap="none" strike="noStrike">
              <a:solidFill>
                <a:schemeClr val="dk1"/>
              </a:solidFill>
              <a:latin typeface="Calibri"/>
              <a:ea typeface="Calibri"/>
              <a:cs typeface="Calibri"/>
              <a:sym typeface="Calibri"/>
            </a:endParaRPr>
          </a:p>
        </p:txBody>
      </p:sp>
      <p:sp>
        <p:nvSpPr>
          <p:cNvPr id="674" name="Google Shape;674;p33"/>
          <p:cNvSpPr txBox="1"/>
          <p:nvPr/>
        </p:nvSpPr>
        <p:spPr>
          <a:xfrm>
            <a:off x="457200" y="685800"/>
            <a:ext cx="8229600" cy="1737360"/>
          </a:xfrm>
          <a:prstGeom prst="rect">
            <a:avLst/>
          </a:prstGeom>
          <a:noFill/>
          <a:ln>
            <a:noFill/>
          </a:ln>
        </p:spPr>
        <p:txBody>
          <a:bodyPr anchorCtr="0" anchor="ctr" bIns="0" lIns="0" spcFirstLastPara="1" rIns="0" wrap="square" tIns="0">
            <a:normAutofit/>
          </a:bodyPr>
          <a:lstStyle/>
          <a:p>
            <a:pPr indent="0" lvl="0" marL="0" marR="0" rtl="0" algn="ctr">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Why is slow reproduction such a serious problem when nautilus populations are overfished?</a:t>
            </a:r>
            <a:endParaRPr b="0" i="0" sz="3000" u="none" cap="none" strike="noStrike">
              <a:solidFill>
                <a:schemeClr val="dk1"/>
              </a:solidFill>
              <a:latin typeface="Calibri"/>
              <a:ea typeface="Calibri"/>
              <a:cs typeface="Calibri"/>
              <a:sym typeface="Calibri"/>
            </a:endParaRPr>
          </a:p>
        </p:txBody>
      </p:sp>
      <p:sp>
        <p:nvSpPr>
          <p:cNvPr id="675" name="Google Shape;675;p33"/>
          <p:cNvSpPr/>
          <p:nvPr/>
        </p:nvSpPr>
        <p:spPr>
          <a:xfrm>
            <a:off x="457200" y="2697480"/>
            <a:ext cx="4023360" cy="914400"/>
          </a:xfrm>
          <a:prstGeom prst="roundRect">
            <a:avLst>
              <a:gd fmla="val 8000" name="adj"/>
            </a:avLst>
          </a:prstGeom>
          <a:solidFill>
            <a:srgbClr val="F6471E"/>
          </a:solidFill>
          <a:ln cap="flat" cmpd="sng" w="9525">
            <a:solidFill>
              <a:srgbClr val="F647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3"/>
          <p:cNvSpPr txBox="1"/>
          <p:nvPr/>
        </p:nvSpPr>
        <p:spPr>
          <a:xfrm>
            <a:off x="64008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77" name="Google Shape;677;p33"/>
          <p:cNvSpPr txBox="1"/>
          <p:nvPr/>
        </p:nvSpPr>
        <p:spPr>
          <a:xfrm>
            <a:off x="109728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More predators</a:t>
            </a:r>
            <a:endParaRPr b="0" i="0" sz="2200" u="none" cap="none" strike="noStrike">
              <a:solidFill>
                <a:schemeClr val="dk1"/>
              </a:solidFill>
              <a:latin typeface="Calibri"/>
              <a:ea typeface="Calibri"/>
              <a:cs typeface="Calibri"/>
              <a:sym typeface="Calibri"/>
            </a:endParaRPr>
          </a:p>
        </p:txBody>
      </p:sp>
      <p:sp>
        <p:nvSpPr>
          <p:cNvPr id="678" name="Google Shape;678;p33"/>
          <p:cNvSpPr/>
          <p:nvPr/>
        </p:nvSpPr>
        <p:spPr>
          <a:xfrm>
            <a:off x="4663440" y="2697480"/>
            <a:ext cx="4023360" cy="914400"/>
          </a:xfrm>
          <a:prstGeom prst="roundRect">
            <a:avLst>
              <a:gd fmla="val 8000" name="adj"/>
            </a:avLst>
          </a:prstGeom>
          <a:solidFill>
            <a:srgbClr val="24A3A5"/>
          </a:solidFill>
          <a:ln cap="flat" cmpd="sng" w="9525">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3"/>
          <p:cNvSpPr txBox="1"/>
          <p:nvPr/>
        </p:nvSpPr>
        <p:spPr>
          <a:xfrm>
            <a:off x="4846320" y="269748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0" name="Google Shape;680;p33"/>
          <p:cNvSpPr txBox="1"/>
          <p:nvPr/>
        </p:nvSpPr>
        <p:spPr>
          <a:xfrm>
            <a:off x="5303520" y="269748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200"/>
              <a:buFont typeface="Arial"/>
              <a:buNone/>
            </a:pPr>
            <a:r>
              <a:rPr b="1" i="0" lang="en-US" sz="2200" u="none" cap="none" strike="noStrike">
                <a:solidFill>
                  <a:srgbClr val="FFFFFF"/>
                </a:solidFill>
                <a:latin typeface="Arial"/>
                <a:ea typeface="Arial"/>
                <a:cs typeface="Arial"/>
                <a:sym typeface="Arial"/>
              </a:rPr>
              <a:t>Eggs are destroyed</a:t>
            </a:r>
            <a:endParaRPr b="0" i="0" sz="2200" u="none" cap="none" strike="noStrike">
              <a:solidFill>
                <a:schemeClr val="dk1"/>
              </a:solidFill>
              <a:latin typeface="Calibri"/>
              <a:ea typeface="Calibri"/>
              <a:cs typeface="Calibri"/>
              <a:sym typeface="Calibri"/>
            </a:endParaRPr>
          </a:p>
        </p:txBody>
      </p:sp>
      <p:sp>
        <p:nvSpPr>
          <p:cNvPr id="681" name="Google Shape;681;p33"/>
          <p:cNvSpPr/>
          <p:nvPr/>
        </p:nvSpPr>
        <p:spPr>
          <a:xfrm>
            <a:off x="457200" y="3794760"/>
            <a:ext cx="4023360" cy="914400"/>
          </a:xfrm>
          <a:prstGeom prst="roundRect">
            <a:avLst>
              <a:gd fmla="val 8000" name="adj"/>
            </a:avLst>
          </a:prstGeom>
          <a:solidFill>
            <a:srgbClr val="F0BE18"/>
          </a:solidFill>
          <a:ln cap="flat" cmpd="sng" w="9525">
            <a:solidFill>
              <a:srgbClr val="F0BE1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3"/>
          <p:cNvSpPr txBox="1"/>
          <p:nvPr/>
        </p:nvSpPr>
        <p:spPr>
          <a:xfrm>
            <a:off x="64008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3" name="Google Shape;683;p33"/>
          <p:cNvSpPr txBox="1"/>
          <p:nvPr/>
        </p:nvSpPr>
        <p:spPr>
          <a:xfrm>
            <a:off x="109728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Only live a short time</a:t>
            </a:r>
            <a:endParaRPr b="0" i="0" sz="2200" u="none" cap="none" strike="noStrike">
              <a:solidFill>
                <a:schemeClr val="dk1"/>
              </a:solidFill>
              <a:latin typeface="Calibri"/>
              <a:ea typeface="Calibri"/>
              <a:cs typeface="Calibri"/>
              <a:sym typeface="Calibri"/>
            </a:endParaRPr>
          </a:p>
        </p:txBody>
      </p:sp>
      <p:sp>
        <p:nvSpPr>
          <p:cNvPr id="684" name="Google Shape;684;p33"/>
          <p:cNvSpPr/>
          <p:nvPr/>
        </p:nvSpPr>
        <p:spPr>
          <a:xfrm>
            <a:off x="4663440" y="3794760"/>
            <a:ext cx="4023360" cy="914400"/>
          </a:xfrm>
          <a:prstGeom prst="roundRect">
            <a:avLst>
              <a:gd fmla="val 8000" name="adj"/>
            </a:avLst>
          </a:prstGeom>
          <a:solidFill>
            <a:srgbClr val="B0BE2E"/>
          </a:solidFill>
          <a:ln cap="flat" cmpd="sng" w="9525">
            <a:solidFill>
              <a:srgbClr val="B0BE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3"/>
          <p:cNvSpPr txBox="1"/>
          <p:nvPr/>
        </p:nvSpPr>
        <p:spPr>
          <a:xfrm>
            <a:off x="4846320" y="3794760"/>
            <a:ext cx="41148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86" name="Google Shape;686;p33"/>
          <p:cNvSpPr txBox="1"/>
          <p:nvPr/>
        </p:nvSpPr>
        <p:spPr>
          <a:xfrm>
            <a:off x="5303520" y="3794760"/>
            <a:ext cx="3200400" cy="914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200"/>
              <a:buFont typeface="Arial"/>
              <a:buNone/>
            </a:pPr>
            <a:r>
              <a:rPr b="1" i="0" lang="en-US" sz="2200" u="none" cap="none" strike="noStrike">
                <a:solidFill>
                  <a:srgbClr val="2B2B2B"/>
                </a:solidFill>
                <a:latin typeface="Arial"/>
                <a:ea typeface="Arial"/>
                <a:cs typeface="Arial"/>
                <a:sym typeface="Arial"/>
              </a:rPr>
              <a:t>Cannot replace losses</a:t>
            </a:r>
            <a:endParaRPr b="0" i="0" sz="2200" u="none" cap="none" strike="noStrike">
              <a:solidFill>
                <a:schemeClr val="dk1"/>
              </a:solidFill>
              <a:latin typeface="Calibri"/>
              <a:ea typeface="Calibri"/>
              <a:cs typeface="Calibri"/>
              <a:sym typeface="Calibri"/>
            </a:endParaRPr>
          </a:p>
        </p:txBody>
      </p:sp>
      <p:pic>
        <p:nvPicPr>
          <p:cNvPr descr="decorative" id="687" name="Google Shape;687;p33" title="Science-Friday-logo.png"/>
          <p:cNvPicPr preferRelativeResize="0"/>
          <p:nvPr/>
        </p:nvPicPr>
        <p:blipFill>
          <a:blip r:embed="rId4">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692" name="Shape 692"/>
        <p:cNvGrpSpPr/>
        <p:nvPr/>
      </p:nvGrpSpPr>
      <p:grpSpPr>
        <a:xfrm>
          <a:off x="0" y="0"/>
          <a:ext cx="0" cy="0"/>
          <a:chOff x="0" y="0"/>
          <a:chExt cx="0" cy="0"/>
        </a:xfrm>
      </p:grpSpPr>
      <p:pic>
        <p:nvPicPr>
          <p:cNvPr descr="Decorative" id="693" name="Google Shape;693;p34"/>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694" name="Google Shape;694;p34"/>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QUESTION 15  ·  ANSWER</a:t>
            </a:r>
            <a:endParaRPr b="0" i="0" sz="1100" u="none" cap="none" strike="noStrike">
              <a:solidFill>
                <a:schemeClr val="dk1"/>
              </a:solidFill>
              <a:latin typeface="Calibri"/>
              <a:ea typeface="Calibri"/>
              <a:cs typeface="Calibri"/>
              <a:sym typeface="Calibri"/>
            </a:endParaRPr>
          </a:p>
        </p:txBody>
      </p:sp>
      <p:sp>
        <p:nvSpPr>
          <p:cNvPr id="695" name="Google Shape;695;p34"/>
          <p:cNvSpPr txBox="1"/>
          <p:nvPr/>
        </p:nvSpPr>
        <p:spPr>
          <a:xfrm>
            <a:off x="457200" y="640080"/>
            <a:ext cx="8229600" cy="7315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Georgia"/>
              <a:buNone/>
            </a:pPr>
            <a:r>
              <a:rPr b="1" i="0" lang="en-US" sz="1800" u="none" cap="none" strike="noStrike">
                <a:solidFill>
                  <a:srgbClr val="F2F2F2"/>
                </a:solidFill>
                <a:latin typeface="Georgia"/>
                <a:ea typeface="Georgia"/>
                <a:cs typeface="Georgia"/>
                <a:sym typeface="Georgia"/>
              </a:rPr>
              <a:t>Why is slow reproduction such a serious problem when nautilus populations are overfished?</a:t>
            </a:r>
            <a:endParaRPr b="0" i="0" sz="1800" u="none" cap="none" strike="noStrike">
              <a:solidFill>
                <a:schemeClr val="dk1"/>
              </a:solidFill>
              <a:latin typeface="Calibri"/>
              <a:ea typeface="Calibri"/>
              <a:cs typeface="Calibri"/>
              <a:sym typeface="Calibri"/>
            </a:endParaRPr>
          </a:p>
        </p:txBody>
      </p:sp>
      <p:sp>
        <p:nvSpPr>
          <p:cNvPr id="696" name="Google Shape;696;p34"/>
          <p:cNvSpPr/>
          <p:nvPr/>
        </p:nvSpPr>
        <p:spPr>
          <a:xfrm>
            <a:off x="457200" y="1554480"/>
            <a:ext cx="4023360" cy="640080"/>
          </a:xfrm>
          <a:prstGeom prst="roundRect">
            <a:avLst>
              <a:gd fmla="val 11429" name="adj"/>
            </a:avLst>
          </a:prstGeom>
          <a:solidFill>
            <a:srgbClr val="F6471E">
              <a:alpha val="25098"/>
            </a:srgbClr>
          </a:solidFill>
          <a:ln cap="flat" cmpd="sng" w="9525">
            <a:solidFill>
              <a:srgbClr val="F6471E">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4"/>
          <p:cNvSpPr txBox="1"/>
          <p:nvPr/>
        </p:nvSpPr>
        <p:spPr>
          <a:xfrm>
            <a:off x="64008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698" name="Google Shape;698;p34"/>
          <p:cNvSpPr txBox="1"/>
          <p:nvPr/>
        </p:nvSpPr>
        <p:spPr>
          <a:xfrm>
            <a:off x="109728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More predators</a:t>
            </a:r>
            <a:endParaRPr b="0" i="0" sz="1800" u="none" cap="none" strike="noStrike">
              <a:solidFill>
                <a:schemeClr val="dk1"/>
              </a:solidFill>
              <a:latin typeface="Calibri"/>
              <a:ea typeface="Calibri"/>
              <a:cs typeface="Calibri"/>
              <a:sym typeface="Calibri"/>
            </a:endParaRPr>
          </a:p>
        </p:txBody>
      </p:sp>
      <p:sp>
        <p:nvSpPr>
          <p:cNvPr id="699" name="Google Shape;699;p34"/>
          <p:cNvSpPr/>
          <p:nvPr/>
        </p:nvSpPr>
        <p:spPr>
          <a:xfrm>
            <a:off x="4663440" y="1554480"/>
            <a:ext cx="4023360" cy="640080"/>
          </a:xfrm>
          <a:prstGeom prst="roundRect">
            <a:avLst>
              <a:gd fmla="val 11429" name="adj"/>
            </a:avLst>
          </a:prstGeom>
          <a:solidFill>
            <a:srgbClr val="24A3A5">
              <a:alpha val="25100"/>
            </a:srgbClr>
          </a:solidFill>
          <a:ln cap="flat" cmpd="sng" w="9525">
            <a:solidFill>
              <a:srgbClr val="24A3A5">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4"/>
          <p:cNvSpPr txBox="1"/>
          <p:nvPr/>
        </p:nvSpPr>
        <p:spPr>
          <a:xfrm>
            <a:off x="4846320" y="155448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1" name="Google Shape;701;p34"/>
          <p:cNvSpPr txBox="1"/>
          <p:nvPr/>
        </p:nvSpPr>
        <p:spPr>
          <a:xfrm>
            <a:off x="5303520" y="155448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Eggs are destroyed</a:t>
            </a:r>
            <a:endParaRPr b="0" i="0" sz="1800" u="none" cap="none" strike="noStrike">
              <a:solidFill>
                <a:schemeClr val="dk1"/>
              </a:solidFill>
              <a:latin typeface="Calibri"/>
              <a:ea typeface="Calibri"/>
              <a:cs typeface="Calibri"/>
              <a:sym typeface="Calibri"/>
            </a:endParaRPr>
          </a:p>
        </p:txBody>
      </p:sp>
      <p:sp>
        <p:nvSpPr>
          <p:cNvPr id="702" name="Google Shape;702;p34"/>
          <p:cNvSpPr/>
          <p:nvPr/>
        </p:nvSpPr>
        <p:spPr>
          <a:xfrm>
            <a:off x="457200" y="2377440"/>
            <a:ext cx="4023360" cy="640080"/>
          </a:xfrm>
          <a:prstGeom prst="roundRect">
            <a:avLst>
              <a:gd fmla="val 11429" name="adj"/>
            </a:avLst>
          </a:prstGeom>
          <a:solidFill>
            <a:srgbClr val="F0BE18">
              <a:alpha val="25098"/>
            </a:srgbClr>
          </a:solidFill>
          <a:ln cap="flat" cmpd="sng" w="9525">
            <a:solidFill>
              <a:srgbClr val="F0BE18">
                <a:alpha val="25098"/>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4"/>
          <p:cNvSpPr txBox="1"/>
          <p:nvPr/>
        </p:nvSpPr>
        <p:spPr>
          <a:xfrm>
            <a:off x="64008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2000"/>
              <a:buFont typeface="Arial"/>
              <a:buNone/>
            </a:pPr>
            <a:r>
              <a:rPr b="0" i="0" lang="en-US" sz="2000" u="none" cap="none" strike="noStrike">
                <a:solidFill>
                  <a:srgbClr val="F2F2F2"/>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4" name="Google Shape;704;p34"/>
          <p:cNvSpPr txBox="1"/>
          <p:nvPr/>
        </p:nvSpPr>
        <p:spPr>
          <a:xfrm>
            <a:off x="1097280" y="2377440"/>
            <a:ext cx="32004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1800"/>
              <a:buFont typeface="Arial"/>
              <a:buNone/>
            </a:pPr>
            <a:r>
              <a:rPr b="1" i="0" lang="en-US" sz="1800" u="none" cap="none" strike="noStrike">
                <a:solidFill>
                  <a:srgbClr val="F2F2F2"/>
                </a:solidFill>
                <a:latin typeface="Arial"/>
                <a:ea typeface="Arial"/>
                <a:cs typeface="Arial"/>
                <a:sym typeface="Arial"/>
              </a:rPr>
              <a:t>Only live a short time</a:t>
            </a:r>
            <a:endParaRPr b="0" i="0" sz="1800" u="none" cap="none" strike="noStrike">
              <a:solidFill>
                <a:schemeClr val="dk1"/>
              </a:solidFill>
              <a:latin typeface="Calibri"/>
              <a:ea typeface="Calibri"/>
              <a:cs typeface="Calibri"/>
              <a:sym typeface="Calibri"/>
            </a:endParaRPr>
          </a:p>
        </p:txBody>
      </p:sp>
      <p:sp>
        <p:nvSpPr>
          <p:cNvPr id="705" name="Google Shape;705;p34"/>
          <p:cNvSpPr/>
          <p:nvPr/>
        </p:nvSpPr>
        <p:spPr>
          <a:xfrm>
            <a:off x="4663440" y="2377440"/>
            <a:ext cx="4023360" cy="640080"/>
          </a:xfrm>
          <a:prstGeom prst="roundRect">
            <a:avLst>
              <a:gd fmla="val 11429" name="adj"/>
            </a:avLst>
          </a:prstGeom>
          <a:solidFill>
            <a:srgbClr val="B0BE2E"/>
          </a:solid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4"/>
          <p:cNvSpPr txBox="1"/>
          <p:nvPr/>
        </p:nvSpPr>
        <p:spPr>
          <a:xfrm>
            <a:off x="4846320" y="2377440"/>
            <a:ext cx="41148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2000"/>
              <a:buFont typeface="Arial"/>
              <a:buNone/>
            </a:pPr>
            <a:r>
              <a:rPr b="0" i="0" lang="en-US" sz="2000" u="none" cap="none" strike="noStrike">
                <a:solidFill>
                  <a:srgbClr val="2B2B2B"/>
                </a:solidFill>
                <a:latin typeface="Arial"/>
                <a:ea typeface="Arial"/>
                <a:cs typeface="Arial"/>
                <a:sym typeface="Arial"/>
              </a:rPr>
              <a:t>■</a:t>
            </a:r>
            <a:endParaRPr b="0" i="0" sz="2000" u="none" cap="none" strike="noStrike">
              <a:solidFill>
                <a:schemeClr val="dk1"/>
              </a:solidFill>
              <a:latin typeface="Calibri"/>
              <a:ea typeface="Calibri"/>
              <a:cs typeface="Calibri"/>
              <a:sym typeface="Calibri"/>
            </a:endParaRPr>
          </a:p>
        </p:txBody>
      </p:sp>
      <p:sp>
        <p:nvSpPr>
          <p:cNvPr id="707" name="Google Shape;707;p34"/>
          <p:cNvSpPr txBox="1"/>
          <p:nvPr/>
        </p:nvSpPr>
        <p:spPr>
          <a:xfrm>
            <a:off x="5303520" y="2377440"/>
            <a:ext cx="27432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2B2B2B"/>
              </a:buClr>
              <a:buSzPts val="1800"/>
              <a:buFont typeface="Arial"/>
              <a:buNone/>
            </a:pPr>
            <a:r>
              <a:rPr b="1" i="0" lang="en-US" sz="1800" u="none" cap="none" strike="noStrike">
                <a:solidFill>
                  <a:srgbClr val="2B2B2B"/>
                </a:solidFill>
                <a:latin typeface="Arial"/>
                <a:ea typeface="Arial"/>
                <a:cs typeface="Arial"/>
                <a:sym typeface="Arial"/>
              </a:rPr>
              <a:t>Cannot replace losses</a:t>
            </a:r>
            <a:endParaRPr b="0" i="0" sz="1800" u="none" cap="none" strike="noStrike">
              <a:solidFill>
                <a:schemeClr val="dk1"/>
              </a:solidFill>
              <a:latin typeface="Calibri"/>
              <a:ea typeface="Calibri"/>
              <a:cs typeface="Calibri"/>
              <a:sym typeface="Calibri"/>
            </a:endParaRPr>
          </a:p>
        </p:txBody>
      </p:sp>
      <p:sp>
        <p:nvSpPr>
          <p:cNvPr id="708" name="Google Shape;708;p34"/>
          <p:cNvSpPr txBox="1"/>
          <p:nvPr/>
        </p:nvSpPr>
        <p:spPr>
          <a:xfrm>
            <a:off x="8092440" y="2377440"/>
            <a:ext cx="411480" cy="64008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2B2B2B"/>
              </a:buClr>
              <a:buSzPts val="2400"/>
              <a:buFont typeface="Arial"/>
              <a:buNone/>
            </a:pPr>
            <a:r>
              <a:rPr b="1" i="0" lang="en-US" sz="2400" u="none" cap="none" strike="noStrike">
                <a:solidFill>
                  <a:srgbClr val="2B2B2B"/>
                </a:solidFill>
                <a:latin typeface="Arial"/>
                <a:ea typeface="Arial"/>
                <a:cs typeface="Arial"/>
                <a:sym typeface="Arial"/>
              </a:rPr>
              <a:t>✓</a:t>
            </a:r>
            <a:endParaRPr b="0" i="0" sz="2400" u="none" cap="none" strike="noStrike">
              <a:solidFill>
                <a:schemeClr val="dk1"/>
              </a:solidFill>
              <a:latin typeface="Calibri"/>
              <a:ea typeface="Calibri"/>
              <a:cs typeface="Calibri"/>
              <a:sym typeface="Calibri"/>
            </a:endParaRPr>
          </a:p>
        </p:txBody>
      </p:sp>
      <p:sp>
        <p:nvSpPr>
          <p:cNvPr id="709" name="Google Shape;709;p34"/>
          <p:cNvSpPr/>
          <p:nvPr/>
        </p:nvSpPr>
        <p:spPr>
          <a:xfrm>
            <a:off x="457200" y="3291840"/>
            <a:ext cx="8229600" cy="1463040"/>
          </a:xfrm>
          <a:prstGeom prst="roundRect">
            <a:avLst>
              <a:gd fmla="val 5000"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710" name="Google Shape;710;p34"/>
          <p:cNvPicPr preferRelativeResize="0"/>
          <p:nvPr/>
        </p:nvPicPr>
        <p:blipFill rotWithShape="1">
          <a:blip r:embed="rId4">
            <a:alphaModFix/>
          </a:blip>
          <a:srcRect b="0" l="0" r="0" t="0"/>
          <a:stretch/>
        </p:blipFill>
        <p:spPr>
          <a:xfrm>
            <a:off x="685800" y="3611880"/>
            <a:ext cx="637850" cy="502920"/>
          </a:xfrm>
          <a:prstGeom prst="rect">
            <a:avLst/>
          </a:prstGeom>
          <a:noFill/>
          <a:ln>
            <a:noFill/>
          </a:ln>
        </p:spPr>
      </p:pic>
      <p:sp>
        <p:nvSpPr>
          <p:cNvPr id="711" name="Google Shape;711;p34"/>
          <p:cNvSpPr txBox="1"/>
          <p:nvPr/>
        </p:nvSpPr>
        <p:spPr>
          <a:xfrm>
            <a:off x="1508760" y="3401568"/>
            <a:ext cx="6949440" cy="12435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500"/>
              <a:buFont typeface="Arial"/>
              <a:buNone/>
            </a:pPr>
            <a:r>
              <a:rPr b="1" i="0" lang="en-US" sz="1500" u="none" cap="none" strike="noStrike">
                <a:solidFill>
                  <a:srgbClr val="F0BE18"/>
                </a:solidFill>
                <a:latin typeface="Arial"/>
                <a:ea typeface="Arial"/>
                <a:cs typeface="Arial"/>
                <a:sym typeface="Arial"/>
              </a:rPr>
              <a:t>Why? </a:t>
            </a:r>
            <a:r>
              <a:rPr b="0" i="0" lang="en-US" sz="1500" u="none" cap="none" strike="noStrike">
                <a:solidFill>
                  <a:srgbClr val="F2F2F2"/>
                </a:solidFill>
                <a:latin typeface="Arial"/>
                <a:ea typeface="Arial"/>
                <a:cs typeface="Arial"/>
                <a:sym typeface="Arial"/>
              </a:rPr>
              <a:t>Nautiluses don’t lay eggs until they mature at about age 10, and the eggs take at least a year to hatch. Populations are being depleted much faster than they can recover.</a:t>
            </a:r>
            <a:endParaRPr b="0" i="0" sz="1500" u="none" cap="none" strike="noStrike">
              <a:solidFill>
                <a:schemeClr val="dk1"/>
              </a:solidFill>
              <a:latin typeface="Calibri"/>
              <a:ea typeface="Calibri"/>
              <a:cs typeface="Calibri"/>
              <a:sym typeface="Calibri"/>
            </a:endParaRPr>
          </a:p>
        </p:txBody>
      </p:sp>
      <p:pic>
        <p:nvPicPr>
          <p:cNvPr descr="decorative" id="712" name="Google Shape;712;p34" title="Science-Friday-logo.png"/>
          <p:cNvPicPr preferRelativeResize="0"/>
          <p:nvPr/>
        </p:nvPicPr>
        <p:blipFill>
          <a:blip r:embed="rId5">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17" name="Shape 717"/>
        <p:cNvGrpSpPr/>
        <p:nvPr/>
      </p:nvGrpSpPr>
      <p:grpSpPr>
        <a:xfrm>
          <a:off x="0" y="0"/>
          <a:ext cx="0" cy="0"/>
          <a:chOff x="0" y="0"/>
          <a:chExt cx="0" cy="0"/>
        </a:xfrm>
      </p:grpSpPr>
      <p:pic>
        <p:nvPicPr>
          <p:cNvPr descr="Decorative" id="718" name="Google Shape;718;p35"/>
          <p:cNvPicPr preferRelativeResize="0"/>
          <p:nvPr/>
        </p:nvPicPr>
        <p:blipFill rotWithShape="1">
          <a:blip r:embed="rId3">
            <a:alphaModFix amt="30000"/>
          </a:blip>
          <a:srcRect b="0" l="0" r="0" t="0"/>
          <a:stretch/>
        </p:blipFill>
        <p:spPr>
          <a:xfrm>
            <a:off x="6035040" y="1463040"/>
            <a:ext cx="5334743" cy="4206240"/>
          </a:xfrm>
          <a:prstGeom prst="rect">
            <a:avLst/>
          </a:prstGeom>
          <a:noFill/>
          <a:ln>
            <a:noFill/>
          </a:ln>
        </p:spPr>
      </p:pic>
      <p:sp>
        <p:nvSpPr>
          <p:cNvPr id="719" name="Google Shape;719;p35"/>
          <p:cNvSpPr txBox="1"/>
          <p:nvPr/>
        </p:nvSpPr>
        <p:spPr>
          <a:xfrm>
            <a:off x="457200" y="320040"/>
            <a:ext cx="82296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0BE18"/>
              </a:buClr>
              <a:buSzPts val="1100"/>
              <a:buFont typeface="Arial"/>
              <a:buNone/>
            </a:pPr>
            <a:r>
              <a:rPr b="1" i="0" lang="en-US" sz="1100" u="none" cap="none" strike="noStrike">
                <a:solidFill>
                  <a:srgbClr val="F0BE18"/>
                </a:solidFill>
                <a:latin typeface="Arial"/>
                <a:ea typeface="Arial"/>
                <a:cs typeface="Arial"/>
                <a:sym typeface="Arial"/>
              </a:rPr>
              <a:t>TAKE ACTION</a:t>
            </a:r>
            <a:endParaRPr b="0" i="0" sz="1100" u="none" cap="none" strike="noStrike">
              <a:solidFill>
                <a:schemeClr val="dk1"/>
              </a:solidFill>
              <a:latin typeface="Calibri"/>
              <a:ea typeface="Calibri"/>
              <a:cs typeface="Calibri"/>
              <a:sym typeface="Calibri"/>
            </a:endParaRPr>
          </a:p>
        </p:txBody>
      </p:sp>
      <p:sp>
        <p:nvSpPr>
          <p:cNvPr id="720" name="Google Shape;720;p35"/>
          <p:cNvSpPr txBox="1"/>
          <p:nvPr/>
        </p:nvSpPr>
        <p:spPr>
          <a:xfrm>
            <a:off x="457200" y="640080"/>
            <a:ext cx="822960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2F2F2"/>
              </a:buClr>
              <a:buSzPts val="3000"/>
              <a:buFont typeface="Georgia"/>
              <a:buNone/>
            </a:pPr>
            <a:r>
              <a:rPr b="1" i="0" lang="en-US" sz="3000" u="none" cap="none" strike="noStrike">
                <a:solidFill>
                  <a:srgbClr val="F2F2F2"/>
                </a:solidFill>
                <a:latin typeface="Georgia"/>
                <a:ea typeface="Georgia"/>
                <a:cs typeface="Georgia"/>
                <a:sym typeface="Georgia"/>
              </a:rPr>
              <a:t>Help Save the Nautilus</a:t>
            </a:r>
            <a:endParaRPr b="0" i="0" sz="3000" u="none" cap="none" strike="noStrike">
              <a:solidFill>
                <a:schemeClr val="dk1"/>
              </a:solidFill>
              <a:latin typeface="Calibri"/>
              <a:ea typeface="Calibri"/>
              <a:cs typeface="Calibri"/>
              <a:sym typeface="Calibri"/>
            </a:endParaRPr>
          </a:p>
        </p:txBody>
      </p:sp>
      <p:sp>
        <p:nvSpPr>
          <p:cNvPr id="721" name="Google Shape;721;p35"/>
          <p:cNvSpPr txBox="1"/>
          <p:nvPr/>
        </p:nvSpPr>
        <p:spPr>
          <a:xfrm>
            <a:off x="457200" y="1463040"/>
            <a:ext cx="4206240" cy="3017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BE18"/>
              </a:buClr>
              <a:buSzPts val="1400"/>
              <a:buFont typeface="Arial"/>
              <a:buNone/>
            </a:pPr>
            <a:r>
              <a:rPr b="1" i="0" lang="en-US" sz="1400" u="sng" cap="none" strike="noStrike">
                <a:solidFill>
                  <a:srgbClr val="F6471E"/>
                </a:solidFill>
                <a:latin typeface="Arial"/>
                <a:ea typeface="Arial"/>
                <a:cs typeface="Arial"/>
                <a:sym typeface="Arial"/>
                <a:hlinkClick r:id="rId4">
                  <a:extLst>
                    <a:ext uri="{A12FA001-AC4F-418D-AE19-62706E023703}">
                      <ahyp:hlinkClr val="tx"/>
                    </a:ext>
                  </a:extLst>
                </a:hlinkClick>
              </a:rPr>
              <a:t>Save the Nautilus</a:t>
            </a:r>
            <a:r>
              <a:rPr b="0" i="0" lang="en-US" sz="1400" u="none" cap="none" strike="noStrike">
                <a:solidFill>
                  <a:srgbClr val="F2F2F2"/>
                </a:solidFill>
                <a:latin typeface="Arial"/>
                <a:ea typeface="Arial"/>
                <a:cs typeface="Arial"/>
                <a:sym typeface="Arial"/>
              </a:rPr>
              <a:t> is a nonprofit conservation organization dedicated to protecting chambered nautiluses. It was started by 11-year-old Josiah Utsch and his friend Ridgely Kelly to raise awareness and fund research on this 500-million-year-old creature.</a:t>
            </a:r>
            <a:endParaRPr b="0" i="0" sz="1400" u="none" cap="none" strike="noStrike">
              <a:solidFill>
                <a:schemeClr val="dk1"/>
              </a:solidFill>
              <a:latin typeface="Calibri"/>
              <a:ea typeface="Calibri"/>
              <a:cs typeface="Calibri"/>
              <a:sym typeface="Calibri"/>
            </a:endParaRPr>
          </a:p>
          <a:p>
            <a:pPr indent="0" lvl="0" marL="0" marR="0" rtl="0" algn="l">
              <a:spcBef>
                <a:spcPts val="10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Dr. Gregory Barord, the marine biologist who consulted on the game, is the Director of Science and Outreach for Save the Nautilus.</a:t>
            </a:r>
            <a:endParaRPr b="0" i="0" sz="1400" u="none" cap="none" strike="noStrike">
              <a:solidFill>
                <a:schemeClr val="dk1"/>
              </a:solidFill>
              <a:latin typeface="Calibri"/>
              <a:ea typeface="Calibri"/>
              <a:cs typeface="Calibri"/>
              <a:sym typeface="Calibri"/>
            </a:endParaRPr>
          </a:p>
        </p:txBody>
      </p:sp>
      <p:sp>
        <p:nvSpPr>
          <p:cNvPr id="722" name="Google Shape;722;p35"/>
          <p:cNvSpPr/>
          <p:nvPr/>
        </p:nvSpPr>
        <p:spPr>
          <a:xfrm>
            <a:off x="5029200" y="1463040"/>
            <a:ext cx="3657600" cy="2468880"/>
          </a:xfrm>
          <a:prstGeom prst="roundRect">
            <a:avLst>
              <a:gd fmla="val 3704" name="adj"/>
            </a:avLst>
          </a:prstGeom>
          <a:solidFill>
            <a:srgbClr val="323232"/>
          </a:solidFill>
          <a:ln cap="flat" cmpd="sng" w="12700">
            <a:solidFill>
              <a:srgbClr val="24A3A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Decorative" id="723" name="Google Shape;723;p35"/>
          <p:cNvPicPr preferRelativeResize="0"/>
          <p:nvPr/>
        </p:nvPicPr>
        <p:blipFill rotWithShape="1">
          <a:blip r:embed="rId5">
            <a:alphaModFix/>
          </a:blip>
          <a:srcRect b="0" l="0" r="0" t="0"/>
          <a:stretch/>
        </p:blipFill>
        <p:spPr>
          <a:xfrm>
            <a:off x="5303520" y="1691640"/>
            <a:ext cx="637850" cy="502920"/>
          </a:xfrm>
          <a:prstGeom prst="rect">
            <a:avLst/>
          </a:prstGeom>
          <a:noFill/>
          <a:ln>
            <a:noFill/>
          </a:ln>
        </p:spPr>
      </p:pic>
      <p:sp>
        <p:nvSpPr>
          <p:cNvPr id="724" name="Google Shape;724;p35"/>
          <p:cNvSpPr txBox="1"/>
          <p:nvPr/>
        </p:nvSpPr>
        <p:spPr>
          <a:xfrm>
            <a:off x="5303520" y="2286000"/>
            <a:ext cx="3108960" cy="20116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0BE18"/>
              </a:buClr>
              <a:buSzPts val="1800"/>
              <a:buFont typeface="Arial"/>
              <a:buNone/>
            </a:pPr>
            <a:r>
              <a:rPr b="1" i="0" lang="en-US" sz="1800" u="none" cap="none" strike="noStrike">
                <a:solidFill>
                  <a:srgbClr val="F0BE18"/>
                </a:solidFill>
                <a:latin typeface="Arial"/>
                <a:ea typeface="Arial"/>
                <a:cs typeface="Arial"/>
                <a:sym typeface="Arial"/>
              </a:rPr>
              <a:t>Write a letter</a:t>
            </a:r>
            <a:endParaRPr b="0" i="0" sz="1800" u="none" cap="none" strike="noStrike">
              <a:solidFill>
                <a:schemeClr val="dk1"/>
              </a:solidFill>
              <a:latin typeface="Calibri"/>
              <a:ea typeface="Calibri"/>
              <a:cs typeface="Calibri"/>
              <a:sym typeface="Calibri"/>
            </a:endParaRPr>
          </a:p>
          <a:p>
            <a:pPr indent="0" lvl="0" marL="0" marR="0" rtl="0" algn="l">
              <a:spcBef>
                <a:spcPts val="8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Ask retailers like eBay, Amazon, and Etsy to stop selling nautilus shells.</a:t>
            </a:r>
            <a:endParaRPr b="0" i="0" sz="1800" u="none" cap="none" strike="noStrike">
              <a:solidFill>
                <a:schemeClr val="dk1"/>
              </a:solidFill>
              <a:latin typeface="Calibri"/>
              <a:ea typeface="Calibri"/>
              <a:cs typeface="Calibri"/>
              <a:sym typeface="Calibri"/>
            </a:endParaRPr>
          </a:p>
          <a:p>
            <a:pPr indent="0" lvl="0" marL="0" marR="0" rtl="0" algn="l">
              <a:spcBef>
                <a:spcPts val="800"/>
              </a:spcBef>
              <a:spcAft>
                <a:spcPts val="0"/>
              </a:spcAft>
              <a:buClr>
                <a:srgbClr val="F2F2F2"/>
              </a:buClr>
              <a:buSzPts val="1400"/>
              <a:buFont typeface="Arial"/>
              <a:buNone/>
            </a:pPr>
            <a:r>
              <a:rPr b="0" i="0" lang="en-US" sz="1400" u="none" cap="none" strike="noStrike">
                <a:solidFill>
                  <a:srgbClr val="F2F2F2"/>
                </a:solidFill>
                <a:latin typeface="Arial"/>
                <a:ea typeface="Arial"/>
                <a:cs typeface="Arial"/>
                <a:sym typeface="Arial"/>
              </a:rPr>
              <a:t>Find a sample letter at </a:t>
            </a:r>
            <a:r>
              <a:rPr b="1" i="0" lang="en-US" sz="1400" u="sng" cap="none" strike="noStrike">
                <a:solidFill>
                  <a:srgbClr val="F6471E"/>
                </a:solidFill>
                <a:latin typeface="Arial"/>
                <a:ea typeface="Arial"/>
                <a:cs typeface="Arial"/>
                <a:sym typeface="Arial"/>
                <a:hlinkClick r:id="rId6">
                  <a:extLst>
                    <a:ext uri="{A12FA001-AC4F-418D-AE19-62706E023703}">
                      <ahyp:hlinkClr val="tx"/>
                    </a:ext>
                  </a:extLst>
                </a:hlinkClick>
              </a:rPr>
              <a:t>savethenautilus.com</a:t>
            </a:r>
            <a:endParaRPr b="0" i="0" sz="1800" u="none" cap="none" strike="noStrike">
              <a:solidFill>
                <a:srgbClr val="F6471E"/>
              </a:solidFill>
              <a:latin typeface="Calibri"/>
              <a:ea typeface="Calibri"/>
              <a:cs typeface="Calibri"/>
              <a:sym typeface="Calibri"/>
            </a:endParaRPr>
          </a:p>
        </p:txBody>
      </p:sp>
      <p:pic>
        <p:nvPicPr>
          <p:cNvPr descr="Decorative" id="725" name="Google Shape;725;p35"/>
          <p:cNvPicPr preferRelativeResize="0"/>
          <p:nvPr/>
        </p:nvPicPr>
        <p:blipFill>
          <a:blip r:embed="rId7">
            <a:alphaModFix/>
          </a:blip>
          <a:stretch>
            <a:fillRect/>
          </a:stretch>
        </p:blipFill>
        <p:spPr>
          <a:xfrm>
            <a:off x="457200" y="3489950"/>
            <a:ext cx="3810000" cy="990600"/>
          </a:xfrm>
          <a:prstGeom prst="rect">
            <a:avLst/>
          </a:prstGeom>
          <a:noFill/>
          <a:ln>
            <a:noFill/>
          </a:ln>
        </p:spPr>
      </p:pic>
      <p:pic>
        <p:nvPicPr>
          <p:cNvPr descr="decorative" id="726" name="Google Shape;726;p35" title="Science-Friday-logo.png"/>
          <p:cNvPicPr preferRelativeResize="0"/>
          <p:nvPr/>
        </p:nvPicPr>
        <p:blipFill>
          <a:blip r:embed="rId8">
            <a:alphaModFix/>
          </a:blip>
          <a:stretch>
            <a:fillRect/>
          </a:stretch>
        </p:blipFill>
        <p:spPr>
          <a:xfrm>
            <a:off x="7849225" y="137154"/>
            <a:ext cx="1155032" cy="4572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B2B2B"/>
        </a:solidFill>
      </p:bgPr>
    </p:bg>
    <p:spTree>
      <p:nvGrpSpPr>
        <p:cNvPr id="731" name="Shape 731"/>
        <p:cNvGrpSpPr/>
        <p:nvPr/>
      </p:nvGrpSpPr>
      <p:grpSpPr>
        <a:xfrm>
          <a:off x="0" y="0"/>
          <a:ext cx="0" cy="0"/>
          <a:chOff x="0" y="0"/>
          <a:chExt cx="0" cy="0"/>
        </a:xfrm>
      </p:grpSpPr>
      <p:pic>
        <p:nvPicPr>
          <p:cNvPr descr="Decorative" id="732" name="Google Shape;732;p36"/>
          <p:cNvPicPr preferRelativeResize="0"/>
          <p:nvPr/>
        </p:nvPicPr>
        <p:blipFill rotWithShape="1">
          <a:blip r:embed="rId3">
            <a:alphaModFix/>
          </a:blip>
          <a:srcRect b="0" l="0" r="0" t="0"/>
          <a:stretch/>
        </p:blipFill>
        <p:spPr>
          <a:xfrm>
            <a:off x="3180328" y="502920"/>
            <a:ext cx="2783344" cy="2194560"/>
          </a:xfrm>
          <a:prstGeom prst="rect">
            <a:avLst/>
          </a:prstGeom>
          <a:noFill/>
          <a:ln>
            <a:noFill/>
          </a:ln>
        </p:spPr>
      </p:pic>
      <p:sp>
        <p:nvSpPr>
          <p:cNvPr id="733" name="Google Shape;733;p36"/>
          <p:cNvSpPr txBox="1"/>
          <p:nvPr/>
        </p:nvSpPr>
        <p:spPr>
          <a:xfrm>
            <a:off x="457200" y="2926080"/>
            <a:ext cx="8229600" cy="7315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2800"/>
              <a:buFont typeface="Georgia"/>
              <a:buNone/>
            </a:pPr>
            <a:r>
              <a:rPr b="1" i="0" lang="en-US" sz="2800" u="none" cap="none" strike="noStrike">
                <a:solidFill>
                  <a:srgbClr val="F2F2F2"/>
                </a:solidFill>
                <a:latin typeface="Georgia"/>
                <a:ea typeface="Georgia"/>
                <a:cs typeface="Georgia"/>
                <a:sym typeface="Georgia"/>
              </a:rPr>
              <a:t>Thanks for helping rescue the nautilus!</a:t>
            </a:r>
            <a:endParaRPr b="0" i="0" sz="2800" u="none" cap="none" strike="noStrike">
              <a:solidFill>
                <a:schemeClr val="dk1"/>
              </a:solidFill>
              <a:latin typeface="Calibri"/>
              <a:ea typeface="Calibri"/>
              <a:cs typeface="Calibri"/>
              <a:sym typeface="Calibri"/>
            </a:endParaRPr>
          </a:p>
        </p:txBody>
      </p:sp>
      <p:sp>
        <p:nvSpPr>
          <p:cNvPr id="734" name="Google Shape;734;p36"/>
          <p:cNvSpPr txBox="1"/>
          <p:nvPr/>
        </p:nvSpPr>
        <p:spPr>
          <a:xfrm>
            <a:off x="1482650" y="3749050"/>
            <a:ext cx="51591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1500"/>
              <a:buFont typeface="Arial"/>
              <a:buNone/>
            </a:pPr>
            <a:r>
              <a:rPr b="0" i="0" lang="en-US" sz="1500" u="none" cap="none" strike="noStrike">
                <a:solidFill>
                  <a:srgbClr val="F2F2F2"/>
                </a:solidFill>
                <a:latin typeface="Arial"/>
                <a:ea typeface="Arial"/>
                <a:cs typeface="Arial"/>
                <a:sym typeface="Arial"/>
              </a:rPr>
              <a:t>Play the game: </a:t>
            </a:r>
            <a:r>
              <a:rPr b="1" i="0" lang="en-US" sz="1500" u="sng" cap="none" strike="noStrike">
                <a:solidFill>
                  <a:srgbClr val="F6471E"/>
                </a:solidFill>
                <a:latin typeface="Arial"/>
                <a:ea typeface="Arial"/>
                <a:cs typeface="Arial"/>
                <a:sym typeface="Arial"/>
                <a:hlinkClick r:id="rId4">
                  <a:extLst>
                    <a:ext uri="{A12FA001-AC4F-418D-AE19-62706E023703}">
                      <ahyp:hlinkClr val="tx"/>
                    </a:ext>
                  </a:extLst>
                </a:hlinkClick>
              </a:rPr>
              <a:t>Endangered Rescue: Chambered Nautilus</a:t>
            </a:r>
            <a:endParaRPr b="0" i="0" sz="1500" u="none" cap="none" strike="noStrike">
              <a:solidFill>
                <a:srgbClr val="F6471E"/>
              </a:solidFill>
              <a:latin typeface="Calibri"/>
              <a:ea typeface="Calibri"/>
              <a:cs typeface="Calibri"/>
              <a:sym typeface="Calibri"/>
            </a:endParaRPr>
          </a:p>
        </p:txBody>
      </p:sp>
      <p:sp>
        <p:nvSpPr>
          <p:cNvPr id="735" name="Google Shape;735;p36"/>
          <p:cNvSpPr txBox="1"/>
          <p:nvPr/>
        </p:nvSpPr>
        <p:spPr>
          <a:xfrm>
            <a:off x="1482650" y="4160525"/>
            <a:ext cx="51591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2F2F2"/>
              </a:buClr>
              <a:buSzPts val="1200"/>
              <a:buFont typeface="Arial"/>
              <a:buNone/>
            </a:pPr>
            <a:r>
              <a:rPr b="0" i="0" lang="en-US" sz="1200" u="none" cap="none" strike="noStrike">
                <a:solidFill>
                  <a:srgbClr val="F2F2F2"/>
                </a:solidFill>
                <a:latin typeface="Arial"/>
                <a:ea typeface="Arial"/>
                <a:cs typeface="Arial"/>
                <a:sym typeface="Arial"/>
              </a:rPr>
              <a:t>30% of proceeds from every game support Science Friday’s free, accessible science journalism, educational resources, and experiences.</a:t>
            </a:r>
            <a:endParaRPr b="0" i="0" sz="1200" u="none" cap="none" strike="noStrike">
              <a:solidFill>
                <a:schemeClr val="dk1"/>
              </a:solidFill>
              <a:latin typeface="Calibri"/>
              <a:ea typeface="Calibri"/>
              <a:cs typeface="Calibri"/>
              <a:sym typeface="Calibri"/>
            </a:endParaRPr>
          </a:p>
        </p:txBody>
      </p:sp>
      <p:pic>
        <p:nvPicPr>
          <p:cNvPr id="736" name="Google Shape;736;p36"/>
          <p:cNvPicPr preferRelativeResize="0"/>
          <p:nvPr/>
        </p:nvPicPr>
        <p:blipFill rotWithShape="1">
          <a:blip r:embed="rId5">
            <a:alphaModFix/>
          </a:blip>
          <a:srcRect b="0" l="28042" r="27441" t="0"/>
          <a:stretch/>
        </p:blipFill>
        <p:spPr>
          <a:xfrm>
            <a:off x="6830225" y="3657600"/>
            <a:ext cx="831130" cy="960125"/>
          </a:xfrm>
          <a:prstGeom prst="rect">
            <a:avLst/>
          </a:prstGeom>
          <a:noFill/>
          <a:ln>
            <a:noFill/>
          </a:ln>
        </p:spPr>
      </p:pic>
      <p:pic>
        <p:nvPicPr>
          <p:cNvPr descr="decorative" id="737" name="Google Shape;737;p36" title="Science-Friday-logo.png"/>
          <p:cNvPicPr preferRelativeResize="0"/>
          <p:nvPr/>
        </p:nvPicPr>
        <p:blipFill>
          <a:blip r:embed="rId6">
            <a:alphaModFix/>
          </a:blip>
          <a:stretch>
            <a:fillRect/>
          </a:stretch>
        </p:blipFill>
        <p:spPr>
          <a:xfrm>
            <a:off x="7849225" y="137154"/>
            <a:ext cx="1155032"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